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58" r:id="rId3"/>
    <p:sldId id="259" r:id="rId4"/>
    <p:sldId id="260" r:id="rId5"/>
    <p:sldId id="261" r:id="rId6"/>
    <p:sldId id="262" r:id="rId7"/>
    <p:sldId id="263" r:id="rId8"/>
    <p:sldId id="264" r:id="rId9"/>
    <p:sldId id="267" r:id="rId10"/>
    <p:sldId id="266" r:id="rId11"/>
    <p:sldId id="265" r:id="rId12"/>
    <p:sldId id="268" r:id="rId13"/>
    <p:sldId id="269" r:id="rId14"/>
    <p:sldId id="270" r:id="rId15"/>
    <p:sldId id="271" r:id="rId16"/>
    <p:sldId id="275" r:id="rId17"/>
    <p:sldId id="273" r:id="rId18"/>
    <p:sldId id="282" r:id="rId19"/>
    <p:sldId id="274" r:id="rId20"/>
    <p:sldId id="283" r:id="rId21"/>
    <p:sldId id="272" r:id="rId22"/>
    <p:sldId id="277" r:id="rId23"/>
    <p:sldId id="278" r:id="rId24"/>
    <p:sldId id="280" r:id="rId25"/>
    <p:sldId id="279" r:id="rId26"/>
    <p:sldId id="281" r:id="rId27"/>
    <p:sldId id="284" r:id="rId28"/>
    <p:sldId id="285" r:id="rId29"/>
    <p:sldId id="286" r:id="rId30"/>
    <p:sldId id="287" r:id="rId31"/>
    <p:sldId id="288" r:id="rId32"/>
    <p:sldId id="289"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8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86" autoAdjust="0"/>
  </p:normalViewPr>
  <p:slideViewPr>
    <p:cSldViewPr>
      <p:cViewPr varScale="1">
        <p:scale>
          <a:sx n="66" d="100"/>
          <a:sy n="66" d="100"/>
        </p:scale>
        <p:origin x="-128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FA88BDB8-526B-4E6F-AE3B-241BE6F1F257}" type="datetimeFigureOut">
              <a:rPr lang="en-US" smtClean="0"/>
              <a:t>9/25/2013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r>
              <a:rPr lang="en-US" smtClean="0"/>
              <a:t>Raymond L. Hogge, Jr.</a:t>
            </a: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D829E3AA-33CD-4C8E-B25F-679CD5D7BD33}" type="slidenum">
              <a:rPr lang="en-US" smtClean="0"/>
              <a:t>‹#›</a:t>
            </a:fld>
            <a:endParaRPr lang="en-US"/>
          </a:p>
        </p:txBody>
      </p:sp>
    </p:spTree>
    <p:extLst>
      <p:ext uri="{BB962C8B-B14F-4D97-AF65-F5344CB8AC3E}">
        <p14:creationId xmlns:p14="http://schemas.microsoft.com/office/powerpoint/2010/main" val="1255003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22C8C786-B9DC-4E08-879C-0027E7F0D032}" type="datetimeFigureOut">
              <a:rPr lang="en-US" smtClean="0"/>
              <a:t>9/25/2013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9" y="4560889"/>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r>
              <a:rPr lang="en-US" smtClean="0"/>
              <a:t>Raymond L. Hogge, Jr.</a:t>
            </a: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90BD3519-EA84-4B2B-A25E-95BC97298F02}" type="slidenum">
              <a:rPr lang="en-US" smtClean="0"/>
              <a:t>‹#›</a:t>
            </a:fld>
            <a:endParaRPr lang="en-US"/>
          </a:p>
        </p:txBody>
      </p:sp>
    </p:spTree>
    <p:extLst>
      <p:ext uri="{BB962C8B-B14F-4D97-AF65-F5344CB8AC3E}">
        <p14:creationId xmlns:p14="http://schemas.microsoft.com/office/powerpoint/2010/main" val="24960269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a:t>
            </a:fld>
            <a:endParaRPr lang="en-US"/>
          </a:p>
        </p:txBody>
      </p:sp>
    </p:spTree>
    <p:extLst>
      <p:ext uri="{BB962C8B-B14F-4D97-AF65-F5344CB8AC3E}">
        <p14:creationId xmlns:p14="http://schemas.microsoft.com/office/powerpoint/2010/main" val="40493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10</a:t>
            </a:fld>
            <a:endParaRPr lang="en-US"/>
          </a:p>
        </p:txBody>
      </p:sp>
    </p:spTree>
    <p:extLst>
      <p:ext uri="{BB962C8B-B14F-4D97-AF65-F5344CB8AC3E}">
        <p14:creationId xmlns:p14="http://schemas.microsoft.com/office/powerpoint/2010/main" val="3477212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11</a:t>
            </a:fld>
            <a:endParaRPr lang="en-US"/>
          </a:p>
        </p:txBody>
      </p:sp>
    </p:spTree>
    <p:extLst>
      <p:ext uri="{BB962C8B-B14F-4D97-AF65-F5344CB8AC3E}">
        <p14:creationId xmlns:p14="http://schemas.microsoft.com/office/powerpoint/2010/main" val="1819875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12</a:t>
            </a:fld>
            <a:endParaRPr lang="en-US"/>
          </a:p>
        </p:txBody>
      </p:sp>
    </p:spTree>
    <p:extLst>
      <p:ext uri="{BB962C8B-B14F-4D97-AF65-F5344CB8AC3E}">
        <p14:creationId xmlns:p14="http://schemas.microsoft.com/office/powerpoint/2010/main" val="514663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13</a:t>
            </a:fld>
            <a:endParaRPr lang="en-US"/>
          </a:p>
        </p:txBody>
      </p:sp>
    </p:spTree>
    <p:extLst>
      <p:ext uri="{BB962C8B-B14F-4D97-AF65-F5344CB8AC3E}">
        <p14:creationId xmlns:p14="http://schemas.microsoft.com/office/powerpoint/2010/main" val="3696337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14</a:t>
            </a:fld>
            <a:endParaRPr lang="en-US"/>
          </a:p>
        </p:txBody>
      </p:sp>
    </p:spTree>
    <p:extLst>
      <p:ext uri="{BB962C8B-B14F-4D97-AF65-F5344CB8AC3E}">
        <p14:creationId xmlns:p14="http://schemas.microsoft.com/office/powerpoint/2010/main" val="390471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15</a:t>
            </a:fld>
            <a:endParaRPr lang="en-US"/>
          </a:p>
        </p:txBody>
      </p:sp>
    </p:spTree>
    <p:extLst>
      <p:ext uri="{BB962C8B-B14F-4D97-AF65-F5344CB8AC3E}">
        <p14:creationId xmlns:p14="http://schemas.microsoft.com/office/powerpoint/2010/main" val="2142792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16</a:t>
            </a:fld>
            <a:endParaRPr lang="en-US"/>
          </a:p>
        </p:txBody>
      </p:sp>
    </p:spTree>
    <p:extLst>
      <p:ext uri="{BB962C8B-B14F-4D97-AF65-F5344CB8AC3E}">
        <p14:creationId xmlns:p14="http://schemas.microsoft.com/office/powerpoint/2010/main" val="2364158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17</a:t>
            </a:fld>
            <a:endParaRPr lang="en-US"/>
          </a:p>
        </p:txBody>
      </p:sp>
    </p:spTree>
    <p:extLst>
      <p:ext uri="{BB962C8B-B14F-4D97-AF65-F5344CB8AC3E}">
        <p14:creationId xmlns:p14="http://schemas.microsoft.com/office/powerpoint/2010/main" val="136088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18</a:t>
            </a:fld>
            <a:endParaRPr lang="en-US"/>
          </a:p>
        </p:txBody>
      </p:sp>
    </p:spTree>
    <p:extLst>
      <p:ext uri="{BB962C8B-B14F-4D97-AF65-F5344CB8AC3E}">
        <p14:creationId xmlns:p14="http://schemas.microsoft.com/office/powerpoint/2010/main" val="1409106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19</a:t>
            </a:fld>
            <a:endParaRPr lang="en-US"/>
          </a:p>
        </p:txBody>
      </p:sp>
    </p:spTree>
    <p:extLst>
      <p:ext uri="{BB962C8B-B14F-4D97-AF65-F5344CB8AC3E}">
        <p14:creationId xmlns:p14="http://schemas.microsoft.com/office/powerpoint/2010/main" val="4184008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a:t>
            </a:fld>
            <a:endParaRPr lang="en-US"/>
          </a:p>
        </p:txBody>
      </p:sp>
    </p:spTree>
    <p:extLst>
      <p:ext uri="{BB962C8B-B14F-4D97-AF65-F5344CB8AC3E}">
        <p14:creationId xmlns:p14="http://schemas.microsoft.com/office/powerpoint/2010/main" val="3293416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20</a:t>
            </a:fld>
            <a:endParaRPr lang="en-US"/>
          </a:p>
        </p:txBody>
      </p:sp>
    </p:spTree>
    <p:extLst>
      <p:ext uri="{BB962C8B-B14F-4D97-AF65-F5344CB8AC3E}">
        <p14:creationId xmlns:p14="http://schemas.microsoft.com/office/powerpoint/2010/main" val="1024321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21</a:t>
            </a:fld>
            <a:endParaRPr lang="en-US"/>
          </a:p>
        </p:txBody>
      </p:sp>
    </p:spTree>
    <p:extLst>
      <p:ext uri="{BB962C8B-B14F-4D97-AF65-F5344CB8AC3E}">
        <p14:creationId xmlns:p14="http://schemas.microsoft.com/office/powerpoint/2010/main" val="2577747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22</a:t>
            </a:fld>
            <a:endParaRPr lang="en-US"/>
          </a:p>
        </p:txBody>
      </p:sp>
    </p:spTree>
    <p:extLst>
      <p:ext uri="{BB962C8B-B14F-4D97-AF65-F5344CB8AC3E}">
        <p14:creationId xmlns:p14="http://schemas.microsoft.com/office/powerpoint/2010/main" val="30294740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23</a:t>
            </a:fld>
            <a:endParaRPr lang="en-US"/>
          </a:p>
        </p:txBody>
      </p:sp>
    </p:spTree>
    <p:extLst>
      <p:ext uri="{BB962C8B-B14F-4D97-AF65-F5344CB8AC3E}">
        <p14:creationId xmlns:p14="http://schemas.microsoft.com/office/powerpoint/2010/main" val="721273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24</a:t>
            </a:fld>
            <a:endParaRPr lang="en-US"/>
          </a:p>
        </p:txBody>
      </p:sp>
    </p:spTree>
    <p:extLst>
      <p:ext uri="{BB962C8B-B14F-4D97-AF65-F5344CB8AC3E}">
        <p14:creationId xmlns:p14="http://schemas.microsoft.com/office/powerpoint/2010/main" val="993198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25</a:t>
            </a:fld>
            <a:endParaRPr lang="en-US"/>
          </a:p>
        </p:txBody>
      </p:sp>
    </p:spTree>
    <p:extLst>
      <p:ext uri="{BB962C8B-B14F-4D97-AF65-F5344CB8AC3E}">
        <p14:creationId xmlns:p14="http://schemas.microsoft.com/office/powerpoint/2010/main" val="3098493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26</a:t>
            </a:fld>
            <a:endParaRPr lang="en-US"/>
          </a:p>
        </p:txBody>
      </p:sp>
    </p:spTree>
    <p:extLst>
      <p:ext uri="{BB962C8B-B14F-4D97-AF65-F5344CB8AC3E}">
        <p14:creationId xmlns:p14="http://schemas.microsoft.com/office/powerpoint/2010/main" val="30696392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27</a:t>
            </a:fld>
            <a:endParaRPr lang="en-US"/>
          </a:p>
        </p:txBody>
      </p:sp>
    </p:spTree>
    <p:extLst>
      <p:ext uri="{BB962C8B-B14F-4D97-AF65-F5344CB8AC3E}">
        <p14:creationId xmlns:p14="http://schemas.microsoft.com/office/powerpoint/2010/main" val="2110435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28</a:t>
            </a:fld>
            <a:endParaRPr lang="en-US"/>
          </a:p>
        </p:txBody>
      </p:sp>
    </p:spTree>
    <p:extLst>
      <p:ext uri="{BB962C8B-B14F-4D97-AF65-F5344CB8AC3E}">
        <p14:creationId xmlns:p14="http://schemas.microsoft.com/office/powerpoint/2010/main" val="35037438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29</a:t>
            </a:fld>
            <a:endParaRPr lang="en-US"/>
          </a:p>
        </p:txBody>
      </p:sp>
    </p:spTree>
    <p:extLst>
      <p:ext uri="{BB962C8B-B14F-4D97-AF65-F5344CB8AC3E}">
        <p14:creationId xmlns:p14="http://schemas.microsoft.com/office/powerpoint/2010/main" val="1714207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3</a:t>
            </a:fld>
            <a:endParaRPr lang="en-US"/>
          </a:p>
        </p:txBody>
      </p:sp>
    </p:spTree>
    <p:extLst>
      <p:ext uri="{BB962C8B-B14F-4D97-AF65-F5344CB8AC3E}">
        <p14:creationId xmlns:p14="http://schemas.microsoft.com/office/powerpoint/2010/main" val="39818798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30</a:t>
            </a:fld>
            <a:endParaRPr lang="en-US"/>
          </a:p>
        </p:txBody>
      </p:sp>
    </p:spTree>
    <p:extLst>
      <p:ext uri="{BB962C8B-B14F-4D97-AF65-F5344CB8AC3E}">
        <p14:creationId xmlns:p14="http://schemas.microsoft.com/office/powerpoint/2010/main" val="25993633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31</a:t>
            </a:fld>
            <a:endParaRPr lang="en-US"/>
          </a:p>
        </p:txBody>
      </p:sp>
    </p:spTree>
    <p:extLst>
      <p:ext uri="{BB962C8B-B14F-4D97-AF65-F5344CB8AC3E}">
        <p14:creationId xmlns:p14="http://schemas.microsoft.com/office/powerpoint/2010/main" val="7243615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32</a:t>
            </a:fld>
            <a:endParaRPr lang="en-US"/>
          </a:p>
        </p:txBody>
      </p:sp>
    </p:spTree>
    <p:extLst>
      <p:ext uri="{BB962C8B-B14F-4D97-AF65-F5344CB8AC3E}">
        <p14:creationId xmlns:p14="http://schemas.microsoft.com/office/powerpoint/2010/main" val="261978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4</a:t>
            </a:fld>
            <a:endParaRPr lang="en-US"/>
          </a:p>
        </p:txBody>
      </p:sp>
    </p:spTree>
    <p:extLst>
      <p:ext uri="{BB962C8B-B14F-4D97-AF65-F5344CB8AC3E}">
        <p14:creationId xmlns:p14="http://schemas.microsoft.com/office/powerpoint/2010/main" val="115502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5</a:t>
            </a:fld>
            <a:endParaRPr lang="en-US"/>
          </a:p>
        </p:txBody>
      </p:sp>
    </p:spTree>
    <p:extLst>
      <p:ext uri="{BB962C8B-B14F-4D97-AF65-F5344CB8AC3E}">
        <p14:creationId xmlns:p14="http://schemas.microsoft.com/office/powerpoint/2010/main" val="1381170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6</a:t>
            </a:fld>
            <a:endParaRPr lang="en-US"/>
          </a:p>
        </p:txBody>
      </p:sp>
    </p:spTree>
    <p:extLst>
      <p:ext uri="{BB962C8B-B14F-4D97-AF65-F5344CB8AC3E}">
        <p14:creationId xmlns:p14="http://schemas.microsoft.com/office/powerpoint/2010/main" val="2505007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7</a:t>
            </a:fld>
            <a:endParaRPr lang="en-US"/>
          </a:p>
        </p:txBody>
      </p:sp>
    </p:spTree>
    <p:extLst>
      <p:ext uri="{BB962C8B-B14F-4D97-AF65-F5344CB8AC3E}">
        <p14:creationId xmlns:p14="http://schemas.microsoft.com/office/powerpoint/2010/main" val="3270084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8</a:t>
            </a:fld>
            <a:endParaRPr lang="en-US"/>
          </a:p>
        </p:txBody>
      </p:sp>
    </p:spTree>
    <p:extLst>
      <p:ext uri="{BB962C8B-B14F-4D97-AF65-F5344CB8AC3E}">
        <p14:creationId xmlns:p14="http://schemas.microsoft.com/office/powerpoint/2010/main" val="765879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BD3519-EA84-4B2B-A25E-95BC97298F02}" type="slidenum">
              <a:rPr lang="en-US" smtClean="0"/>
              <a:t>9</a:t>
            </a:fld>
            <a:endParaRPr lang="en-US"/>
          </a:p>
        </p:txBody>
      </p:sp>
    </p:spTree>
    <p:extLst>
      <p:ext uri="{BB962C8B-B14F-4D97-AF65-F5344CB8AC3E}">
        <p14:creationId xmlns:p14="http://schemas.microsoft.com/office/powerpoint/2010/main" val="2048112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408576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2723565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20936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216499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3524E-7D10-48C0-9C1E-A6AC3E2CB4EE}"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102702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F3524E-7D10-48C0-9C1E-A6AC3E2CB4EE}"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234106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F3524E-7D10-48C0-9C1E-A6AC3E2CB4EE}" type="datetimeFigureOut">
              <a:rPr lang="en-US" smtClean="0"/>
              <a:t>9/25/2013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17254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3524E-7D10-48C0-9C1E-A6AC3E2CB4EE}" type="datetimeFigureOut">
              <a:rPr lang="en-US" smtClean="0"/>
              <a:t>9/25/2013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238137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3524E-7D10-48C0-9C1E-A6AC3E2CB4EE}" type="datetimeFigureOut">
              <a:rPr lang="en-US" smtClean="0"/>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377379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3524E-7D10-48C0-9C1E-A6AC3E2CB4EE}"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111335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3524E-7D10-48C0-9C1E-A6AC3E2CB4EE}"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082B9-870A-4EC8-8631-61CD30F568B7}" type="slidenum">
              <a:rPr lang="en-US" smtClean="0"/>
              <a:t>‹#›</a:t>
            </a:fld>
            <a:endParaRPr lang="en-US"/>
          </a:p>
        </p:txBody>
      </p:sp>
    </p:spTree>
    <p:extLst>
      <p:ext uri="{BB962C8B-B14F-4D97-AF65-F5344CB8AC3E}">
        <p14:creationId xmlns:p14="http://schemas.microsoft.com/office/powerpoint/2010/main" val="143468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3524E-7D10-48C0-9C1E-A6AC3E2CB4EE}" type="datetimeFigureOut">
              <a:rPr lang="en-US" smtClean="0"/>
              <a:t>9/25/2013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082B9-870A-4EC8-8631-61CD30F568B7}" type="slidenum">
              <a:rPr lang="en-US" smtClean="0"/>
              <a:t>‹#›</a:t>
            </a:fld>
            <a:endParaRPr lang="en-US"/>
          </a:p>
        </p:txBody>
      </p:sp>
    </p:spTree>
    <p:extLst>
      <p:ext uri="{BB962C8B-B14F-4D97-AF65-F5344CB8AC3E}">
        <p14:creationId xmlns:p14="http://schemas.microsoft.com/office/powerpoint/2010/main" val="230476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228600" y="990600"/>
            <a:ext cx="8686800" cy="5638800"/>
          </a:xfrm>
          <a:noFill/>
        </p:spPr>
        <p:txBody>
          <a:bodyPr>
            <a:normAutofit fontScale="92500" lnSpcReduction="10000"/>
          </a:bodyPr>
          <a:lstStyle/>
          <a:p>
            <a:r>
              <a:rPr lang="en-US" sz="36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What Government Contractors </a:t>
            </a:r>
          </a:p>
          <a:p>
            <a:r>
              <a:rPr lang="en-US" sz="36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Need to Know </a:t>
            </a:r>
            <a:r>
              <a:rPr lang="en-US" sz="3600" b="1"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About </a:t>
            </a:r>
            <a:r>
              <a:rPr lang="en-US" sz="3600" b="1"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Executive </a:t>
            </a:r>
            <a:r>
              <a:rPr lang="en-US" sz="36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Order 13494</a:t>
            </a:r>
          </a:p>
          <a:p>
            <a:r>
              <a:rPr lang="en-US" sz="36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“Economy in Government Contracting”</a:t>
            </a:r>
          </a:p>
          <a:p>
            <a:endParaRPr lang="en-US" sz="2400" b="1" dirty="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Raymond L. Hogge, Jr.</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Hogge Law</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Attorneys and Counselors at Law</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500 E. Plume Street, Suite 800</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Norfolk, Virginia, 23510</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(757) 961-5400</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rayhogge@virginialaborlaw.com</a:t>
            </a:r>
          </a:p>
          <a:p>
            <a:pPr>
              <a:spcBef>
                <a:spcPts val="0"/>
              </a:spcBef>
            </a:pPr>
            <a:endPar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endParaRPr lang="en-US" sz="18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r>
              <a:rPr lang="en-US" sz="18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This presentation is intended solely for informational purposes </a:t>
            </a:r>
          </a:p>
          <a:p>
            <a:pPr>
              <a:spcBef>
                <a:spcPts val="0"/>
              </a:spcBef>
            </a:pPr>
            <a:r>
              <a:rPr lang="en-US" sz="18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and is not offered as legal advice</a:t>
            </a:r>
          </a:p>
          <a:p>
            <a:pPr>
              <a:spcBef>
                <a:spcPts val="0"/>
              </a:spcBef>
            </a:pPr>
            <a:endParaRPr lang="en-US" sz="2400" dirty="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endParaRPr lang="en-US" sz="2400" dirty="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752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Executive Order 13494</a:t>
            </a:r>
          </a:p>
          <a:p>
            <a:r>
              <a:rPr lang="en-US" dirty="0" smtClean="0">
                <a:solidFill>
                  <a:schemeClr val="accent1">
                    <a:lumMod val="75000"/>
                  </a:schemeClr>
                </a:solidFill>
              </a:rPr>
              <a:t>allows costs of</a:t>
            </a:r>
          </a:p>
          <a:p>
            <a:endParaRPr lang="en-US" dirty="0" smtClean="0">
              <a:solidFill>
                <a:schemeClr val="accent1">
                  <a:lumMod val="75000"/>
                </a:schemeClr>
              </a:solidFill>
            </a:endParaRPr>
          </a:p>
          <a:p>
            <a:r>
              <a:rPr lang="en-US" dirty="0" smtClean="0">
                <a:solidFill>
                  <a:schemeClr val="accent1">
                    <a:lumMod val="75000"/>
                  </a:schemeClr>
                </a:solidFill>
              </a:rPr>
              <a:t>“Costs incurred in maintaining satisfactory relations between the contractor and its employees” </a:t>
            </a:r>
          </a:p>
          <a:p>
            <a:r>
              <a:rPr lang="en-US" b="1" dirty="0" smtClean="0">
                <a:solidFill>
                  <a:schemeClr val="accent1">
                    <a:lumMod val="75000"/>
                  </a:schemeClr>
                </a:solidFill>
              </a:rPr>
              <a:t>other than </a:t>
            </a:r>
            <a:r>
              <a:rPr lang="en-US" dirty="0" smtClean="0">
                <a:solidFill>
                  <a:schemeClr val="accent1">
                    <a:lumMod val="75000"/>
                  </a:schemeClr>
                </a:solidFill>
              </a:rPr>
              <a:t>the costs of </a:t>
            </a:r>
            <a:r>
              <a:rPr lang="en-US" b="1" dirty="0" smtClean="0">
                <a:solidFill>
                  <a:schemeClr val="accent1">
                    <a:lumMod val="75000"/>
                  </a:schemeClr>
                </a:solidFill>
              </a:rPr>
              <a:t>persuader activities</a:t>
            </a: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8217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Executive Order 13494</a:t>
            </a:r>
          </a:p>
          <a:p>
            <a:r>
              <a:rPr lang="en-US" dirty="0">
                <a:solidFill>
                  <a:schemeClr val="accent1">
                    <a:lumMod val="75000"/>
                  </a:schemeClr>
                </a:solidFill>
              </a:rPr>
              <a:t>d</a:t>
            </a:r>
            <a:r>
              <a:rPr lang="en-US" dirty="0" smtClean="0">
                <a:solidFill>
                  <a:schemeClr val="accent1">
                    <a:lumMod val="75000"/>
                  </a:schemeClr>
                </a:solidFill>
              </a:rPr>
              <a:t>isallows costs of “</a:t>
            </a:r>
            <a:r>
              <a:rPr lang="en-US" b="1" dirty="0" smtClean="0">
                <a:solidFill>
                  <a:schemeClr val="accent1">
                    <a:lumMod val="75000"/>
                  </a:schemeClr>
                </a:solidFill>
              </a:rPr>
              <a:t>persuader activities</a:t>
            </a:r>
            <a:r>
              <a:rPr lang="en-US" dirty="0" smtClean="0">
                <a:solidFill>
                  <a:schemeClr val="accent1">
                    <a:lumMod val="75000"/>
                  </a:schemeClr>
                </a:solidFill>
              </a:rPr>
              <a:t>”</a:t>
            </a:r>
            <a:endParaRPr lang="en-US" dirty="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“Any activities to persuade undertaken to persuade employees to exercise or not to exercise, or concerning the manner of exercising, the right to organize and bargain collectively through representatives of the employees’ own choosing”</a:t>
            </a:r>
          </a:p>
          <a:p>
            <a:endParaRPr lang="en-US" b="1" dirty="0" smtClean="0">
              <a:solidFill>
                <a:schemeClr val="accent1">
                  <a:lumMod val="75000"/>
                </a:schemeClr>
              </a:solidFill>
            </a:endParaRP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6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31.205-21 After Exec. Order 13494:</a:t>
            </a:r>
          </a:p>
          <a:p>
            <a:endParaRPr lang="en-US" dirty="0" smtClean="0">
              <a:solidFill>
                <a:schemeClr val="accent1">
                  <a:lumMod val="75000"/>
                </a:schemeClr>
              </a:solidFill>
            </a:endParaRPr>
          </a:p>
          <a:p>
            <a:r>
              <a:rPr lang="en-US" dirty="0" smtClean="0">
                <a:solidFill>
                  <a:schemeClr val="accent1">
                    <a:lumMod val="75000"/>
                  </a:schemeClr>
                </a:solidFill>
              </a:rPr>
              <a:t>Specifically disallows persuader activity costs of </a:t>
            </a:r>
            <a:endParaRPr lang="en-US" dirty="0">
              <a:solidFill>
                <a:schemeClr val="accent1">
                  <a:lumMod val="75000"/>
                </a:schemeClr>
              </a:solidFill>
            </a:endParaRPr>
          </a:p>
          <a:p>
            <a:r>
              <a:rPr lang="en-US" dirty="0" smtClean="0">
                <a:solidFill>
                  <a:schemeClr val="accent1">
                    <a:lumMod val="75000"/>
                  </a:schemeClr>
                </a:solidFill>
              </a:rPr>
              <a:t>“</a:t>
            </a:r>
            <a:r>
              <a:rPr lang="en-US" b="1" dirty="0" smtClean="0">
                <a:solidFill>
                  <a:schemeClr val="accent1">
                    <a:lumMod val="75000"/>
                  </a:schemeClr>
                </a:solidFill>
              </a:rPr>
              <a:t>preparing and distributing materials</a:t>
            </a:r>
            <a:r>
              <a:rPr lang="en-US" dirty="0" smtClean="0">
                <a:solidFill>
                  <a:schemeClr val="accent1">
                    <a:lumMod val="75000"/>
                  </a:schemeClr>
                </a:solidFill>
              </a:rPr>
              <a:t>” </a:t>
            </a:r>
          </a:p>
          <a:p>
            <a:endParaRPr lang="en-US" b="1" dirty="0" smtClean="0">
              <a:solidFill>
                <a:schemeClr val="accent1">
                  <a:lumMod val="75000"/>
                </a:schemeClr>
              </a:solidFill>
            </a:endParaRPr>
          </a:p>
          <a:p>
            <a:endParaRPr lang="en-US" b="1" dirty="0">
              <a:solidFill>
                <a:schemeClr val="accent1">
                  <a:lumMod val="75000"/>
                </a:schemeClr>
              </a:solidFill>
            </a:endParaRPr>
          </a:p>
          <a:p>
            <a:endParaRPr lang="en-US" b="1" dirty="0">
              <a:solidFill>
                <a:schemeClr val="accent1">
                  <a:lumMod val="75000"/>
                </a:schemeClr>
              </a:solidFill>
            </a:endParaRPr>
          </a:p>
          <a:p>
            <a:r>
              <a:rPr lang="en-US" dirty="0" smtClean="0">
                <a:solidFill>
                  <a:schemeClr val="accent1">
                    <a:lumMod val="75000"/>
                  </a:schemeClr>
                </a:solidFill>
              </a:rPr>
              <a:t>31.-205-21(b)(1)</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590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31.205-21 After Exec. Order 13494:</a:t>
            </a:r>
          </a:p>
          <a:p>
            <a:endParaRPr lang="en-US" dirty="0" smtClean="0">
              <a:solidFill>
                <a:schemeClr val="accent1">
                  <a:lumMod val="75000"/>
                </a:schemeClr>
              </a:solidFill>
            </a:endParaRPr>
          </a:p>
          <a:p>
            <a:r>
              <a:rPr lang="en-US" dirty="0">
                <a:solidFill>
                  <a:schemeClr val="accent1">
                    <a:lumMod val="75000"/>
                  </a:schemeClr>
                </a:solidFill>
              </a:rPr>
              <a:t>Specifically </a:t>
            </a:r>
            <a:r>
              <a:rPr lang="en-US" dirty="0" smtClean="0">
                <a:solidFill>
                  <a:schemeClr val="accent1">
                    <a:lumMod val="75000"/>
                  </a:schemeClr>
                </a:solidFill>
              </a:rPr>
              <a:t>disallows persuader activity costs of</a:t>
            </a:r>
          </a:p>
          <a:p>
            <a:r>
              <a:rPr lang="en-US" dirty="0" smtClean="0">
                <a:solidFill>
                  <a:schemeClr val="accent1">
                    <a:lumMod val="75000"/>
                  </a:schemeClr>
                </a:solidFill>
              </a:rPr>
              <a:t>“</a:t>
            </a:r>
            <a:r>
              <a:rPr lang="en-US" b="1" dirty="0" smtClean="0">
                <a:solidFill>
                  <a:schemeClr val="accent1">
                    <a:lumMod val="75000"/>
                  </a:schemeClr>
                </a:solidFill>
              </a:rPr>
              <a:t>hiring or consulting </a:t>
            </a:r>
          </a:p>
          <a:p>
            <a:r>
              <a:rPr lang="en-US" b="1" dirty="0" smtClean="0">
                <a:solidFill>
                  <a:schemeClr val="accent1">
                    <a:lumMod val="75000"/>
                  </a:schemeClr>
                </a:solidFill>
              </a:rPr>
              <a:t>legal counsel or consultants</a:t>
            </a:r>
            <a:r>
              <a:rPr lang="en-US" dirty="0" smtClean="0">
                <a:solidFill>
                  <a:schemeClr val="accent1">
                    <a:lumMod val="75000"/>
                  </a:schemeClr>
                </a:solidFill>
              </a:rPr>
              <a:t>” </a:t>
            </a:r>
          </a:p>
          <a:p>
            <a:endParaRPr lang="en-US" b="1" dirty="0" smtClean="0">
              <a:solidFill>
                <a:schemeClr val="accent1">
                  <a:lumMod val="75000"/>
                </a:schemeClr>
              </a:solidFill>
            </a:endParaRPr>
          </a:p>
          <a:p>
            <a:endParaRPr lang="en-US" b="1" dirty="0" smtClean="0">
              <a:solidFill>
                <a:schemeClr val="accent1">
                  <a:lumMod val="75000"/>
                </a:schemeClr>
              </a:solidFill>
            </a:endParaRPr>
          </a:p>
          <a:p>
            <a:r>
              <a:rPr lang="en-US" dirty="0" smtClean="0">
                <a:solidFill>
                  <a:schemeClr val="accent1">
                    <a:lumMod val="75000"/>
                  </a:schemeClr>
                </a:solidFill>
              </a:rPr>
              <a:t>31.-205-21(b)(2)</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9092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31.205-21 After Exec. Order 13494:</a:t>
            </a:r>
          </a:p>
          <a:p>
            <a:endParaRPr lang="en-US" dirty="0" smtClean="0">
              <a:solidFill>
                <a:schemeClr val="accent1">
                  <a:lumMod val="75000"/>
                </a:schemeClr>
              </a:solidFill>
            </a:endParaRPr>
          </a:p>
          <a:p>
            <a:r>
              <a:rPr lang="en-US" dirty="0">
                <a:solidFill>
                  <a:schemeClr val="accent1">
                    <a:lumMod val="75000"/>
                  </a:schemeClr>
                </a:solidFill>
              </a:rPr>
              <a:t>Specifically </a:t>
            </a:r>
            <a:r>
              <a:rPr lang="en-US" dirty="0" smtClean="0">
                <a:solidFill>
                  <a:schemeClr val="accent1">
                    <a:lumMod val="75000"/>
                  </a:schemeClr>
                </a:solidFill>
              </a:rPr>
              <a:t>disallows persuader activity costs of</a:t>
            </a:r>
            <a:endParaRPr lang="en-US" dirty="0">
              <a:solidFill>
                <a:schemeClr val="accent1">
                  <a:lumMod val="75000"/>
                </a:schemeClr>
              </a:solidFill>
            </a:endParaRPr>
          </a:p>
          <a:p>
            <a:r>
              <a:rPr lang="en-US" dirty="0" smtClean="0">
                <a:solidFill>
                  <a:schemeClr val="accent1">
                    <a:lumMod val="75000"/>
                  </a:schemeClr>
                </a:solidFill>
              </a:rPr>
              <a:t>“</a:t>
            </a:r>
            <a:r>
              <a:rPr lang="en-US" b="1" dirty="0" smtClean="0">
                <a:solidFill>
                  <a:schemeClr val="accent1">
                    <a:lumMod val="75000"/>
                  </a:schemeClr>
                </a:solidFill>
              </a:rPr>
              <a:t>meetings (including paying the salaries of the attendees at meetings held for this purpose)”</a:t>
            </a:r>
          </a:p>
          <a:p>
            <a:endParaRPr lang="en-US" b="1" dirty="0" smtClean="0">
              <a:solidFill>
                <a:schemeClr val="accent1">
                  <a:lumMod val="75000"/>
                </a:schemeClr>
              </a:solidFill>
            </a:endParaRPr>
          </a:p>
          <a:p>
            <a:endParaRPr lang="en-US" b="1" dirty="0">
              <a:solidFill>
                <a:schemeClr val="accent1">
                  <a:lumMod val="75000"/>
                </a:schemeClr>
              </a:solidFill>
            </a:endParaRPr>
          </a:p>
          <a:p>
            <a:r>
              <a:rPr lang="en-US" dirty="0" smtClean="0">
                <a:solidFill>
                  <a:schemeClr val="accent1">
                    <a:lumMod val="75000"/>
                  </a:schemeClr>
                </a:solidFill>
              </a:rPr>
              <a:t>31.-205-21(b)(3)</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859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31.205-21 After Exec. Order 13494:</a:t>
            </a:r>
          </a:p>
          <a:p>
            <a:endParaRPr lang="en-US" dirty="0" smtClean="0">
              <a:solidFill>
                <a:schemeClr val="accent1">
                  <a:lumMod val="75000"/>
                </a:schemeClr>
              </a:solidFill>
            </a:endParaRPr>
          </a:p>
          <a:p>
            <a:r>
              <a:rPr lang="en-US" dirty="0">
                <a:solidFill>
                  <a:schemeClr val="accent1">
                    <a:lumMod val="75000"/>
                  </a:schemeClr>
                </a:solidFill>
              </a:rPr>
              <a:t>Specifically </a:t>
            </a:r>
            <a:r>
              <a:rPr lang="en-US" dirty="0" smtClean="0">
                <a:solidFill>
                  <a:schemeClr val="accent1">
                    <a:lumMod val="75000"/>
                  </a:schemeClr>
                </a:solidFill>
              </a:rPr>
              <a:t>disallows persuader activity costs of</a:t>
            </a:r>
          </a:p>
          <a:p>
            <a:r>
              <a:rPr lang="en-US" dirty="0" smtClean="0">
                <a:solidFill>
                  <a:schemeClr val="accent1">
                    <a:lumMod val="75000"/>
                  </a:schemeClr>
                </a:solidFill>
              </a:rPr>
              <a:t>“</a:t>
            </a:r>
            <a:r>
              <a:rPr lang="en-US" b="1" dirty="0" smtClean="0">
                <a:solidFill>
                  <a:schemeClr val="accent1">
                    <a:lumMod val="75000"/>
                  </a:schemeClr>
                </a:solidFill>
              </a:rPr>
              <a:t>planning or conducting activities by managers, supervisors, or union representatives during work hours”</a:t>
            </a:r>
            <a:endParaRPr lang="en-US" dirty="0" smtClean="0">
              <a:solidFill>
                <a:schemeClr val="accent1">
                  <a:lumMod val="75000"/>
                </a:schemeClr>
              </a:solidFill>
            </a:endParaRPr>
          </a:p>
          <a:p>
            <a:endParaRPr lang="en-US" b="1" dirty="0" smtClean="0">
              <a:solidFill>
                <a:schemeClr val="accent1">
                  <a:lumMod val="75000"/>
                </a:schemeClr>
              </a:solidFill>
            </a:endParaRPr>
          </a:p>
          <a:p>
            <a:r>
              <a:rPr lang="en-US" dirty="0" smtClean="0">
                <a:solidFill>
                  <a:schemeClr val="accent1">
                    <a:lumMod val="75000"/>
                  </a:schemeClr>
                </a:solidFill>
              </a:rPr>
              <a:t>31.-205-21(b)(4)</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949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Costs associated with </a:t>
            </a:r>
          </a:p>
          <a:p>
            <a:r>
              <a:rPr lang="en-US" b="1" dirty="0" smtClean="0">
                <a:solidFill>
                  <a:schemeClr val="accent1">
                    <a:lumMod val="75000"/>
                  </a:schemeClr>
                </a:solidFill>
              </a:rPr>
              <a:t>development, implementing, and enforcement  of neutrality agreements</a:t>
            </a:r>
            <a:endParaRPr lang="en-US" dirty="0" smtClean="0">
              <a:solidFill>
                <a:schemeClr val="accent1">
                  <a:lumMod val="75000"/>
                </a:schemeClr>
              </a:solidFill>
            </a:endParaRPr>
          </a:p>
          <a:p>
            <a:r>
              <a:rPr lang="en-US" dirty="0" smtClean="0">
                <a:solidFill>
                  <a:schemeClr val="accent1">
                    <a:lumMod val="75000"/>
                  </a:schemeClr>
                </a:solidFill>
              </a:rPr>
              <a:t> </a:t>
            </a:r>
          </a:p>
          <a:p>
            <a:r>
              <a:rPr lang="en-US" dirty="0" smtClean="0">
                <a:solidFill>
                  <a:schemeClr val="accent1">
                    <a:lumMod val="75000"/>
                  </a:schemeClr>
                </a:solidFill>
              </a:rPr>
              <a:t>Allowable provided the activity is not </a:t>
            </a:r>
          </a:p>
          <a:p>
            <a:r>
              <a:rPr lang="en-US" dirty="0" smtClean="0">
                <a:solidFill>
                  <a:schemeClr val="accent1">
                    <a:lumMod val="75000"/>
                  </a:schemeClr>
                </a:solidFill>
              </a:rPr>
              <a:t>a persuader activity </a:t>
            </a:r>
          </a:p>
          <a:p>
            <a:r>
              <a:rPr lang="en-US" dirty="0" smtClean="0">
                <a:solidFill>
                  <a:schemeClr val="accent1">
                    <a:lumMod val="75000"/>
                  </a:schemeClr>
                </a:solidFill>
              </a:rPr>
              <a:t>and is not “</a:t>
            </a:r>
            <a:r>
              <a:rPr lang="en-US" dirty="0">
                <a:solidFill>
                  <a:schemeClr val="accent1">
                    <a:lumMod val="75000"/>
                  </a:schemeClr>
                </a:solidFill>
              </a:rPr>
              <a:t>otherwise unlawful”</a:t>
            </a:r>
          </a:p>
          <a:p>
            <a:endParaRPr lang="en-US" dirty="0">
              <a:solidFill>
                <a:schemeClr val="accent1">
                  <a:lumMod val="75000"/>
                </a:schemeClr>
              </a:solidFill>
            </a:endParaRPr>
          </a:p>
          <a:p>
            <a:r>
              <a:rPr lang="en-US" dirty="0" smtClean="0">
                <a:solidFill>
                  <a:schemeClr val="accent1">
                    <a:lumMod val="75000"/>
                  </a:schemeClr>
                </a:solidFill>
              </a:rPr>
              <a:t>(Preamble to Final Regulations)</a:t>
            </a: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0905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Costs associated with </a:t>
            </a:r>
            <a:br>
              <a:rPr lang="en-US" dirty="0" smtClean="0">
                <a:solidFill>
                  <a:schemeClr val="accent1">
                    <a:lumMod val="75000"/>
                  </a:schemeClr>
                </a:solidFill>
              </a:rPr>
            </a:br>
            <a:r>
              <a:rPr lang="en-US" b="1" dirty="0" smtClean="0">
                <a:solidFill>
                  <a:schemeClr val="accent1">
                    <a:lumMod val="75000"/>
                  </a:schemeClr>
                </a:solidFill>
              </a:rPr>
              <a:t>negotiating collective bargaining agreements</a:t>
            </a:r>
            <a:endParaRPr lang="en-US" dirty="0" smtClean="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Allowable provided the negotiation </a:t>
            </a:r>
          </a:p>
          <a:p>
            <a:r>
              <a:rPr lang="en-US" dirty="0" smtClean="0">
                <a:solidFill>
                  <a:schemeClr val="accent1">
                    <a:lumMod val="75000"/>
                  </a:schemeClr>
                </a:solidFill>
              </a:rPr>
              <a:t>is not “otherwise unlawful”</a:t>
            </a:r>
          </a:p>
          <a:p>
            <a:endParaRPr lang="en-US" dirty="0" smtClean="0">
              <a:solidFill>
                <a:schemeClr val="accent1">
                  <a:lumMod val="75000"/>
                </a:schemeClr>
              </a:solidFill>
            </a:endParaRPr>
          </a:p>
          <a:p>
            <a:endParaRPr lang="en-US" dirty="0">
              <a:solidFill>
                <a:schemeClr val="accent1">
                  <a:lumMod val="75000"/>
                </a:schemeClr>
              </a:solidFill>
            </a:endParaRPr>
          </a:p>
          <a:p>
            <a:r>
              <a:rPr lang="en-US" dirty="0" smtClean="0">
                <a:solidFill>
                  <a:schemeClr val="accent1">
                    <a:lumMod val="75000"/>
                  </a:schemeClr>
                </a:solidFill>
              </a:rPr>
              <a:t>(Preamble to Final Regulations)</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513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Costs associated with </a:t>
            </a:r>
            <a:br>
              <a:rPr lang="en-US" dirty="0" smtClean="0">
                <a:solidFill>
                  <a:schemeClr val="accent1">
                    <a:lumMod val="75000"/>
                  </a:schemeClr>
                </a:solidFill>
              </a:rPr>
            </a:br>
            <a:r>
              <a:rPr lang="en-US" b="1" dirty="0" smtClean="0">
                <a:solidFill>
                  <a:schemeClr val="accent1">
                    <a:lumMod val="75000"/>
                  </a:schemeClr>
                </a:solidFill>
              </a:rPr>
              <a:t>encouraging employees to ratify a collective bargaining agreement</a:t>
            </a:r>
          </a:p>
          <a:p>
            <a:endParaRPr lang="en-US" dirty="0" smtClean="0">
              <a:solidFill>
                <a:schemeClr val="accent1">
                  <a:lumMod val="75000"/>
                </a:schemeClr>
              </a:solidFill>
            </a:endParaRPr>
          </a:p>
          <a:p>
            <a:r>
              <a:rPr lang="en-US" dirty="0" smtClean="0">
                <a:solidFill>
                  <a:schemeClr val="accent1">
                    <a:lumMod val="75000"/>
                  </a:schemeClr>
                </a:solidFill>
              </a:rPr>
              <a:t>Allowable provided the activity </a:t>
            </a:r>
          </a:p>
          <a:p>
            <a:r>
              <a:rPr lang="en-US" dirty="0">
                <a:solidFill>
                  <a:schemeClr val="accent1">
                    <a:lumMod val="75000"/>
                  </a:schemeClr>
                </a:solidFill>
              </a:rPr>
              <a:t>i</a:t>
            </a:r>
            <a:r>
              <a:rPr lang="en-US" dirty="0" smtClean="0">
                <a:solidFill>
                  <a:schemeClr val="accent1">
                    <a:lumMod val="75000"/>
                  </a:schemeClr>
                </a:solidFill>
              </a:rPr>
              <a:t>s not “otherwise unlawful”</a:t>
            </a:r>
          </a:p>
          <a:p>
            <a:endParaRPr lang="en-US" dirty="0">
              <a:solidFill>
                <a:schemeClr val="accent1">
                  <a:lumMod val="75000"/>
                </a:schemeClr>
              </a:solidFill>
            </a:endParaRPr>
          </a:p>
          <a:p>
            <a:r>
              <a:rPr lang="en-US" dirty="0" smtClean="0">
                <a:solidFill>
                  <a:schemeClr val="accent1">
                    <a:lumMod val="75000"/>
                  </a:schemeClr>
                </a:solidFill>
              </a:rPr>
              <a:t>(Preamble to Final Regulations)</a:t>
            </a: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5341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Costs associated with </a:t>
            </a:r>
          </a:p>
          <a:p>
            <a:r>
              <a:rPr lang="en-US" dirty="0" smtClean="0">
                <a:solidFill>
                  <a:schemeClr val="accent1">
                    <a:lumMod val="75000"/>
                  </a:schemeClr>
                </a:solidFill>
              </a:rPr>
              <a:t>“</a:t>
            </a:r>
            <a:r>
              <a:rPr lang="en-US" b="1" dirty="0" smtClean="0">
                <a:solidFill>
                  <a:schemeClr val="accent1">
                    <a:lumMod val="75000"/>
                  </a:schemeClr>
                </a:solidFill>
              </a:rPr>
              <a:t>administering collective bargaining </a:t>
            </a:r>
            <a:r>
              <a:rPr lang="en-US" b="1" dirty="0">
                <a:solidFill>
                  <a:schemeClr val="accent1">
                    <a:lumMod val="75000"/>
                  </a:schemeClr>
                </a:solidFill>
              </a:rPr>
              <a:t>agreements</a:t>
            </a:r>
            <a:r>
              <a:rPr lang="en-US" dirty="0">
                <a:solidFill>
                  <a:schemeClr val="accent1">
                    <a:lumMod val="75000"/>
                  </a:schemeClr>
                </a:solidFill>
              </a:rPr>
              <a:t>” </a:t>
            </a:r>
            <a:endParaRPr lang="en-US" dirty="0" smtClean="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Allowable provided </a:t>
            </a:r>
            <a:r>
              <a:rPr lang="en-US" dirty="0">
                <a:solidFill>
                  <a:schemeClr val="accent1">
                    <a:lumMod val="75000"/>
                  </a:schemeClr>
                </a:solidFill>
              </a:rPr>
              <a:t>the </a:t>
            </a:r>
            <a:r>
              <a:rPr lang="en-US" dirty="0" smtClean="0">
                <a:solidFill>
                  <a:schemeClr val="accent1">
                    <a:lumMod val="75000"/>
                  </a:schemeClr>
                </a:solidFill>
              </a:rPr>
              <a:t>activity </a:t>
            </a:r>
          </a:p>
          <a:p>
            <a:r>
              <a:rPr lang="en-US" dirty="0" smtClean="0">
                <a:solidFill>
                  <a:schemeClr val="accent1">
                    <a:lumMod val="75000"/>
                  </a:schemeClr>
                </a:solidFill>
              </a:rPr>
              <a:t>is </a:t>
            </a:r>
            <a:r>
              <a:rPr lang="en-US" dirty="0">
                <a:solidFill>
                  <a:schemeClr val="accent1">
                    <a:lumMod val="75000"/>
                  </a:schemeClr>
                </a:solidFill>
              </a:rPr>
              <a:t>not </a:t>
            </a:r>
            <a:r>
              <a:rPr lang="en-US" dirty="0" smtClean="0">
                <a:solidFill>
                  <a:schemeClr val="accent1">
                    <a:lumMod val="75000"/>
                  </a:schemeClr>
                </a:solidFill>
              </a:rPr>
              <a:t>“</a:t>
            </a:r>
            <a:r>
              <a:rPr lang="en-US" dirty="0">
                <a:solidFill>
                  <a:schemeClr val="accent1">
                    <a:lumMod val="75000"/>
                  </a:schemeClr>
                </a:solidFill>
              </a:rPr>
              <a:t>otherwise unlawful”</a:t>
            </a:r>
            <a:endParaRPr lang="en-US" dirty="0" smtClean="0">
              <a:solidFill>
                <a:schemeClr val="accent1">
                  <a:lumMod val="75000"/>
                </a:schemeClr>
              </a:solidFill>
            </a:endParaRPr>
          </a:p>
          <a:p>
            <a:endParaRPr lang="en-US" dirty="0" smtClean="0">
              <a:solidFill>
                <a:schemeClr val="accent1">
                  <a:lumMod val="75000"/>
                </a:schemeClr>
              </a:solidFill>
            </a:endParaRPr>
          </a:p>
          <a:p>
            <a:endParaRPr lang="en-US" dirty="0">
              <a:solidFill>
                <a:schemeClr val="accent1">
                  <a:lumMod val="75000"/>
                </a:schemeClr>
              </a:solidFill>
            </a:endParaRPr>
          </a:p>
          <a:p>
            <a:r>
              <a:rPr lang="en-US" dirty="0" smtClean="0">
                <a:solidFill>
                  <a:schemeClr val="accent1">
                    <a:lumMod val="75000"/>
                  </a:schemeClr>
                </a:solidFill>
              </a:rPr>
              <a:t>(Preamble to Final Regulations)</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7450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Federal Acquisition Regulations </a:t>
            </a:r>
          </a:p>
          <a:p>
            <a:r>
              <a:rPr lang="en-US" dirty="0" smtClean="0">
                <a:solidFill>
                  <a:schemeClr val="accent1">
                    <a:lumMod val="75000"/>
                  </a:schemeClr>
                </a:solidFill>
              </a:rPr>
              <a:t>Part 31:</a:t>
            </a:r>
          </a:p>
          <a:p>
            <a:pPr algn="l"/>
            <a:endParaRPr lang="en-US" dirty="0" smtClean="0">
              <a:solidFill>
                <a:schemeClr val="accent1">
                  <a:lumMod val="75000"/>
                </a:schemeClr>
              </a:solidFill>
            </a:endParaRPr>
          </a:p>
          <a:p>
            <a:pPr algn="l"/>
            <a:r>
              <a:rPr lang="en-US" dirty="0" smtClean="0">
                <a:solidFill>
                  <a:schemeClr val="accent1">
                    <a:lumMod val="75000"/>
                  </a:schemeClr>
                </a:solidFill>
              </a:rPr>
              <a:t>Determines </a:t>
            </a:r>
            <a:r>
              <a:rPr lang="en-US" b="1" dirty="0" smtClean="0">
                <a:solidFill>
                  <a:schemeClr val="accent1">
                    <a:lumMod val="75000"/>
                  </a:schemeClr>
                </a:solidFill>
              </a:rPr>
              <a:t>allowable costs </a:t>
            </a:r>
            <a:r>
              <a:rPr lang="en-US" dirty="0" smtClean="0">
                <a:solidFill>
                  <a:schemeClr val="accent1">
                    <a:lumMod val="75000"/>
                  </a:schemeClr>
                </a:solidFill>
              </a:rPr>
              <a:t>under contracts with</a:t>
            </a:r>
          </a:p>
          <a:p>
            <a:pPr marL="457200" indent="-457200" algn="l">
              <a:buFont typeface="Arial" panose="020B0604020202020204" pitchFamily="34" charset="0"/>
              <a:buChar char="•"/>
            </a:pPr>
            <a:r>
              <a:rPr lang="en-US" dirty="0" smtClean="0">
                <a:solidFill>
                  <a:schemeClr val="accent1">
                    <a:lumMod val="75000"/>
                  </a:schemeClr>
                </a:solidFill>
              </a:rPr>
              <a:t>General Services Administration</a:t>
            </a:r>
          </a:p>
          <a:p>
            <a:pPr marL="457200" indent="-457200" algn="l">
              <a:buFont typeface="Arial" panose="020B0604020202020204" pitchFamily="34" charset="0"/>
              <a:buChar char="•"/>
            </a:pPr>
            <a:r>
              <a:rPr lang="en-US" dirty="0" smtClean="0">
                <a:solidFill>
                  <a:schemeClr val="accent1">
                    <a:lumMod val="75000"/>
                  </a:schemeClr>
                </a:solidFill>
              </a:rPr>
              <a:t>Department of Defense</a:t>
            </a:r>
          </a:p>
          <a:p>
            <a:pPr marL="457200" indent="-457200" algn="l">
              <a:buFont typeface="Arial" panose="020B0604020202020204" pitchFamily="34" charset="0"/>
              <a:buChar char="•"/>
            </a:pPr>
            <a:r>
              <a:rPr lang="en-US" dirty="0" smtClean="0">
                <a:solidFill>
                  <a:schemeClr val="accent1">
                    <a:lumMod val="75000"/>
                  </a:schemeClr>
                </a:solidFill>
              </a:rPr>
              <a:t>NASA</a:t>
            </a:r>
          </a:p>
          <a:p>
            <a:pPr marL="457200" indent="-457200" algn="l">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0699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Costs associated with </a:t>
            </a:r>
          </a:p>
          <a:p>
            <a:r>
              <a:rPr lang="en-US" b="1" dirty="0" smtClean="0">
                <a:solidFill>
                  <a:schemeClr val="accent1">
                    <a:lumMod val="75000"/>
                  </a:schemeClr>
                </a:solidFill>
              </a:rPr>
              <a:t>any activity found unlawful by the</a:t>
            </a:r>
          </a:p>
          <a:p>
            <a:r>
              <a:rPr lang="en-US" b="1" dirty="0" smtClean="0">
                <a:solidFill>
                  <a:schemeClr val="accent1">
                    <a:lumMod val="75000"/>
                  </a:schemeClr>
                </a:solidFill>
              </a:rPr>
              <a:t>National Labor Relations Board</a:t>
            </a:r>
          </a:p>
          <a:p>
            <a:endParaRPr lang="en-US" dirty="0" smtClean="0">
              <a:solidFill>
                <a:schemeClr val="accent1">
                  <a:lumMod val="75000"/>
                </a:schemeClr>
              </a:solidFill>
            </a:endParaRPr>
          </a:p>
          <a:p>
            <a:r>
              <a:rPr lang="en-US" dirty="0" smtClean="0">
                <a:solidFill>
                  <a:schemeClr val="accent1">
                    <a:lumMod val="75000"/>
                  </a:schemeClr>
                </a:solidFill>
              </a:rPr>
              <a:t>Not allowable</a:t>
            </a:r>
          </a:p>
          <a:p>
            <a:endParaRPr lang="en-US" dirty="0" smtClean="0">
              <a:solidFill>
                <a:schemeClr val="accent1">
                  <a:lumMod val="75000"/>
                </a:schemeClr>
              </a:solidFill>
            </a:endParaRPr>
          </a:p>
          <a:p>
            <a:endParaRPr lang="en-US" dirty="0">
              <a:solidFill>
                <a:schemeClr val="accent1">
                  <a:lumMod val="75000"/>
                </a:schemeClr>
              </a:solidFill>
            </a:endParaRPr>
          </a:p>
          <a:p>
            <a:r>
              <a:rPr lang="en-US" dirty="0" smtClean="0">
                <a:solidFill>
                  <a:schemeClr val="accent1">
                    <a:lumMod val="75000"/>
                  </a:schemeClr>
                </a:solidFill>
              </a:rPr>
              <a:t>(Preamble to Final Regulations)</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297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i="1" dirty="0" smtClean="0">
                <a:solidFill>
                  <a:schemeClr val="accent1">
                    <a:lumMod val="75000"/>
                  </a:schemeClr>
                </a:solidFill>
              </a:rPr>
              <a:t>Public Comment</a:t>
            </a:r>
            <a:r>
              <a:rPr lang="en-US" dirty="0" smtClean="0">
                <a:solidFill>
                  <a:schemeClr val="accent1">
                    <a:lumMod val="75000"/>
                  </a:schemeClr>
                </a:solidFill>
              </a:rPr>
              <a:t>:  </a:t>
            </a:r>
          </a:p>
          <a:p>
            <a:r>
              <a:rPr lang="en-US" b="1" dirty="0" smtClean="0">
                <a:solidFill>
                  <a:schemeClr val="accent1">
                    <a:lumMod val="75000"/>
                  </a:schemeClr>
                </a:solidFill>
              </a:rPr>
              <a:t>The rule favors unions </a:t>
            </a:r>
          </a:p>
          <a:p>
            <a:r>
              <a:rPr lang="en-US" b="1" dirty="0" smtClean="0">
                <a:solidFill>
                  <a:schemeClr val="accent1">
                    <a:lumMod val="75000"/>
                  </a:schemeClr>
                </a:solidFill>
              </a:rPr>
              <a:t>and penalizes contractors</a:t>
            </a:r>
          </a:p>
          <a:p>
            <a:endParaRPr lang="en-US" dirty="0">
              <a:solidFill>
                <a:schemeClr val="accent1">
                  <a:lumMod val="75000"/>
                </a:schemeClr>
              </a:solidFill>
            </a:endParaRPr>
          </a:p>
          <a:p>
            <a:r>
              <a:rPr lang="en-US" i="1" dirty="0" smtClean="0">
                <a:solidFill>
                  <a:schemeClr val="accent1">
                    <a:lumMod val="75000"/>
                  </a:schemeClr>
                </a:solidFill>
              </a:rPr>
              <a:t>Response in </a:t>
            </a:r>
            <a:r>
              <a:rPr lang="en-US" i="1" dirty="0">
                <a:solidFill>
                  <a:schemeClr val="accent1">
                    <a:lumMod val="75000"/>
                  </a:schemeClr>
                </a:solidFill>
              </a:rPr>
              <a:t>Final </a:t>
            </a:r>
            <a:r>
              <a:rPr lang="en-US" i="1" dirty="0" smtClean="0">
                <a:solidFill>
                  <a:schemeClr val="accent1">
                    <a:lumMod val="75000"/>
                  </a:schemeClr>
                </a:solidFill>
              </a:rPr>
              <a:t>Rule Preamble: </a:t>
            </a:r>
          </a:p>
          <a:p>
            <a:r>
              <a:rPr lang="en-US" dirty="0" smtClean="0">
                <a:solidFill>
                  <a:schemeClr val="accent1">
                    <a:lumMod val="75000"/>
                  </a:schemeClr>
                </a:solidFill>
              </a:rPr>
              <a:t>The rule only applies to persuade activities</a:t>
            </a:r>
            <a:endParaRPr lang="en-US" dirty="0">
              <a:solidFill>
                <a:schemeClr val="accent1">
                  <a:lumMod val="75000"/>
                </a:schemeClr>
              </a:solidFill>
            </a:endParaRP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4881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i="1" dirty="0" smtClean="0">
                <a:solidFill>
                  <a:schemeClr val="accent1">
                    <a:lumMod val="75000"/>
                  </a:schemeClr>
                </a:solidFill>
              </a:rPr>
              <a:t>Public Comment:  </a:t>
            </a:r>
          </a:p>
          <a:p>
            <a:r>
              <a:rPr lang="en-US" b="1" dirty="0" smtClean="0">
                <a:solidFill>
                  <a:schemeClr val="accent1">
                    <a:lumMod val="75000"/>
                  </a:schemeClr>
                </a:solidFill>
              </a:rPr>
              <a:t>The rule infringes on the rights of employers to engage in speech which is lawful under the National Labor Relations Act</a:t>
            </a:r>
          </a:p>
          <a:p>
            <a:endParaRPr lang="en-US" dirty="0">
              <a:solidFill>
                <a:schemeClr val="accent1">
                  <a:lumMod val="75000"/>
                </a:schemeClr>
              </a:solidFill>
            </a:endParaRPr>
          </a:p>
          <a:p>
            <a:r>
              <a:rPr lang="en-US" i="1" dirty="0">
                <a:solidFill>
                  <a:schemeClr val="accent1">
                    <a:lumMod val="75000"/>
                  </a:schemeClr>
                </a:solidFill>
              </a:rPr>
              <a:t>Response in Final Rule Preamble: </a:t>
            </a:r>
          </a:p>
          <a:p>
            <a:r>
              <a:rPr lang="en-US" dirty="0" smtClean="0">
                <a:solidFill>
                  <a:schemeClr val="accent1">
                    <a:lumMod val="75000"/>
                  </a:schemeClr>
                </a:solidFill>
              </a:rPr>
              <a:t>The rule does not prohibit speech; it only disallows the contractor’s cost of engaging in that persuader activities</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734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i="1" dirty="0" smtClean="0">
                <a:solidFill>
                  <a:schemeClr val="accent1">
                    <a:lumMod val="75000"/>
                  </a:schemeClr>
                </a:solidFill>
              </a:rPr>
              <a:t>Public Comment:  </a:t>
            </a:r>
          </a:p>
          <a:p>
            <a:r>
              <a:rPr lang="en-US" b="1" dirty="0" smtClean="0">
                <a:solidFill>
                  <a:schemeClr val="accent1">
                    <a:lumMod val="75000"/>
                  </a:schemeClr>
                </a:solidFill>
              </a:rPr>
              <a:t>The rule is unclear as to </a:t>
            </a:r>
          </a:p>
          <a:p>
            <a:r>
              <a:rPr lang="en-US" b="1" dirty="0" smtClean="0">
                <a:solidFill>
                  <a:schemeClr val="accent1">
                    <a:lumMod val="75000"/>
                  </a:schemeClr>
                </a:solidFill>
              </a:rPr>
              <a:t>what costs are disallowed</a:t>
            </a:r>
          </a:p>
          <a:p>
            <a:endParaRPr lang="en-US" dirty="0">
              <a:solidFill>
                <a:schemeClr val="accent1">
                  <a:lumMod val="75000"/>
                </a:schemeClr>
              </a:solidFill>
            </a:endParaRPr>
          </a:p>
          <a:p>
            <a:r>
              <a:rPr lang="en-US" i="1" dirty="0">
                <a:solidFill>
                  <a:schemeClr val="accent1">
                    <a:lumMod val="75000"/>
                  </a:schemeClr>
                </a:solidFill>
              </a:rPr>
              <a:t>Response in Final Rule Preamble: </a:t>
            </a:r>
          </a:p>
          <a:p>
            <a:r>
              <a:rPr lang="en-US" dirty="0" smtClean="0">
                <a:solidFill>
                  <a:schemeClr val="accent1">
                    <a:lumMod val="75000"/>
                  </a:schemeClr>
                </a:solidFill>
              </a:rPr>
              <a:t>The rule identifies the costs that are allowed and the costs that are disallowed</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014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i="1" dirty="0" smtClean="0">
                <a:solidFill>
                  <a:schemeClr val="accent1">
                    <a:lumMod val="75000"/>
                  </a:schemeClr>
                </a:solidFill>
              </a:rPr>
              <a:t>Public Comment</a:t>
            </a:r>
            <a:r>
              <a:rPr lang="en-US" dirty="0" smtClean="0">
                <a:solidFill>
                  <a:schemeClr val="accent1">
                    <a:lumMod val="75000"/>
                  </a:schemeClr>
                </a:solidFill>
              </a:rPr>
              <a:t>:  </a:t>
            </a:r>
          </a:p>
          <a:p>
            <a:r>
              <a:rPr lang="en-US" b="1" dirty="0" smtClean="0">
                <a:solidFill>
                  <a:schemeClr val="accent1">
                    <a:lumMod val="75000"/>
                  </a:schemeClr>
                </a:solidFill>
              </a:rPr>
              <a:t>The rule defines “persuader activity” </a:t>
            </a:r>
          </a:p>
          <a:p>
            <a:r>
              <a:rPr lang="en-US" b="1" dirty="0" smtClean="0">
                <a:solidFill>
                  <a:schemeClr val="accent1">
                    <a:lumMod val="75000"/>
                  </a:schemeClr>
                </a:solidFill>
              </a:rPr>
              <a:t>more broadly than the Labor Management Relations Reporting and Disclosure Act</a:t>
            </a:r>
          </a:p>
          <a:p>
            <a:endParaRPr lang="en-US" dirty="0">
              <a:solidFill>
                <a:schemeClr val="accent1">
                  <a:lumMod val="75000"/>
                </a:schemeClr>
              </a:solidFill>
            </a:endParaRPr>
          </a:p>
          <a:p>
            <a:r>
              <a:rPr lang="en-US" i="1" dirty="0">
                <a:solidFill>
                  <a:schemeClr val="accent1">
                    <a:lumMod val="75000"/>
                  </a:schemeClr>
                </a:solidFill>
              </a:rPr>
              <a:t>Response in Final Rule Preamble: </a:t>
            </a:r>
          </a:p>
          <a:p>
            <a:r>
              <a:rPr lang="en-US" dirty="0" smtClean="0">
                <a:solidFill>
                  <a:schemeClr val="accent1">
                    <a:lumMod val="75000"/>
                  </a:schemeClr>
                </a:solidFill>
              </a:rPr>
              <a:t>The rule does not alter the reporting obligations of employers under the </a:t>
            </a:r>
            <a:r>
              <a:rPr lang="en-US" dirty="0" err="1" smtClean="0">
                <a:solidFill>
                  <a:schemeClr val="accent1">
                    <a:lumMod val="75000"/>
                  </a:schemeClr>
                </a:solidFill>
              </a:rPr>
              <a:t>LMRDA</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54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i="1" dirty="0" smtClean="0">
                <a:solidFill>
                  <a:schemeClr val="accent1">
                    <a:lumMod val="75000"/>
                  </a:schemeClr>
                </a:solidFill>
              </a:rPr>
              <a:t>Public Comment</a:t>
            </a:r>
            <a:r>
              <a:rPr lang="en-US" dirty="0" smtClean="0">
                <a:solidFill>
                  <a:schemeClr val="accent1">
                    <a:lumMod val="75000"/>
                  </a:schemeClr>
                </a:solidFill>
              </a:rPr>
              <a:t>:  </a:t>
            </a:r>
          </a:p>
          <a:p>
            <a:r>
              <a:rPr lang="en-US" b="1" dirty="0" smtClean="0">
                <a:solidFill>
                  <a:schemeClr val="accent1">
                    <a:lumMod val="75000"/>
                  </a:schemeClr>
                </a:solidFill>
              </a:rPr>
              <a:t>The rule imposes significant compliance burdens and accounting costs to segregate disallowed costs</a:t>
            </a:r>
          </a:p>
          <a:p>
            <a:endParaRPr lang="en-US" dirty="0">
              <a:solidFill>
                <a:schemeClr val="accent1">
                  <a:lumMod val="75000"/>
                </a:schemeClr>
              </a:solidFill>
            </a:endParaRPr>
          </a:p>
          <a:p>
            <a:r>
              <a:rPr lang="en-US" i="1" dirty="0">
                <a:solidFill>
                  <a:schemeClr val="accent1">
                    <a:lumMod val="75000"/>
                  </a:schemeClr>
                </a:solidFill>
              </a:rPr>
              <a:t>Response in Final Rule Preamble: </a:t>
            </a:r>
          </a:p>
          <a:p>
            <a:r>
              <a:rPr lang="en-US" dirty="0" smtClean="0">
                <a:solidFill>
                  <a:schemeClr val="accent1">
                    <a:lumMod val="75000"/>
                  </a:schemeClr>
                </a:solidFill>
              </a:rPr>
              <a:t>FAR 31.201-6 requires contractors to have accounting system to segregate allowable costs</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22266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Employee handbook of non-union employer</a:t>
            </a:r>
          </a:p>
          <a:p>
            <a:r>
              <a:rPr lang="en-US" dirty="0">
                <a:solidFill>
                  <a:schemeClr val="accent1">
                    <a:lumMod val="75000"/>
                  </a:schemeClr>
                </a:solidFill>
              </a:rPr>
              <a:t>e</a:t>
            </a:r>
            <a:r>
              <a:rPr lang="en-US" dirty="0" smtClean="0">
                <a:solidFill>
                  <a:schemeClr val="accent1">
                    <a:lumMod val="75000"/>
                  </a:schemeClr>
                </a:solidFill>
              </a:rPr>
              <a:t>xpressing preference to remain non-union</a:t>
            </a:r>
          </a:p>
          <a:p>
            <a:endParaRPr lang="en-US" dirty="0">
              <a:solidFill>
                <a:schemeClr val="accent1">
                  <a:lumMod val="75000"/>
                </a:schemeClr>
              </a:solidFill>
            </a:endParaRPr>
          </a:p>
          <a:p>
            <a:r>
              <a:rPr lang="en-US" dirty="0" smtClean="0">
                <a:solidFill>
                  <a:schemeClr val="accent1">
                    <a:lumMod val="75000"/>
                  </a:schemeClr>
                </a:solidFill>
              </a:rPr>
              <a:t>A persuader activity?</a:t>
            </a:r>
          </a:p>
          <a:p>
            <a:endParaRPr lang="en-US" dirty="0" smtClean="0">
              <a:solidFill>
                <a:schemeClr val="accent1">
                  <a:lumMod val="75000"/>
                </a:schemeClr>
              </a:solidFill>
            </a:endParaRPr>
          </a:p>
          <a:p>
            <a:r>
              <a:rPr lang="en-US" dirty="0" smtClean="0">
                <a:solidFill>
                  <a:schemeClr val="accent1">
                    <a:lumMod val="75000"/>
                  </a:schemeClr>
                </a:solidFill>
              </a:rPr>
              <a:t>Cost disallowed for only the policy or </a:t>
            </a:r>
          </a:p>
          <a:p>
            <a:r>
              <a:rPr lang="en-US" dirty="0" smtClean="0">
                <a:solidFill>
                  <a:schemeClr val="accent1">
                    <a:lumMod val="75000"/>
                  </a:schemeClr>
                </a:solidFill>
              </a:rPr>
              <a:t>for the entire handbook?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9366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Employee satisfaction surveys</a:t>
            </a:r>
          </a:p>
          <a:p>
            <a:endParaRPr lang="en-US" dirty="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A persuader activity?</a:t>
            </a:r>
          </a:p>
          <a:p>
            <a:r>
              <a:rPr lang="en-US" dirty="0">
                <a:solidFill>
                  <a:schemeClr val="accent1">
                    <a:lumMod val="75000"/>
                  </a:schemeClr>
                </a:solidFill>
              </a:rPr>
              <a:t>Or maintaining satisfactory labor relations?</a:t>
            </a:r>
          </a:p>
          <a:p>
            <a:endParaRPr lang="en-US" dirty="0" smtClean="0">
              <a:solidFill>
                <a:schemeClr val="accent1">
                  <a:lumMod val="75000"/>
                </a:schemeClr>
              </a:solidFill>
            </a:endParaRPr>
          </a:p>
          <a:p>
            <a:r>
              <a:rPr lang="en-US" dirty="0" smtClean="0">
                <a:solidFill>
                  <a:schemeClr val="accent1">
                    <a:lumMod val="75000"/>
                  </a:schemeClr>
                </a:solidFill>
              </a:rPr>
              <a:t>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6211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Employer wage and benefit surveys</a:t>
            </a:r>
          </a:p>
          <a:p>
            <a:endParaRPr lang="en-US" dirty="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A persuader activity?</a:t>
            </a:r>
          </a:p>
          <a:p>
            <a:r>
              <a:rPr lang="en-US" dirty="0">
                <a:solidFill>
                  <a:schemeClr val="accent1">
                    <a:lumMod val="75000"/>
                  </a:schemeClr>
                </a:solidFill>
              </a:rPr>
              <a:t>Or maintaining satisfactory labor relations?</a:t>
            </a:r>
          </a:p>
          <a:p>
            <a:endParaRPr lang="en-US" dirty="0" smtClean="0">
              <a:solidFill>
                <a:schemeClr val="accent1">
                  <a:lumMod val="75000"/>
                </a:schemeClr>
              </a:solidFill>
            </a:endParaRPr>
          </a:p>
          <a:p>
            <a:r>
              <a:rPr lang="en-US" dirty="0" smtClean="0">
                <a:solidFill>
                  <a:schemeClr val="accent1">
                    <a:lumMod val="75000"/>
                  </a:schemeClr>
                </a:solidFill>
              </a:rPr>
              <a:t>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420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Workplace “town hall” meetings conducted by employer to discuss employee concerns</a:t>
            </a:r>
          </a:p>
          <a:p>
            <a:endParaRPr lang="en-US" dirty="0" smtClean="0">
              <a:solidFill>
                <a:schemeClr val="accent1">
                  <a:lumMod val="75000"/>
                </a:schemeClr>
              </a:solidFill>
            </a:endParaRPr>
          </a:p>
          <a:p>
            <a:r>
              <a:rPr lang="en-US" dirty="0" smtClean="0">
                <a:solidFill>
                  <a:schemeClr val="accent1">
                    <a:lumMod val="75000"/>
                  </a:schemeClr>
                </a:solidFill>
              </a:rPr>
              <a:t>A persuader activity?</a:t>
            </a:r>
          </a:p>
          <a:p>
            <a:r>
              <a:rPr lang="en-US" dirty="0">
                <a:solidFill>
                  <a:schemeClr val="accent1">
                    <a:lumMod val="75000"/>
                  </a:schemeClr>
                </a:solidFill>
              </a:rPr>
              <a:t>Or maintaining satisfactory labor relations?</a:t>
            </a:r>
          </a:p>
          <a:p>
            <a:endParaRPr lang="en-US" dirty="0" smtClean="0">
              <a:solidFill>
                <a:schemeClr val="accent1">
                  <a:lumMod val="75000"/>
                </a:schemeClr>
              </a:solidFill>
            </a:endParaRPr>
          </a:p>
          <a:p>
            <a:r>
              <a:rPr lang="en-US" dirty="0" smtClean="0">
                <a:solidFill>
                  <a:schemeClr val="accent1">
                    <a:lumMod val="75000"/>
                  </a:schemeClr>
                </a:solidFill>
              </a:rPr>
              <a:t>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5986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Federal Acquisition Regulations </a:t>
            </a:r>
          </a:p>
          <a:p>
            <a:r>
              <a:rPr lang="en-US" dirty="0" smtClean="0">
                <a:solidFill>
                  <a:schemeClr val="accent1">
                    <a:lumMod val="75000"/>
                  </a:schemeClr>
                </a:solidFill>
              </a:rPr>
              <a:t>Subpart 31.2:</a:t>
            </a:r>
          </a:p>
          <a:p>
            <a:pPr algn="l"/>
            <a:endParaRPr lang="en-US" dirty="0" smtClean="0">
              <a:solidFill>
                <a:schemeClr val="accent1">
                  <a:lumMod val="75000"/>
                </a:schemeClr>
              </a:solidFill>
            </a:endParaRPr>
          </a:p>
          <a:p>
            <a:r>
              <a:rPr lang="en-US" dirty="0" smtClean="0">
                <a:solidFill>
                  <a:schemeClr val="accent1">
                    <a:lumMod val="75000"/>
                  </a:schemeClr>
                </a:solidFill>
              </a:rPr>
              <a:t>Governs contracts with</a:t>
            </a:r>
          </a:p>
          <a:p>
            <a:r>
              <a:rPr lang="en-US" b="1" dirty="0" smtClean="0">
                <a:solidFill>
                  <a:schemeClr val="accent1">
                    <a:lumMod val="75000"/>
                  </a:schemeClr>
                </a:solidFill>
              </a:rPr>
              <a:t>commercial organizations</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2447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Use by employer of management consultants to improve workforce satisfaction </a:t>
            </a:r>
          </a:p>
          <a:p>
            <a:endParaRPr lang="en-US" dirty="0" smtClean="0">
              <a:solidFill>
                <a:schemeClr val="accent1">
                  <a:lumMod val="75000"/>
                </a:schemeClr>
              </a:solidFill>
            </a:endParaRPr>
          </a:p>
          <a:p>
            <a:r>
              <a:rPr lang="en-US" dirty="0" smtClean="0">
                <a:solidFill>
                  <a:schemeClr val="accent1">
                    <a:lumMod val="75000"/>
                  </a:schemeClr>
                </a:solidFill>
              </a:rPr>
              <a:t>A persuader activity?</a:t>
            </a:r>
          </a:p>
          <a:p>
            <a:r>
              <a:rPr lang="en-US" dirty="0" smtClean="0">
                <a:solidFill>
                  <a:schemeClr val="accent1">
                    <a:lumMod val="75000"/>
                  </a:schemeClr>
                </a:solidFill>
              </a:rPr>
              <a:t>Or maintaining satisfactory labor relations?</a:t>
            </a:r>
          </a:p>
          <a:p>
            <a:r>
              <a:rPr lang="en-US" dirty="0" smtClean="0">
                <a:solidFill>
                  <a:schemeClr val="accent1">
                    <a:lumMod val="75000"/>
                  </a:schemeClr>
                </a:solidFill>
              </a:rPr>
              <a:t>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0414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Use by employer of legal counsel </a:t>
            </a:r>
          </a:p>
          <a:p>
            <a:r>
              <a:rPr lang="en-US" dirty="0" smtClean="0">
                <a:solidFill>
                  <a:schemeClr val="accent1">
                    <a:lumMod val="75000"/>
                  </a:schemeClr>
                </a:solidFill>
              </a:rPr>
              <a:t>for advice on labor relations issues</a:t>
            </a:r>
          </a:p>
          <a:p>
            <a:endParaRPr lang="en-US" dirty="0" smtClean="0">
              <a:solidFill>
                <a:schemeClr val="accent1">
                  <a:lumMod val="75000"/>
                </a:schemeClr>
              </a:solidFill>
            </a:endParaRPr>
          </a:p>
          <a:p>
            <a:r>
              <a:rPr lang="en-US" dirty="0" smtClean="0">
                <a:solidFill>
                  <a:schemeClr val="accent1">
                    <a:lumMod val="75000"/>
                  </a:schemeClr>
                </a:solidFill>
              </a:rPr>
              <a:t>A persuader activity?</a:t>
            </a:r>
          </a:p>
          <a:p>
            <a:r>
              <a:rPr lang="en-US" dirty="0" smtClean="0">
                <a:solidFill>
                  <a:schemeClr val="accent1">
                    <a:lumMod val="75000"/>
                  </a:schemeClr>
                </a:solidFill>
              </a:rPr>
              <a:t>Or maintaining satisfactory labor relations?</a:t>
            </a:r>
          </a:p>
          <a:p>
            <a:r>
              <a:rPr lang="en-US" dirty="0" smtClean="0">
                <a:solidFill>
                  <a:schemeClr val="accent1">
                    <a:lumMod val="75000"/>
                  </a:schemeClr>
                </a:solidFill>
              </a:rPr>
              <a:t>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56718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endParaRPr lang="en-US" dirty="0" smtClean="0">
              <a:solidFill>
                <a:schemeClr val="accent1">
                  <a:lumMod val="75000"/>
                </a:schemeClr>
              </a:solidFill>
            </a:endParaRPr>
          </a:p>
          <a:p>
            <a:r>
              <a:rPr lang="en-US" b="1" dirty="0" smtClean="0">
                <a:solidFill>
                  <a:schemeClr val="accent1">
                    <a:lumMod val="75000"/>
                  </a:schemeClr>
                </a:solidFill>
              </a:rPr>
              <a:t>To obtain a complementary copy of this presentation, or for assistance in complying with Executive Order 13494, </a:t>
            </a:r>
          </a:p>
          <a:p>
            <a:r>
              <a:rPr lang="en-US" b="1" dirty="0" smtClean="0">
                <a:solidFill>
                  <a:schemeClr val="accent1">
                    <a:lumMod val="75000"/>
                  </a:schemeClr>
                </a:solidFill>
              </a:rPr>
              <a:t>please contact Ray </a:t>
            </a:r>
            <a:r>
              <a:rPr lang="en-US" b="1" dirty="0">
                <a:solidFill>
                  <a:schemeClr val="accent1">
                    <a:lumMod val="75000"/>
                  </a:schemeClr>
                </a:solidFill>
              </a:rPr>
              <a:t>Hogge </a:t>
            </a:r>
            <a:endParaRPr lang="en-US" b="1" dirty="0" smtClean="0">
              <a:solidFill>
                <a:schemeClr val="accent1">
                  <a:lumMod val="75000"/>
                </a:schemeClr>
              </a:solidFill>
            </a:endParaRPr>
          </a:p>
          <a:p>
            <a:r>
              <a:rPr lang="en-US" b="1" dirty="0" smtClean="0">
                <a:solidFill>
                  <a:schemeClr val="accent1">
                    <a:lumMod val="75000"/>
                  </a:schemeClr>
                </a:solidFill>
              </a:rPr>
              <a:t>at (757) 961-5400 </a:t>
            </a:r>
          </a:p>
          <a:p>
            <a:r>
              <a:rPr lang="en-US" b="1" dirty="0" smtClean="0">
                <a:solidFill>
                  <a:schemeClr val="accent1">
                    <a:lumMod val="75000"/>
                  </a:schemeClr>
                </a:solidFill>
              </a:rPr>
              <a:t>or at rayhogge@virginialaborlaw.com</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82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Federal Acquisition Regulations </a:t>
            </a:r>
          </a:p>
          <a:p>
            <a:r>
              <a:rPr lang="en-US" dirty="0" smtClean="0">
                <a:solidFill>
                  <a:schemeClr val="accent1">
                    <a:lumMod val="75000"/>
                  </a:schemeClr>
                </a:solidFill>
              </a:rPr>
              <a:t>Subpart 31.205-21:</a:t>
            </a:r>
          </a:p>
          <a:p>
            <a:pPr algn="l"/>
            <a:endParaRPr lang="en-US" dirty="0" smtClean="0">
              <a:solidFill>
                <a:schemeClr val="accent1">
                  <a:lumMod val="75000"/>
                </a:schemeClr>
              </a:solidFill>
            </a:endParaRPr>
          </a:p>
          <a:p>
            <a:r>
              <a:rPr lang="en-US" dirty="0" smtClean="0">
                <a:solidFill>
                  <a:schemeClr val="accent1">
                    <a:lumMod val="75000"/>
                  </a:schemeClr>
                </a:solidFill>
              </a:rPr>
              <a:t>Governs costs allowable as</a:t>
            </a:r>
          </a:p>
          <a:p>
            <a:r>
              <a:rPr lang="en-US" b="1" dirty="0" smtClean="0">
                <a:solidFill>
                  <a:schemeClr val="accent1">
                    <a:lumMod val="75000"/>
                  </a:schemeClr>
                </a:solidFill>
              </a:rPr>
              <a:t>labor relations costs</a:t>
            </a: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7317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dirty="0" smtClean="0">
                <a:solidFill>
                  <a:schemeClr val="accent1">
                    <a:lumMod val="75000"/>
                  </a:schemeClr>
                </a:solidFill>
              </a:rPr>
              <a:t>Federal Acquisition Regulations </a:t>
            </a:r>
          </a:p>
          <a:p>
            <a:r>
              <a:rPr lang="en-US" dirty="0" smtClean="0">
                <a:solidFill>
                  <a:schemeClr val="accent1">
                    <a:lumMod val="75000"/>
                  </a:schemeClr>
                </a:solidFill>
              </a:rPr>
              <a:t>Subpart 31.205-21</a:t>
            </a:r>
          </a:p>
          <a:p>
            <a:r>
              <a:rPr lang="en-US" i="1" dirty="0">
                <a:solidFill>
                  <a:schemeClr val="accent1">
                    <a:lumMod val="75000"/>
                  </a:schemeClr>
                </a:solidFill>
              </a:rPr>
              <a:t>b</a:t>
            </a:r>
            <a:r>
              <a:rPr lang="en-US" i="1" dirty="0" smtClean="0">
                <a:solidFill>
                  <a:schemeClr val="accent1">
                    <a:lumMod val="75000"/>
                  </a:schemeClr>
                </a:solidFill>
              </a:rPr>
              <a:t>efore Executive Order 13494:</a:t>
            </a:r>
          </a:p>
          <a:p>
            <a:pPr algn="l"/>
            <a:endParaRPr lang="en-US" dirty="0" smtClean="0">
              <a:solidFill>
                <a:schemeClr val="accent1">
                  <a:lumMod val="75000"/>
                </a:schemeClr>
              </a:solidFill>
            </a:endParaRPr>
          </a:p>
          <a:p>
            <a:r>
              <a:rPr lang="en-US" dirty="0" smtClean="0">
                <a:solidFill>
                  <a:schemeClr val="accent1">
                    <a:lumMod val="75000"/>
                  </a:schemeClr>
                </a:solidFill>
              </a:rPr>
              <a:t>“Costs incurred in maintaining satisfactory relations between the contractor </a:t>
            </a:r>
          </a:p>
          <a:p>
            <a:r>
              <a:rPr lang="en-US" dirty="0" smtClean="0">
                <a:solidFill>
                  <a:schemeClr val="accent1">
                    <a:lumMod val="75000"/>
                  </a:schemeClr>
                </a:solidFill>
              </a:rPr>
              <a:t>and its employees” are allowable</a:t>
            </a:r>
            <a:endParaRPr lang="en-US" b="1" dirty="0" smtClean="0">
              <a:solidFill>
                <a:schemeClr val="accent1">
                  <a:lumMod val="75000"/>
                </a:schemeClr>
              </a:solidFill>
            </a:endParaRP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015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dirty="0" smtClean="0">
                <a:solidFill>
                  <a:schemeClr val="accent1">
                    <a:lumMod val="75000"/>
                  </a:schemeClr>
                </a:solidFill>
              </a:rPr>
              <a:t>Federal Acquisition Regulations </a:t>
            </a:r>
          </a:p>
          <a:p>
            <a:r>
              <a:rPr lang="en-US" dirty="0" smtClean="0">
                <a:solidFill>
                  <a:schemeClr val="accent1">
                    <a:lumMod val="75000"/>
                  </a:schemeClr>
                </a:solidFill>
              </a:rPr>
              <a:t>Subpart 31.205-21</a:t>
            </a:r>
          </a:p>
          <a:p>
            <a:r>
              <a:rPr lang="en-US" i="1" dirty="0" smtClean="0">
                <a:solidFill>
                  <a:schemeClr val="accent1">
                    <a:lumMod val="75000"/>
                  </a:schemeClr>
                </a:solidFill>
              </a:rPr>
              <a:t>before </a:t>
            </a:r>
            <a:r>
              <a:rPr lang="en-US" i="1" dirty="0">
                <a:solidFill>
                  <a:schemeClr val="accent1">
                    <a:lumMod val="75000"/>
                  </a:schemeClr>
                </a:solidFill>
              </a:rPr>
              <a:t>Executive Order 13494</a:t>
            </a:r>
            <a:r>
              <a:rPr lang="en-US" i="1" dirty="0" smtClean="0">
                <a:solidFill>
                  <a:schemeClr val="accent1">
                    <a:lumMod val="75000"/>
                  </a:schemeClr>
                </a:solidFill>
              </a:rPr>
              <a:t>:</a:t>
            </a:r>
          </a:p>
          <a:p>
            <a:endParaRPr lang="en-US" dirty="0" smtClean="0">
              <a:solidFill>
                <a:schemeClr val="accent1">
                  <a:lumMod val="75000"/>
                </a:schemeClr>
              </a:solidFill>
            </a:endParaRPr>
          </a:p>
          <a:p>
            <a:r>
              <a:rPr lang="en-US" dirty="0" smtClean="0">
                <a:solidFill>
                  <a:schemeClr val="accent1">
                    <a:lumMod val="75000"/>
                  </a:schemeClr>
                </a:solidFill>
              </a:rPr>
              <a:t>Allowable labor relations costs include</a:t>
            </a:r>
          </a:p>
          <a:p>
            <a:pPr marL="457200" indent="-457200">
              <a:buFont typeface="Arial" panose="020B0604020202020204" pitchFamily="34" charset="0"/>
              <a:buChar char="•"/>
            </a:pPr>
            <a:r>
              <a:rPr lang="en-US" dirty="0" smtClean="0">
                <a:solidFill>
                  <a:schemeClr val="accent1">
                    <a:lumMod val="75000"/>
                  </a:schemeClr>
                </a:solidFill>
              </a:rPr>
              <a:t>Costs of shop stewards</a:t>
            </a:r>
          </a:p>
          <a:p>
            <a:pPr marL="457200" indent="-457200">
              <a:buFont typeface="Arial" panose="020B0604020202020204" pitchFamily="34" charset="0"/>
              <a:buChar char="•"/>
            </a:pPr>
            <a:r>
              <a:rPr lang="en-US" dirty="0" smtClean="0">
                <a:solidFill>
                  <a:schemeClr val="accent1">
                    <a:lumMod val="75000"/>
                  </a:schemeClr>
                </a:solidFill>
              </a:rPr>
              <a:t>Costs of labor management committees</a:t>
            </a:r>
          </a:p>
          <a:p>
            <a:pPr marL="457200" indent="-457200">
              <a:buFont typeface="Arial" panose="020B0604020202020204" pitchFamily="34" charset="0"/>
              <a:buChar char="•"/>
            </a:pPr>
            <a:r>
              <a:rPr lang="en-US" dirty="0" smtClean="0">
                <a:solidFill>
                  <a:schemeClr val="accent1">
                    <a:lumMod val="75000"/>
                  </a:schemeClr>
                </a:solidFill>
              </a:rPr>
              <a:t>Costs of employee publications</a:t>
            </a:r>
          </a:p>
          <a:p>
            <a:pPr marL="457200" indent="-457200">
              <a:buFont typeface="Arial" panose="020B0604020202020204" pitchFamily="34" charset="0"/>
              <a:buChar char="•"/>
            </a:pPr>
            <a:r>
              <a:rPr lang="en-US" dirty="0" smtClean="0">
                <a:solidFill>
                  <a:schemeClr val="accent1">
                    <a:lumMod val="75000"/>
                  </a:schemeClr>
                </a:solidFill>
              </a:rPr>
              <a:t>Costs of other related activity</a:t>
            </a:r>
          </a:p>
          <a:p>
            <a:endParaRPr lang="en-US" b="1" dirty="0" smtClean="0">
              <a:solidFill>
                <a:schemeClr val="accent1">
                  <a:lumMod val="75000"/>
                </a:schemeClr>
              </a:solidFill>
            </a:endParaRP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393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smtClean="0">
                <a:solidFill>
                  <a:schemeClr val="accent1">
                    <a:lumMod val="75000"/>
                  </a:schemeClr>
                </a:solidFill>
              </a:rPr>
              <a:t>Executive Order 13494</a:t>
            </a:r>
          </a:p>
          <a:p>
            <a:endParaRPr lang="en-US" b="1" dirty="0" smtClean="0">
              <a:solidFill>
                <a:schemeClr val="accent1">
                  <a:lumMod val="75000"/>
                </a:schemeClr>
              </a:solidFill>
            </a:endParaRPr>
          </a:p>
          <a:p>
            <a:r>
              <a:rPr lang="en-US" dirty="0" smtClean="0">
                <a:solidFill>
                  <a:schemeClr val="accent1">
                    <a:lumMod val="75000"/>
                  </a:schemeClr>
                </a:solidFill>
              </a:rPr>
              <a:t>“Economy in Government Contracting”</a:t>
            </a:r>
          </a:p>
          <a:p>
            <a:endParaRPr lang="en-US" dirty="0" smtClean="0">
              <a:solidFill>
                <a:schemeClr val="accent1">
                  <a:lumMod val="75000"/>
                </a:schemeClr>
              </a:solidFill>
            </a:endParaRPr>
          </a:p>
          <a:p>
            <a:r>
              <a:rPr lang="en-US" dirty="0">
                <a:solidFill>
                  <a:schemeClr val="accent1">
                    <a:lumMod val="75000"/>
                  </a:schemeClr>
                </a:solidFill>
              </a:rPr>
              <a:t>Amended Federal Acquisition Regulations </a:t>
            </a:r>
          </a:p>
          <a:p>
            <a:r>
              <a:rPr lang="en-US" dirty="0">
                <a:solidFill>
                  <a:schemeClr val="accent1">
                    <a:lumMod val="75000"/>
                  </a:schemeClr>
                </a:solidFill>
              </a:rPr>
              <a:t>Subpart </a:t>
            </a:r>
            <a:r>
              <a:rPr lang="en-US" dirty="0" smtClean="0">
                <a:solidFill>
                  <a:schemeClr val="accent1">
                    <a:lumMod val="75000"/>
                  </a:schemeClr>
                </a:solidFill>
              </a:rPr>
              <a:t>31.205-21</a:t>
            </a:r>
            <a:endParaRPr lang="en-US" dirty="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Issued January 30, 2009</a:t>
            </a:r>
          </a:p>
          <a:p>
            <a:r>
              <a:rPr lang="en-US" dirty="0" smtClean="0">
                <a:solidFill>
                  <a:schemeClr val="accent1">
                    <a:lumMod val="75000"/>
                  </a:schemeClr>
                </a:solidFill>
              </a:rPr>
              <a:t>Amended </a:t>
            </a:r>
            <a:r>
              <a:rPr lang="en-US" dirty="0">
                <a:solidFill>
                  <a:schemeClr val="accent1">
                    <a:lumMod val="75000"/>
                  </a:schemeClr>
                </a:solidFill>
              </a:rPr>
              <a:t>Oct. 30, 2009 by </a:t>
            </a:r>
            <a:r>
              <a:rPr lang="en-US" dirty="0" smtClean="0">
                <a:solidFill>
                  <a:schemeClr val="accent1">
                    <a:lumMod val="75000"/>
                  </a:schemeClr>
                </a:solidFill>
              </a:rPr>
              <a:t>Exec. </a:t>
            </a:r>
            <a:r>
              <a:rPr lang="en-US" dirty="0">
                <a:solidFill>
                  <a:schemeClr val="accent1">
                    <a:lumMod val="75000"/>
                  </a:schemeClr>
                </a:solidFill>
              </a:rPr>
              <a:t>Order 13517</a:t>
            </a:r>
            <a:endParaRPr lang="en-US" dirty="0" smtClean="0">
              <a:solidFill>
                <a:schemeClr val="accent1">
                  <a:lumMod val="75000"/>
                </a:schemeClr>
              </a:solidFill>
            </a:endParaRPr>
          </a:p>
          <a:p>
            <a:endParaRPr lang="en-US" dirty="0">
              <a:solidFill>
                <a:schemeClr val="accent1">
                  <a:lumMod val="75000"/>
                </a:schemeClr>
              </a:solidFill>
            </a:endParaRPr>
          </a:p>
          <a:p>
            <a:endParaRPr lang="en-US" dirty="0" smtClean="0">
              <a:solidFill>
                <a:schemeClr val="accent1">
                  <a:lumMod val="75000"/>
                </a:schemeClr>
              </a:solidFill>
            </a:endParaRPr>
          </a:p>
          <a:p>
            <a:endParaRPr lang="en-US" b="1" dirty="0" smtClean="0">
              <a:solidFill>
                <a:schemeClr val="accent1">
                  <a:lumMod val="75000"/>
                </a:schemeClr>
              </a:solidFill>
            </a:endParaRP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497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endParaRPr lang="en-US" b="1" dirty="0" smtClean="0">
              <a:solidFill>
                <a:schemeClr val="accent1">
                  <a:lumMod val="75000"/>
                </a:schemeClr>
              </a:solidFill>
            </a:endParaRPr>
          </a:p>
          <a:p>
            <a:r>
              <a:rPr lang="en-US" dirty="0" smtClean="0">
                <a:solidFill>
                  <a:schemeClr val="accent1">
                    <a:lumMod val="75000"/>
                  </a:schemeClr>
                </a:solidFill>
              </a:rPr>
              <a:t>Proposed regulations issued April 14, 2010</a:t>
            </a:r>
          </a:p>
          <a:p>
            <a:endParaRPr lang="en-US" dirty="0">
              <a:solidFill>
                <a:schemeClr val="accent1">
                  <a:lumMod val="75000"/>
                </a:schemeClr>
              </a:solidFill>
            </a:endParaRPr>
          </a:p>
          <a:p>
            <a:r>
              <a:rPr lang="en-US" dirty="0" smtClean="0">
                <a:solidFill>
                  <a:schemeClr val="accent1">
                    <a:lumMod val="75000"/>
                  </a:schemeClr>
                </a:solidFill>
              </a:rPr>
              <a:t>Final regulations issued Nov. 2, 2011</a:t>
            </a:r>
          </a:p>
          <a:p>
            <a:r>
              <a:rPr lang="en-US" dirty="0">
                <a:solidFill>
                  <a:schemeClr val="accent1">
                    <a:lumMod val="75000"/>
                  </a:schemeClr>
                </a:solidFill>
              </a:rPr>
              <a:t>a</a:t>
            </a:r>
            <a:r>
              <a:rPr lang="en-US" dirty="0" smtClean="0">
                <a:solidFill>
                  <a:schemeClr val="accent1">
                    <a:lumMod val="75000"/>
                  </a:schemeClr>
                </a:solidFill>
              </a:rPr>
              <a:t>nd effective December 2, 2011</a:t>
            </a:r>
          </a:p>
          <a:p>
            <a:endParaRPr lang="en-US" dirty="0" smtClean="0">
              <a:solidFill>
                <a:schemeClr val="accent1">
                  <a:lumMod val="75000"/>
                </a:schemeClr>
              </a:solidFill>
            </a:endParaRPr>
          </a:p>
          <a:p>
            <a:r>
              <a:rPr lang="en-US" dirty="0" smtClean="0">
                <a:solidFill>
                  <a:schemeClr val="accent1">
                    <a:lumMod val="75000"/>
                  </a:schemeClr>
                </a:solidFill>
              </a:rPr>
              <a:t>48 CFR 31.205-21  </a:t>
            </a:r>
          </a:p>
          <a:p>
            <a:endParaRPr lang="en-US" dirty="0">
              <a:solidFill>
                <a:schemeClr val="accent1">
                  <a:lumMod val="75000"/>
                </a:schemeClr>
              </a:solidFill>
            </a:endParaRPr>
          </a:p>
          <a:p>
            <a:endParaRPr lang="en-US" dirty="0" smtClean="0">
              <a:solidFill>
                <a:schemeClr val="accent1">
                  <a:lumMod val="75000"/>
                </a:schemeClr>
              </a:solidFill>
            </a:endParaRPr>
          </a:p>
          <a:p>
            <a:endParaRPr lang="en-US" b="1" dirty="0" smtClean="0">
              <a:solidFill>
                <a:schemeClr val="accent1">
                  <a:lumMod val="75000"/>
                </a:schemeClr>
              </a:solidFill>
            </a:endParaRP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516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i="1" dirty="0" smtClean="0">
                <a:solidFill>
                  <a:schemeClr val="accent1">
                    <a:lumMod val="75000"/>
                  </a:schemeClr>
                </a:solidFill>
              </a:rPr>
              <a:t>Under Executive Order 13494</a:t>
            </a:r>
          </a:p>
          <a:p>
            <a:r>
              <a:rPr lang="en-US" dirty="0">
                <a:solidFill>
                  <a:schemeClr val="accent1">
                    <a:lumMod val="75000"/>
                  </a:schemeClr>
                </a:solidFill>
              </a:rPr>
              <a:t>c</a:t>
            </a:r>
            <a:r>
              <a:rPr lang="en-US" dirty="0" smtClean="0">
                <a:solidFill>
                  <a:schemeClr val="accent1">
                    <a:lumMod val="75000"/>
                  </a:schemeClr>
                </a:solidFill>
              </a:rPr>
              <a:t>osts incurred in maintaining satisfactory relations between the contractor and its employees include</a:t>
            </a:r>
          </a:p>
          <a:p>
            <a:pPr marL="457200" indent="-457200">
              <a:buFont typeface="Arial" panose="020B0604020202020204" pitchFamily="34" charset="0"/>
              <a:buChar char="•"/>
            </a:pPr>
            <a:r>
              <a:rPr lang="en-US" dirty="0" smtClean="0">
                <a:solidFill>
                  <a:schemeClr val="accent1">
                    <a:lumMod val="75000"/>
                  </a:schemeClr>
                </a:solidFill>
              </a:rPr>
              <a:t>Costs of shop stewards</a:t>
            </a:r>
          </a:p>
          <a:p>
            <a:pPr marL="457200" indent="-457200">
              <a:buFont typeface="Arial" panose="020B0604020202020204" pitchFamily="34" charset="0"/>
              <a:buChar char="•"/>
            </a:pPr>
            <a:r>
              <a:rPr lang="en-US" dirty="0" smtClean="0">
                <a:solidFill>
                  <a:schemeClr val="accent1">
                    <a:lumMod val="75000"/>
                  </a:schemeClr>
                </a:solidFill>
              </a:rPr>
              <a:t>Costs of labor management committees</a:t>
            </a:r>
          </a:p>
          <a:p>
            <a:pPr marL="457200" indent="-457200">
              <a:buFont typeface="Arial" panose="020B0604020202020204" pitchFamily="34" charset="0"/>
              <a:buChar char="•"/>
            </a:pPr>
            <a:r>
              <a:rPr lang="en-US" dirty="0" smtClean="0">
                <a:solidFill>
                  <a:schemeClr val="accent1">
                    <a:lumMod val="75000"/>
                  </a:schemeClr>
                </a:solidFill>
              </a:rPr>
              <a:t>Costs of employee publications</a:t>
            </a:r>
          </a:p>
          <a:p>
            <a:pPr marL="457200" indent="-457200">
              <a:buFont typeface="Arial" panose="020B0604020202020204" pitchFamily="34" charset="0"/>
              <a:buChar char="•"/>
            </a:pPr>
            <a:r>
              <a:rPr lang="en-US" dirty="0" smtClean="0">
                <a:solidFill>
                  <a:schemeClr val="accent1">
                    <a:lumMod val="75000"/>
                  </a:schemeClr>
                </a:solidFill>
              </a:rPr>
              <a:t>Costs of other related activities</a:t>
            </a:r>
          </a:p>
          <a:p>
            <a:r>
              <a:rPr lang="en-US" dirty="0" smtClean="0">
                <a:solidFill>
                  <a:schemeClr val="accent1">
                    <a:lumMod val="75000"/>
                  </a:schemeClr>
                </a:solidFill>
              </a:rPr>
              <a:t>(</a:t>
            </a:r>
            <a:r>
              <a:rPr lang="en-US" i="1" dirty="0" smtClean="0">
                <a:solidFill>
                  <a:schemeClr val="accent1">
                    <a:lumMod val="75000"/>
                  </a:schemeClr>
                </a:solidFill>
              </a:rPr>
              <a:t>same as before Executive Order 13494</a:t>
            </a:r>
            <a:r>
              <a:rPr lang="en-US" dirty="0" smtClean="0">
                <a:solidFill>
                  <a:schemeClr val="accent1">
                    <a:lumMod val="75000"/>
                  </a:schemeClr>
                </a:solidFill>
              </a:rPr>
              <a:t>)</a:t>
            </a:r>
          </a:p>
          <a:p>
            <a:pPr marL="457200" indent="-457200">
              <a:buFont typeface="Arial" panose="020B0604020202020204" pitchFamily="34" charset="0"/>
              <a:buChar char="•"/>
            </a:pPr>
            <a:endParaRPr lang="en-US" dirty="0" smtClean="0">
              <a:solidFill>
                <a:schemeClr val="accent1">
                  <a:lumMod val="75000"/>
                </a:schemeClr>
              </a:solidFill>
            </a:endParaRP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0779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1045</Words>
  <Application>Microsoft Office PowerPoint</Application>
  <PresentationFormat>On-screen Show (4:3)</PresentationFormat>
  <Paragraphs>329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Hogge Law</dc:title>
  <dc:creator>Raymond L. Hogge, Jr.</dc:creator>
  <cp:lastModifiedBy>Raymond L. Hogge, Jr.</cp:lastModifiedBy>
  <cp:revision>42</cp:revision>
  <dcterms:created xsi:type="dcterms:W3CDTF">2013-09-19T15:20:05Z</dcterms:created>
  <dcterms:modified xsi:type="dcterms:W3CDTF">2013-09-25T16:03:22Z</dcterms:modified>
</cp:coreProperties>
</file>