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89" r:id="rId2"/>
    <p:sldId id="256" r:id="rId3"/>
    <p:sldId id="260" r:id="rId4"/>
    <p:sldId id="261" r:id="rId5"/>
    <p:sldId id="262" r:id="rId6"/>
    <p:sldId id="264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5" r:id="rId16"/>
    <p:sldId id="288" r:id="rId17"/>
    <p:sldId id="287" r:id="rId18"/>
    <p:sldId id="275" r:id="rId19"/>
    <p:sldId id="284" r:id="rId20"/>
    <p:sldId id="285" r:id="rId21"/>
    <p:sldId id="259" r:id="rId22"/>
    <p:sldId id="286" r:id="rId23"/>
    <p:sldId id="281" r:id="rId24"/>
    <p:sldId id="283" r:id="rId25"/>
    <p:sldId id="258" r:id="rId26"/>
    <p:sldId id="276" r:id="rId27"/>
    <p:sldId id="278" r:id="rId28"/>
    <p:sldId id="277" r:id="rId29"/>
    <p:sldId id="279" r:id="rId30"/>
    <p:sldId id="280" r:id="rId3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023C1F8-3C67-4D30-B538-C4D8E04A8FC4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25E1EA3-EDA7-49B8-BA59-C53B808A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33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2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7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7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8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0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E6C73-728E-4D42-B501-BD9E37A740A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7BA5-6650-48B1-A9A5-69DE16113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5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lumMod val="87000"/>
                <a:lumOff val="1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Managing the Risks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of Wrongful Discharge Claims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Raymond L. Hogge, Jr.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2"/>
                </a:solidFill>
              </a:rPr>
              <a:t>H</a:t>
            </a:r>
            <a:r>
              <a:rPr lang="en-US" sz="2800" dirty="0" smtClean="0">
                <a:solidFill>
                  <a:schemeClr val="tx2"/>
                </a:solidFill>
              </a:rPr>
              <a:t>OGGE LAW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Attorneys and Counselors at Law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500 E. Plume Street, Suite 800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Norfolk, Virginia 23510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(757) 961-5400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www.VirginiaLaborLaw.com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258" y="5849034"/>
            <a:ext cx="8077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This presentation is intended solely for informational purposes and does not constitute legal advice.  It may be distributed freely for educational </a:t>
            </a:r>
            <a:r>
              <a:rPr lang="en-US" dirty="0" smtClean="0">
                <a:solidFill>
                  <a:schemeClr val="tx2"/>
                </a:solidFill>
              </a:rPr>
              <a:t>uses.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Wage / Hour Policies</a:t>
            </a:r>
          </a:p>
          <a:p>
            <a:pPr lvl="2"/>
            <a:r>
              <a:rPr lang="en-US" b="1" dirty="0" smtClean="0"/>
              <a:t>Overtime Compensation</a:t>
            </a:r>
          </a:p>
          <a:p>
            <a:pPr lvl="2"/>
            <a:r>
              <a:rPr lang="en-US" b="1" dirty="0" smtClean="0"/>
              <a:t>Exempt / Nonexempt</a:t>
            </a:r>
          </a:p>
          <a:p>
            <a:pPr lvl="2"/>
            <a:r>
              <a:rPr lang="en-US" b="1" dirty="0" smtClean="0"/>
              <a:t>Salary / Hourly</a:t>
            </a:r>
          </a:p>
          <a:p>
            <a:pPr lvl="2"/>
            <a:r>
              <a:rPr lang="en-US" b="1" dirty="0" smtClean="0"/>
              <a:t>Recording Work Hours</a:t>
            </a:r>
          </a:p>
          <a:p>
            <a:pPr lvl="2"/>
            <a:r>
              <a:rPr lang="en-US" b="1" dirty="0" smtClean="0"/>
              <a:t>Compensable Hours</a:t>
            </a:r>
          </a:p>
          <a:p>
            <a:pPr lvl="2"/>
            <a:r>
              <a:rPr lang="en-US" b="1" dirty="0" smtClean="0"/>
              <a:t>Reporting Errors</a:t>
            </a:r>
          </a:p>
          <a:p>
            <a:pPr lvl="2"/>
            <a:r>
              <a:rPr lang="en-US" b="1" dirty="0" smtClean="0"/>
              <a:t>Retaliation Prohibited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60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Payroll Policies</a:t>
            </a:r>
          </a:p>
          <a:p>
            <a:pPr lvl="2"/>
            <a:r>
              <a:rPr lang="en-US" b="1" dirty="0" smtClean="0"/>
              <a:t>Withholding</a:t>
            </a:r>
          </a:p>
          <a:p>
            <a:pPr lvl="2"/>
            <a:r>
              <a:rPr lang="en-US" b="1" dirty="0" smtClean="0"/>
              <a:t>Deductions (Va. Payment of Wage Law)</a:t>
            </a:r>
          </a:p>
          <a:p>
            <a:pPr lvl="2"/>
            <a:r>
              <a:rPr lang="en-US" b="1" dirty="0" smtClean="0"/>
              <a:t>Payment on Termination of Employment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19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Standards of Conduct Policy</a:t>
            </a:r>
          </a:p>
          <a:p>
            <a:pPr lvl="2"/>
            <a:r>
              <a:rPr lang="en-US" b="1" dirty="0" smtClean="0"/>
              <a:t>General Standards of Conduct</a:t>
            </a:r>
          </a:p>
          <a:p>
            <a:pPr lvl="2"/>
            <a:r>
              <a:rPr lang="en-US" b="1" dirty="0" smtClean="0"/>
              <a:t>Examples of Prohibited Conduct </a:t>
            </a:r>
          </a:p>
          <a:p>
            <a:pPr lvl="2"/>
            <a:r>
              <a:rPr lang="en-US" b="1" dirty="0" smtClean="0"/>
              <a:t>Specific Standards of Conduct</a:t>
            </a:r>
          </a:p>
          <a:p>
            <a:pPr lvl="2"/>
            <a:r>
              <a:rPr lang="en-US" b="1" dirty="0" smtClean="0"/>
              <a:t>Conduct On / Off Job</a:t>
            </a:r>
          </a:p>
          <a:p>
            <a:pPr lvl="2"/>
            <a:r>
              <a:rPr lang="en-US" b="1" dirty="0" smtClean="0"/>
              <a:t>Consequences of Violation</a:t>
            </a:r>
          </a:p>
        </p:txBody>
      </p:sp>
    </p:spTree>
    <p:extLst>
      <p:ext uri="{BB962C8B-B14F-4D97-AF65-F5344CB8AC3E}">
        <p14:creationId xmlns:p14="http://schemas.microsoft.com/office/powerpoint/2010/main" val="24904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Disciplinary / Corrective Actions Policy</a:t>
            </a:r>
          </a:p>
          <a:p>
            <a:pPr lvl="2"/>
            <a:r>
              <a:rPr lang="en-US" b="1" dirty="0" smtClean="0"/>
              <a:t>Progressive Discipline v. Employer Discretion</a:t>
            </a:r>
          </a:p>
          <a:p>
            <a:pPr lvl="2"/>
            <a:r>
              <a:rPr lang="en-US" b="1" dirty="0" smtClean="0"/>
              <a:t>Disciplinary Actions</a:t>
            </a:r>
          </a:p>
          <a:p>
            <a:pPr lvl="3"/>
            <a:r>
              <a:rPr lang="en-US" b="1" dirty="0" smtClean="0"/>
              <a:t>Counseling </a:t>
            </a:r>
          </a:p>
          <a:p>
            <a:pPr lvl="3"/>
            <a:r>
              <a:rPr lang="en-US" b="1" dirty="0" smtClean="0"/>
              <a:t>Oral Warning</a:t>
            </a:r>
          </a:p>
          <a:p>
            <a:pPr lvl="3"/>
            <a:r>
              <a:rPr lang="en-US" b="1" dirty="0" smtClean="0"/>
              <a:t>Written Warning</a:t>
            </a:r>
          </a:p>
          <a:p>
            <a:pPr lvl="3"/>
            <a:r>
              <a:rPr lang="en-US" b="1" dirty="0" smtClean="0"/>
              <a:t>Written Reprimand</a:t>
            </a:r>
          </a:p>
          <a:p>
            <a:pPr lvl="3"/>
            <a:r>
              <a:rPr lang="en-US" b="1" dirty="0" smtClean="0"/>
              <a:t>Suspension</a:t>
            </a:r>
          </a:p>
          <a:p>
            <a:pPr lvl="3"/>
            <a:r>
              <a:rPr lang="en-US" b="1" dirty="0" smtClean="0"/>
              <a:t>Demotion</a:t>
            </a:r>
          </a:p>
          <a:p>
            <a:pPr lvl="3"/>
            <a:r>
              <a:rPr lang="en-US" b="1" dirty="0" smtClean="0"/>
              <a:t>Discharge</a:t>
            </a:r>
          </a:p>
          <a:p>
            <a:pPr marL="1371600" lvl="3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820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Job Performance Policy</a:t>
            </a:r>
          </a:p>
          <a:p>
            <a:pPr lvl="2"/>
            <a:r>
              <a:rPr lang="en-US" b="1" dirty="0" smtClean="0"/>
              <a:t>Satisfactory Performance Required</a:t>
            </a:r>
          </a:p>
          <a:p>
            <a:pPr lvl="2"/>
            <a:r>
              <a:rPr lang="en-US" b="1" dirty="0" smtClean="0"/>
              <a:t>Job Descriptions</a:t>
            </a:r>
          </a:p>
          <a:p>
            <a:pPr lvl="3"/>
            <a:r>
              <a:rPr lang="en-US" sz="2400" b="1" dirty="0" smtClean="0"/>
              <a:t>Consider Size of Employer</a:t>
            </a:r>
          </a:p>
          <a:p>
            <a:pPr lvl="3"/>
            <a:r>
              <a:rPr lang="en-US" sz="2400" b="1" dirty="0" smtClean="0"/>
              <a:t>Must Be Accurate</a:t>
            </a:r>
          </a:p>
          <a:p>
            <a:pPr lvl="3"/>
            <a:r>
              <a:rPr lang="en-US" sz="2400" b="1" dirty="0" smtClean="0"/>
              <a:t>Have Employee Sign</a:t>
            </a:r>
          </a:p>
          <a:p>
            <a:pPr lvl="2"/>
            <a:r>
              <a:rPr lang="en-US" b="1" dirty="0" smtClean="0"/>
              <a:t>Coordination with Disciplinary / Corrective Action Policy</a:t>
            </a:r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470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Drug and Alcohol Policy</a:t>
            </a:r>
          </a:p>
          <a:p>
            <a:pPr lvl="2"/>
            <a:r>
              <a:rPr lang="en-US" b="1" dirty="0" smtClean="0"/>
              <a:t>Prohibitions</a:t>
            </a:r>
          </a:p>
          <a:p>
            <a:pPr lvl="2"/>
            <a:r>
              <a:rPr lang="en-US" b="1" dirty="0" smtClean="0"/>
              <a:t>Testing Required for Some Jobs; Optional for Most</a:t>
            </a:r>
          </a:p>
          <a:p>
            <a:pPr lvl="2"/>
            <a:r>
              <a:rPr lang="en-US" b="1" dirty="0" smtClean="0"/>
              <a:t>ADA - No Testing Before Conditional Offer of Employment </a:t>
            </a:r>
          </a:p>
          <a:p>
            <a:pPr lvl="2"/>
            <a:r>
              <a:rPr lang="en-US" b="1" dirty="0" smtClean="0"/>
              <a:t>Testing Methods and Procedures</a:t>
            </a:r>
          </a:p>
          <a:p>
            <a:pPr lvl="3"/>
            <a:r>
              <a:rPr lang="en-US" b="1" dirty="0" smtClean="0"/>
              <a:t>Initial Screen; Post-Accident; Random; Reasonable Suspicion</a:t>
            </a:r>
          </a:p>
          <a:p>
            <a:pPr lvl="2"/>
            <a:r>
              <a:rPr lang="en-US" b="1" dirty="0" smtClean="0"/>
              <a:t>Recordkeeping</a:t>
            </a:r>
          </a:p>
          <a:p>
            <a:pPr lvl="2"/>
            <a:r>
              <a:rPr lang="en-US" b="1" dirty="0" smtClean="0"/>
              <a:t>Consequences of Violation</a:t>
            </a:r>
          </a:p>
        </p:txBody>
      </p:sp>
    </p:spTree>
    <p:extLst>
      <p:ext uri="{BB962C8B-B14F-4D97-AF65-F5344CB8AC3E}">
        <p14:creationId xmlns:p14="http://schemas.microsoft.com/office/powerpoint/2010/main" val="10665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Workplace Safety Policy</a:t>
            </a:r>
          </a:p>
          <a:p>
            <a:pPr lvl="2"/>
            <a:r>
              <a:rPr lang="en-US" b="1" dirty="0" smtClean="0"/>
              <a:t>Requirements and Prohibitions</a:t>
            </a:r>
          </a:p>
          <a:p>
            <a:pPr lvl="2"/>
            <a:r>
              <a:rPr lang="en-US" b="1" dirty="0" smtClean="0"/>
              <a:t>Specific Prohibition Against Workplace Violence</a:t>
            </a:r>
          </a:p>
          <a:p>
            <a:pPr lvl="2"/>
            <a:r>
              <a:rPr lang="en-US" b="1" dirty="0" smtClean="0"/>
              <a:t>Consult Applicable OSHA Standards</a:t>
            </a:r>
          </a:p>
          <a:p>
            <a:pPr lvl="2"/>
            <a:r>
              <a:rPr lang="en-US" b="1" dirty="0" smtClean="0"/>
              <a:t>Consequences of Violation</a:t>
            </a:r>
          </a:p>
        </p:txBody>
      </p:sp>
    </p:spTree>
    <p:extLst>
      <p:ext uri="{BB962C8B-B14F-4D97-AF65-F5344CB8AC3E}">
        <p14:creationId xmlns:p14="http://schemas.microsoft.com/office/powerpoint/2010/main" val="5055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E-Mail Policy</a:t>
            </a:r>
          </a:p>
          <a:p>
            <a:pPr lvl="2"/>
            <a:r>
              <a:rPr lang="en-US" b="1" dirty="0" smtClean="0"/>
              <a:t>Standards of Conduct Policy Apply to E-mail</a:t>
            </a:r>
          </a:p>
          <a:p>
            <a:pPr lvl="2"/>
            <a:r>
              <a:rPr lang="en-US" b="1" dirty="0" smtClean="0"/>
              <a:t>E-mails Shall Not Be Used for Harassment or Other Prohibited Conduct</a:t>
            </a:r>
          </a:p>
          <a:p>
            <a:pPr lvl="2"/>
            <a:r>
              <a:rPr lang="en-US" b="1" dirty="0" smtClean="0"/>
              <a:t>All E-mails My Be Monitored and Examined by Employer</a:t>
            </a:r>
          </a:p>
          <a:p>
            <a:pPr lvl="2"/>
            <a:r>
              <a:rPr lang="en-US" b="1" dirty="0" smtClean="0"/>
              <a:t>Employer E-mail is For </a:t>
            </a:r>
            <a:r>
              <a:rPr lang="en-US" b="1" dirty="0"/>
              <a:t>B</a:t>
            </a:r>
            <a:r>
              <a:rPr lang="en-US" b="1" dirty="0" smtClean="0"/>
              <a:t>usiness </a:t>
            </a:r>
            <a:r>
              <a:rPr lang="en-US" b="1" dirty="0"/>
              <a:t>U</a:t>
            </a:r>
            <a:r>
              <a:rPr lang="en-US" b="1" dirty="0" smtClean="0"/>
              <a:t>se </a:t>
            </a:r>
            <a:r>
              <a:rPr lang="en-US" b="1" dirty="0"/>
              <a:t>O</a:t>
            </a:r>
            <a:r>
              <a:rPr lang="en-US" b="1" dirty="0" smtClean="0"/>
              <a:t>nly?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69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Employee Handbook Acknowledgment</a:t>
            </a:r>
          </a:p>
          <a:p>
            <a:pPr lvl="2"/>
            <a:r>
              <a:rPr lang="en-US" b="1" dirty="0" smtClean="0"/>
              <a:t>Acknowledgment of Receipt Signed by Employee</a:t>
            </a:r>
          </a:p>
          <a:p>
            <a:pPr lvl="2"/>
            <a:r>
              <a:rPr lang="en-US" b="1" dirty="0" smtClean="0"/>
              <a:t>Contract Disclaimer</a:t>
            </a:r>
          </a:p>
          <a:p>
            <a:pPr lvl="2"/>
            <a:r>
              <a:rPr lang="en-US" b="1" dirty="0" smtClean="0"/>
              <a:t>Employer Reserves Right to Change Policies</a:t>
            </a:r>
          </a:p>
          <a:p>
            <a:pPr lvl="2"/>
            <a:r>
              <a:rPr lang="en-US" b="1" dirty="0" smtClean="0"/>
              <a:t>Employment At Will</a:t>
            </a:r>
          </a:p>
          <a:p>
            <a:pPr lvl="2"/>
            <a:r>
              <a:rPr lang="en-US" b="1" dirty="0" smtClean="0"/>
              <a:t>Employee Will Ask if Has Questions </a:t>
            </a:r>
          </a:p>
        </p:txBody>
      </p:sp>
    </p:spTree>
    <p:extLst>
      <p:ext uri="{BB962C8B-B14F-4D97-AF65-F5344CB8AC3E}">
        <p14:creationId xmlns:p14="http://schemas.microsoft.com/office/powerpoint/2010/main" val="18591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Job Descriptions</a:t>
            </a:r>
          </a:p>
          <a:p>
            <a:pPr lvl="1"/>
            <a:r>
              <a:rPr lang="en-US" b="1" dirty="0" smtClean="0"/>
              <a:t>Purposes of Job Descriptions</a:t>
            </a:r>
          </a:p>
          <a:p>
            <a:pPr lvl="2"/>
            <a:r>
              <a:rPr lang="en-US" b="1" dirty="0" smtClean="0"/>
              <a:t>Inform Employees of Employer Expectations</a:t>
            </a:r>
          </a:p>
          <a:p>
            <a:pPr lvl="2"/>
            <a:r>
              <a:rPr lang="en-US" b="1" dirty="0" smtClean="0"/>
              <a:t>Consistency in Performance Evaluations</a:t>
            </a:r>
          </a:p>
          <a:p>
            <a:pPr lvl="2"/>
            <a:r>
              <a:rPr lang="en-US" b="1" dirty="0" smtClean="0"/>
              <a:t>Establish Standards for Use in Defense of Employee Claims Against Employer</a:t>
            </a:r>
          </a:p>
        </p:txBody>
      </p:sp>
    </p:spTree>
    <p:extLst>
      <p:ext uri="{BB962C8B-B14F-4D97-AF65-F5344CB8AC3E}">
        <p14:creationId xmlns:p14="http://schemas.microsoft.com/office/powerpoint/2010/main" val="42353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Am Employer Can Substantially Reduce The Risks of Wrongful Discharge Claims By Careful Attention To:</a:t>
            </a:r>
          </a:p>
          <a:p>
            <a:pPr lvl="1"/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Job Descriptions</a:t>
            </a:r>
          </a:p>
          <a:p>
            <a:pPr lvl="1"/>
            <a:r>
              <a:rPr lang="en-US" b="1" dirty="0" smtClean="0"/>
              <a:t>Performance Evaluations</a:t>
            </a:r>
          </a:p>
          <a:p>
            <a:pPr lvl="1"/>
            <a:r>
              <a:rPr lang="en-US" b="1" dirty="0" smtClean="0"/>
              <a:t>Grievance Procedures and Open Door Policies</a:t>
            </a:r>
          </a:p>
        </p:txBody>
      </p:sp>
    </p:spTree>
    <p:extLst>
      <p:ext uri="{BB962C8B-B14F-4D97-AF65-F5344CB8AC3E}">
        <p14:creationId xmlns:p14="http://schemas.microsoft.com/office/powerpoint/2010/main" val="2013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Job Descriptions</a:t>
            </a:r>
          </a:p>
          <a:p>
            <a:pPr lvl="1"/>
            <a:r>
              <a:rPr lang="en-US" b="1" dirty="0" smtClean="0"/>
              <a:t>Contents</a:t>
            </a:r>
          </a:p>
          <a:p>
            <a:pPr lvl="2"/>
            <a:r>
              <a:rPr lang="en-US" b="1" dirty="0" smtClean="0"/>
              <a:t>Job Title</a:t>
            </a:r>
          </a:p>
          <a:p>
            <a:pPr lvl="3"/>
            <a:r>
              <a:rPr lang="en-US" b="1" dirty="0" smtClean="0"/>
              <a:t>Standard Industrial Classification (SIC) Code (if applicable)</a:t>
            </a:r>
          </a:p>
          <a:p>
            <a:pPr lvl="2"/>
            <a:r>
              <a:rPr lang="en-US" b="1" dirty="0" smtClean="0"/>
              <a:t>Job Overview</a:t>
            </a:r>
          </a:p>
          <a:p>
            <a:pPr lvl="2"/>
            <a:r>
              <a:rPr lang="en-US" b="1" dirty="0" smtClean="0"/>
              <a:t>Job Duties</a:t>
            </a:r>
          </a:p>
          <a:p>
            <a:pPr lvl="2"/>
            <a:r>
              <a:rPr lang="en-US" b="1" dirty="0" smtClean="0"/>
              <a:t>General Prerequisites for Job</a:t>
            </a:r>
          </a:p>
          <a:p>
            <a:pPr lvl="2"/>
            <a:r>
              <a:rPr lang="en-US" b="1" dirty="0" smtClean="0"/>
              <a:t>Physical and Mental Requirements Demands</a:t>
            </a:r>
          </a:p>
          <a:p>
            <a:pPr lvl="2"/>
            <a:r>
              <a:rPr lang="en-US" b="1" dirty="0" smtClean="0"/>
              <a:t>Identification of Supervisors</a:t>
            </a:r>
          </a:p>
          <a:p>
            <a:pPr lvl="2"/>
            <a:r>
              <a:rPr lang="en-US" b="1" dirty="0" smtClean="0"/>
              <a:t>Compensation and Benefits</a:t>
            </a:r>
          </a:p>
          <a:p>
            <a:pPr lvl="2"/>
            <a:r>
              <a:rPr lang="en-US" b="1" dirty="0" smtClean="0"/>
              <a:t>Hourly / Salary; FLSA Exempt / Nonexempt</a:t>
            </a:r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926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Job Descriptions</a:t>
            </a:r>
          </a:p>
          <a:p>
            <a:pPr lvl="1"/>
            <a:r>
              <a:rPr lang="en-US" b="1" dirty="0" smtClean="0"/>
              <a:t>Important Considerations</a:t>
            </a:r>
          </a:p>
          <a:p>
            <a:pPr lvl="2"/>
            <a:r>
              <a:rPr lang="en-US" b="1" dirty="0" smtClean="0"/>
              <a:t>Must Accurately Reflect Employer Expectations</a:t>
            </a:r>
          </a:p>
          <a:p>
            <a:pPr lvl="2"/>
            <a:r>
              <a:rPr lang="en-US" b="1" dirty="0" smtClean="0"/>
              <a:t>Must Be Used as Baseline for Performance Evaluations</a:t>
            </a:r>
          </a:p>
          <a:p>
            <a:pPr lvl="2"/>
            <a:r>
              <a:rPr lang="en-US" b="1" dirty="0" smtClean="0"/>
              <a:t>Employee Should be Given a Copy and Should Sign Acknowledgment</a:t>
            </a:r>
          </a:p>
        </p:txBody>
      </p:sp>
    </p:spTree>
    <p:extLst>
      <p:ext uri="{BB962C8B-B14F-4D97-AF65-F5344CB8AC3E}">
        <p14:creationId xmlns:p14="http://schemas.microsoft.com/office/powerpoint/2010/main" val="28757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Job Descriptions</a:t>
            </a:r>
          </a:p>
          <a:p>
            <a:pPr lvl="1"/>
            <a:r>
              <a:rPr lang="en-US" b="1" dirty="0" smtClean="0"/>
              <a:t>Pitfalls</a:t>
            </a:r>
          </a:p>
          <a:p>
            <a:pPr lvl="2"/>
            <a:r>
              <a:rPr lang="en-US" b="1" dirty="0" smtClean="0"/>
              <a:t>Contains Unlawful Job Prerequisites</a:t>
            </a:r>
          </a:p>
          <a:p>
            <a:pPr lvl="3"/>
            <a:r>
              <a:rPr lang="en-US" b="1" dirty="0" smtClean="0"/>
              <a:t>Example:  Title VII – No Facial Hair</a:t>
            </a:r>
          </a:p>
          <a:p>
            <a:pPr lvl="3"/>
            <a:r>
              <a:rPr lang="en-US" b="1" dirty="0" smtClean="0"/>
              <a:t>Example:  ADA – Drug Test Before Job Offer</a:t>
            </a:r>
          </a:p>
          <a:p>
            <a:pPr lvl="2"/>
            <a:r>
              <a:rPr lang="en-US" b="1" dirty="0" smtClean="0"/>
              <a:t>Misclassification of Job as FLSA Exempt</a:t>
            </a:r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361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Performance Evaluations</a:t>
            </a:r>
            <a:endParaRPr lang="en-US" b="1" dirty="0"/>
          </a:p>
          <a:p>
            <a:pPr lvl="1"/>
            <a:r>
              <a:rPr lang="en-US" b="1" dirty="0" smtClean="0"/>
              <a:t>Purpose</a:t>
            </a:r>
          </a:p>
          <a:p>
            <a:pPr lvl="2"/>
            <a:r>
              <a:rPr lang="en-US" b="1" dirty="0" smtClean="0"/>
              <a:t>Improve Employee Job Performance</a:t>
            </a:r>
          </a:p>
          <a:p>
            <a:pPr lvl="2"/>
            <a:r>
              <a:rPr lang="en-US" b="1" dirty="0" smtClean="0"/>
              <a:t>Identify Nonperforming Employees</a:t>
            </a:r>
          </a:p>
          <a:p>
            <a:pPr lvl="2"/>
            <a:r>
              <a:rPr lang="en-US" b="1" dirty="0" smtClean="0"/>
              <a:t>Establish Record of Job Performance as Defense to Title VII, ADEA, etc. Discrimination Claims (Disparate Treatment)</a:t>
            </a:r>
          </a:p>
          <a:p>
            <a:pPr lvl="2"/>
            <a:r>
              <a:rPr lang="en-US" b="1" dirty="0" smtClean="0"/>
              <a:t>Establish Record of Job Performance as Defense to ADA Claims (Performance of Essential Job Functions)</a:t>
            </a:r>
          </a:p>
          <a:p>
            <a:pPr lvl="2"/>
            <a:r>
              <a:rPr lang="en-US" b="1" dirty="0" smtClean="0"/>
              <a:t>Establish Defense to Retaliation Claims</a:t>
            </a:r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955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Performance Evaluations</a:t>
            </a:r>
            <a:endParaRPr lang="en-US" b="1" dirty="0"/>
          </a:p>
          <a:p>
            <a:pPr lvl="1"/>
            <a:r>
              <a:rPr lang="en-US" b="1" dirty="0" smtClean="0"/>
              <a:t>Performance Evaluation Policy</a:t>
            </a:r>
            <a:endParaRPr lang="en-US" b="1" dirty="0"/>
          </a:p>
          <a:p>
            <a:pPr lvl="2"/>
            <a:r>
              <a:rPr lang="en-US" b="1" dirty="0" smtClean="0"/>
              <a:t>Evaluation Procedures</a:t>
            </a:r>
          </a:p>
          <a:p>
            <a:pPr lvl="2"/>
            <a:r>
              <a:rPr lang="en-US" b="1" dirty="0" smtClean="0"/>
              <a:t>Evaluation Schedule</a:t>
            </a:r>
          </a:p>
          <a:p>
            <a:pPr lvl="2"/>
            <a:r>
              <a:rPr lang="en-US" b="1" dirty="0" smtClean="0"/>
              <a:t>Evaluation Criteria</a:t>
            </a:r>
            <a:endParaRPr lang="en-US" b="1" dirty="0"/>
          </a:p>
          <a:p>
            <a:pPr lvl="2"/>
            <a:r>
              <a:rPr lang="en-US" b="1" dirty="0" smtClean="0"/>
              <a:t>Coordination with Job Descriptions</a:t>
            </a:r>
          </a:p>
          <a:p>
            <a:pPr lvl="2"/>
            <a:r>
              <a:rPr lang="en-US" b="1" dirty="0" smtClean="0"/>
              <a:t>Challenging Evaluations</a:t>
            </a:r>
          </a:p>
          <a:p>
            <a:pPr lvl="2"/>
            <a:r>
              <a:rPr lang="en-US" b="1" dirty="0" smtClean="0"/>
              <a:t>Coordination with Grievance Procedure / Open Door Policy</a:t>
            </a:r>
          </a:p>
          <a:p>
            <a:pPr lvl="2"/>
            <a:r>
              <a:rPr lang="en-US" b="1" dirty="0" smtClean="0"/>
              <a:t>Forms</a:t>
            </a:r>
          </a:p>
          <a:p>
            <a:pPr lvl="2"/>
            <a:r>
              <a:rPr lang="en-US" b="1" dirty="0" smtClean="0"/>
              <a:t>Documentation</a:t>
            </a:r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649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Performance Evaluations</a:t>
            </a:r>
            <a:endParaRPr lang="en-US" b="1" dirty="0"/>
          </a:p>
          <a:p>
            <a:pPr lvl="1"/>
            <a:r>
              <a:rPr lang="en-US" b="1" dirty="0" smtClean="0"/>
              <a:t>Pitfalls</a:t>
            </a:r>
          </a:p>
          <a:p>
            <a:pPr lvl="2"/>
            <a:r>
              <a:rPr lang="en-US" b="1" dirty="0" smtClean="0"/>
              <a:t>Poorly Defined Standards</a:t>
            </a:r>
          </a:p>
          <a:p>
            <a:pPr lvl="2"/>
            <a:r>
              <a:rPr lang="en-US" b="1" dirty="0" smtClean="0"/>
              <a:t>Inconsistent Application of Standards</a:t>
            </a:r>
          </a:p>
          <a:p>
            <a:pPr lvl="2"/>
            <a:r>
              <a:rPr lang="en-US" b="1" dirty="0" smtClean="0"/>
              <a:t>Evaluations Delayed or Not Conducted</a:t>
            </a:r>
          </a:p>
          <a:p>
            <a:pPr lvl="2"/>
            <a:r>
              <a:rPr lang="en-US" b="1" dirty="0" smtClean="0"/>
              <a:t>Poor Recordkeeping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37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Grievance Procedures</a:t>
            </a:r>
          </a:p>
          <a:p>
            <a:pPr lvl="1"/>
            <a:r>
              <a:rPr lang="en-US" b="1" dirty="0" smtClean="0"/>
              <a:t>Private Employers v. Public Employers</a:t>
            </a:r>
            <a:endParaRPr lang="en-US" b="1" dirty="0"/>
          </a:p>
          <a:p>
            <a:pPr lvl="2"/>
            <a:r>
              <a:rPr lang="en-US" b="1" dirty="0" smtClean="0"/>
              <a:t>State Grievance Procedure</a:t>
            </a:r>
          </a:p>
          <a:p>
            <a:pPr lvl="2"/>
            <a:r>
              <a:rPr lang="en-US" b="1" dirty="0" smtClean="0"/>
              <a:t>Local Government Grievance Procedures</a:t>
            </a:r>
          </a:p>
          <a:p>
            <a:pPr lvl="2"/>
            <a:r>
              <a:rPr lang="en-US" b="1" dirty="0" smtClean="0"/>
              <a:t>Federal Government Grievance Procedures</a:t>
            </a:r>
          </a:p>
          <a:p>
            <a:pPr lvl="2"/>
            <a:r>
              <a:rPr lang="en-US" b="1" dirty="0" smtClean="0"/>
              <a:t>Private Employers</a:t>
            </a:r>
          </a:p>
        </p:txBody>
      </p:sp>
    </p:spTree>
    <p:extLst>
      <p:ext uri="{BB962C8B-B14F-4D97-AF65-F5344CB8AC3E}">
        <p14:creationId xmlns:p14="http://schemas.microsoft.com/office/powerpoint/2010/main" val="197919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Grievance Procedures</a:t>
            </a:r>
          </a:p>
          <a:p>
            <a:pPr lvl="1"/>
            <a:r>
              <a:rPr lang="en-US" b="1" dirty="0" smtClean="0"/>
              <a:t>Union v. Non-Union Employers</a:t>
            </a:r>
          </a:p>
          <a:p>
            <a:pPr lvl="2"/>
            <a:r>
              <a:rPr lang="en-US" b="1" dirty="0" smtClean="0"/>
              <a:t>Union:  Collective Bargaining Agreement</a:t>
            </a:r>
          </a:p>
          <a:p>
            <a:pPr lvl="2"/>
            <a:r>
              <a:rPr lang="en-US" b="1" dirty="0" smtClean="0"/>
              <a:t>Non-Union:  Employer Discretion</a:t>
            </a:r>
          </a:p>
          <a:p>
            <a:pPr lvl="2"/>
            <a:r>
              <a:rPr lang="en-US" b="1" dirty="0" smtClean="0"/>
              <a:t>Non-Union But Union Target:  Consider What Employees Could Get From Union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71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Grievance Procedures</a:t>
            </a:r>
          </a:p>
          <a:p>
            <a:pPr lvl="1"/>
            <a:r>
              <a:rPr lang="en-US" b="1" dirty="0" smtClean="0"/>
              <a:t>Detailed Procedures v. General Procedures </a:t>
            </a:r>
          </a:p>
          <a:p>
            <a:pPr lvl="2"/>
            <a:r>
              <a:rPr lang="en-US" b="1" dirty="0" smtClean="0"/>
              <a:t>Consider Size and Needs of Employer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59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Grievance Procedures</a:t>
            </a:r>
          </a:p>
          <a:p>
            <a:pPr lvl="1"/>
            <a:r>
              <a:rPr lang="en-US" b="1" dirty="0" smtClean="0"/>
              <a:t>Important Components</a:t>
            </a:r>
          </a:p>
          <a:p>
            <a:pPr lvl="2"/>
            <a:r>
              <a:rPr lang="en-US" b="1" dirty="0" smtClean="0"/>
              <a:t>Grievable v. Nongrievable Issues</a:t>
            </a:r>
          </a:p>
          <a:p>
            <a:pPr lvl="2"/>
            <a:r>
              <a:rPr lang="en-US" b="1" dirty="0" smtClean="0"/>
              <a:t>Supervisor Bypass</a:t>
            </a:r>
          </a:p>
          <a:p>
            <a:pPr lvl="2"/>
            <a:r>
              <a:rPr lang="en-US" b="1" dirty="0" smtClean="0"/>
              <a:t>Deadline for Presenting Grievance</a:t>
            </a:r>
          </a:p>
          <a:p>
            <a:pPr lvl="2"/>
            <a:r>
              <a:rPr lang="en-US" b="1" dirty="0" smtClean="0"/>
              <a:t>Steps in Grievance Process</a:t>
            </a:r>
          </a:p>
          <a:p>
            <a:pPr lvl="2"/>
            <a:r>
              <a:rPr lang="en-US" b="1" dirty="0" smtClean="0"/>
              <a:t>Schedule for Grievance Process</a:t>
            </a:r>
          </a:p>
          <a:p>
            <a:pPr lvl="2"/>
            <a:r>
              <a:rPr lang="en-US" b="1" dirty="0" smtClean="0"/>
              <a:t>Coordination with Open Door Policy</a:t>
            </a:r>
          </a:p>
          <a:p>
            <a:pPr lvl="2"/>
            <a:r>
              <a:rPr lang="en-US" b="1" dirty="0" smtClean="0"/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49042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Employment At Will Policy</a:t>
            </a:r>
          </a:p>
          <a:p>
            <a:pPr lvl="2"/>
            <a:r>
              <a:rPr lang="en-US" b="1" dirty="0" smtClean="0"/>
              <a:t>One of Most Important Protections Against Wrongful Discharge Claims</a:t>
            </a:r>
          </a:p>
          <a:p>
            <a:pPr lvl="2"/>
            <a:r>
              <a:rPr lang="en-US" b="1" dirty="0" smtClean="0"/>
              <a:t>Do Not Promise Employment for Specific Period of Time</a:t>
            </a:r>
          </a:p>
          <a:p>
            <a:pPr lvl="2"/>
            <a:r>
              <a:rPr lang="en-US" b="1" dirty="0" smtClean="0"/>
              <a:t>Do Not Promise Termination Only for Cause</a:t>
            </a:r>
            <a:endParaRPr lang="en-US" b="1" dirty="0"/>
          </a:p>
          <a:p>
            <a:pPr lvl="2"/>
            <a:r>
              <a:rPr lang="en-US" b="1" dirty="0" smtClean="0"/>
              <a:t>Include in Employee Handbook Acknowledgment</a:t>
            </a:r>
          </a:p>
        </p:txBody>
      </p:sp>
    </p:spTree>
    <p:extLst>
      <p:ext uri="{BB962C8B-B14F-4D97-AF65-F5344CB8AC3E}">
        <p14:creationId xmlns:p14="http://schemas.microsoft.com/office/powerpoint/2010/main" val="4044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Open Door Policy</a:t>
            </a:r>
          </a:p>
          <a:p>
            <a:pPr lvl="1"/>
            <a:r>
              <a:rPr lang="en-US" b="1" dirty="0" smtClean="0"/>
              <a:t>Purpose of Open Door Policy</a:t>
            </a:r>
          </a:p>
          <a:p>
            <a:pPr lvl="1"/>
            <a:r>
              <a:rPr lang="en-US" b="1" dirty="0" smtClean="0"/>
              <a:t>Compared to Grievance Procedure</a:t>
            </a:r>
          </a:p>
          <a:p>
            <a:pPr lvl="1"/>
            <a:r>
              <a:rPr lang="en-US" b="1" dirty="0" smtClean="0"/>
              <a:t>Coordination with Grievance Procedure</a:t>
            </a:r>
          </a:p>
          <a:p>
            <a:pPr lvl="1"/>
            <a:r>
              <a:rPr lang="en-US" b="1" dirty="0" smtClean="0"/>
              <a:t>Who’s Door is Open</a:t>
            </a:r>
          </a:p>
          <a:p>
            <a:pPr lvl="1"/>
            <a:r>
              <a:rPr lang="en-US" b="1" dirty="0" smtClean="0"/>
              <a:t>Using Open Door Policy</a:t>
            </a:r>
          </a:p>
          <a:p>
            <a:pPr lvl="1"/>
            <a:r>
              <a:rPr lang="en-US" b="1" dirty="0" smtClean="0"/>
              <a:t>What Employer Will Do</a:t>
            </a:r>
          </a:p>
          <a:p>
            <a:pPr lvl="1"/>
            <a:r>
              <a:rPr lang="en-US" b="1" dirty="0" smtClean="0"/>
              <a:t>No Retaliation</a:t>
            </a:r>
          </a:p>
          <a:p>
            <a:pPr lvl="1"/>
            <a:r>
              <a:rPr lang="en-US" b="1" dirty="0" smtClean="0"/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41977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Contract Disclaimer</a:t>
            </a:r>
          </a:p>
          <a:p>
            <a:pPr lvl="2"/>
            <a:r>
              <a:rPr lang="en-US" b="1" dirty="0" smtClean="0"/>
              <a:t>Need to prevent employee handbook being treated as a contract which can be breached by employer</a:t>
            </a:r>
          </a:p>
          <a:p>
            <a:pPr lvl="2"/>
            <a:r>
              <a:rPr lang="en-US" b="1" dirty="0" smtClean="0"/>
              <a:t>Include in front of employee handbook</a:t>
            </a:r>
          </a:p>
          <a:p>
            <a:pPr lvl="2"/>
            <a:r>
              <a:rPr lang="en-US" b="1" dirty="0" smtClean="0"/>
              <a:t>Include in employee handbook acknowledgment</a:t>
            </a:r>
          </a:p>
        </p:txBody>
      </p:sp>
    </p:spTree>
    <p:extLst>
      <p:ext uri="{BB962C8B-B14F-4D97-AF65-F5344CB8AC3E}">
        <p14:creationId xmlns:p14="http://schemas.microsoft.com/office/powerpoint/2010/main" val="21394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Equal Employment Opportunity (EEO) Policy</a:t>
            </a:r>
          </a:p>
          <a:p>
            <a:pPr lvl="2"/>
            <a:r>
              <a:rPr lang="en-US" b="1" dirty="0" smtClean="0"/>
              <a:t>Discrimination</a:t>
            </a:r>
          </a:p>
          <a:p>
            <a:pPr lvl="2"/>
            <a:r>
              <a:rPr lang="en-US" b="1" dirty="0" smtClean="0"/>
              <a:t>Harassment</a:t>
            </a:r>
          </a:p>
          <a:p>
            <a:pPr lvl="2"/>
            <a:r>
              <a:rPr lang="en-US" b="1" dirty="0" smtClean="0"/>
              <a:t>Retaliation</a:t>
            </a:r>
          </a:p>
          <a:p>
            <a:pPr lvl="2"/>
            <a:r>
              <a:rPr lang="en-US" b="1" dirty="0" smtClean="0"/>
              <a:t>Reporting</a:t>
            </a:r>
          </a:p>
          <a:p>
            <a:pPr lvl="2"/>
            <a:r>
              <a:rPr lang="en-US" b="1" dirty="0" smtClean="0"/>
              <a:t>Investigations</a:t>
            </a:r>
          </a:p>
          <a:p>
            <a:pPr lvl="2"/>
            <a:r>
              <a:rPr lang="en-US" b="1" dirty="0" smtClean="0"/>
              <a:t>Remedies</a:t>
            </a:r>
          </a:p>
          <a:p>
            <a:pPr lvl="2"/>
            <a:r>
              <a:rPr lang="en-US" b="1" dirty="0" smtClean="0"/>
              <a:t>Consequences of Violation</a:t>
            </a:r>
          </a:p>
        </p:txBody>
      </p:sp>
    </p:spTree>
    <p:extLst>
      <p:ext uri="{BB962C8B-B14F-4D97-AF65-F5344CB8AC3E}">
        <p14:creationId xmlns:p14="http://schemas.microsoft.com/office/powerpoint/2010/main" val="6513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Sexual Harassment Policy</a:t>
            </a:r>
          </a:p>
          <a:p>
            <a:pPr lvl="2"/>
            <a:r>
              <a:rPr lang="en-US" b="1" dirty="0" smtClean="0"/>
              <a:t>Prohibition Against Sexual Harassment</a:t>
            </a:r>
          </a:p>
          <a:p>
            <a:pPr lvl="2"/>
            <a:r>
              <a:rPr lang="en-US" b="1" dirty="0" smtClean="0"/>
              <a:t>What Sexual Harassment Is</a:t>
            </a:r>
          </a:p>
          <a:p>
            <a:pPr lvl="2"/>
            <a:r>
              <a:rPr lang="en-US" b="1" dirty="0" smtClean="0"/>
              <a:t>How to Report Sexual Harassment</a:t>
            </a:r>
          </a:p>
          <a:p>
            <a:pPr lvl="3"/>
            <a:r>
              <a:rPr lang="en-US" sz="2400" b="1" dirty="0" smtClean="0"/>
              <a:t>Supervisor Bypass</a:t>
            </a:r>
          </a:p>
          <a:p>
            <a:pPr lvl="2"/>
            <a:r>
              <a:rPr lang="en-US" b="1" dirty="0" smtClean="0"/>
              <a:t>Investigation</a:t>
            </a:r>
          </a:p>
          <a:p>
            <a:pPr lvl="2"/>
            <a:r>
              <a:rPr lang="en-US" b="1" dirty="0" smtClean="0"/>
              <a:t>Non-Retaliation</a:t>
            </a:r>
          </a:p>
          <a:p>
            <a:pPr lvl="2"/>
            <a:r>
              <a:rPr lang="en-US" b="1" dirty="0" smtClean="0"/>
              <a:t>Consequences of Violation</a:t>
            </a:r>
          </a:p>
          <a:p>
            <a:pPr lvl="2"/>
            <a:r>
              <a:rPr lang="en-US" b="1" dirty="0" smtClean="0"/>
              <a:t>Other Forms of Harassment</a:t>
            </a:r>
          </a:p>
        </p:txBody>
      </p:sp>
    </p:spTree>
    <p:extLst>
      <p:ext uri="{BB962C8B-B14F-4D97-AF65-F5344CB8AC3E}">
        <p14:creationId xmlns:p14="http://schemas.microsoft.com/office/powerpoint/2010/main" val="24759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Disability Accommodation Policy</a:t>
            </a:r>
          </a:p>
          <a:p>
            <a:pPr lvl="2"/>
            <a:r>
              <a:rPr lang="en-US" b="1" dirty="0" smtClean="0"/>
              <a:t>Americans with Disability Act</a:t>
            </a:r>
          </a:p>
          <a:p>
            <a:pPr lvl="2"/>
            <a:r>
              <a:rPr lang="en-US" b="1" dirty="0" smtClean="0"/>
              <a:t>Rehabilitation Act</a:t>
            </a:r>
          </a:p>
          <a:p>
            <a:pPr lvl="2"/>
            <a:r>
              <a:rPr lang="en-US" b="1" dirty="0" smtClean="0"/>
              <a:t>Federal Contractors</a:t>
            </a:r>
          </a:p>
        </p:txBody>
      </p:sp>
    </p:spTree>
    <p:extLst>
      <p:ext uri="{BB962C8B-B14F-4D97-AF65-F5344CB8AC3E}">
        <p14:creationId xmlns:p14="http://schemas.microsoft.com/office/powerpoint/2010/main" val="167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Workplace Investigation Policy</a:t>
            </a:r>
          </a:p>
          <a:p>
            <a:pPr lvl="2"/>
            <a:r>
              <a:rPr lang="en-US" b="1" dirty="0" smtClean="0"/>
              <a:t>Commitment to Investigate</a:t>
            </a:r>
          </a:p>
          <a:p>
            <a:pPr lvl="2"/>
            <a:r>
              <a:rPr lang="en-US" b="1" dirty="0" smtClean="0"/>
              <a:t>Procedures</a:t>
            </a:r>
          </a:p>
          <a:p>
            <a:pPr lvl="2"/>
            <a:r>
              <a:rPr lang="en-US" b="1" dirty="0" smtClean="0"/>
              <a:t>Confidentiality</a:t>
            </a:r>
          </a:p>
          <a:p>
            <a:pPr lvl="2"/>
            <a:r>
              <a:rPr lang="en-US" b="1" dirty="0" smtClean="0"/>
              <a:t>Commitment to Remedy</a:t>
            </a:r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987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Managing the Risks of Wrongful Discharge Claims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Raymond L. Hogge, Jr.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Personnel Policies and Employee Handbooks</a:t>
            </a:r>
          </a:p>
          <a:p>
            <a:pPr lvl="1"/>
            <a:r>
              <a:rPr lang="en-US" b="1" dirty="0" smtClean="0"/>
              <a:t>Non-Retaliation Policy</a:t>
            </a:r>
            <a:endParaRPr lang="en-US" b="1" dirty="0"/>
          </a:p>
          <a:p>
            <a:pPr lvl="2"/>
            <a:r>
              <a:rPr lang="en-US" b="1" dirty="0" smtClean="0"/>
              <a:t>Prohibition Against Retaliation</a:t>
            </a:r>
          </a:p>
          <a:p>
            <a:pPr lvl="2"/>
            <a:r>
              <a:rPr lang="en-US" b="1" dirty="0" smtClean="0"/>
              <a:t>What is Retaliation</a:t>
            </a:r>
          </a:p>
          <a:p>
            <a:pPr lvl="3"/>
            <a:r>
              <a:rPr lang="en-US" sz="2400" b="1" dirty="0" smtClean="0"/>
              <a:t>Understand </a:t>
            </a:r>
            <a:r>
              <a:rPr lang="en-US" sz="2400" b="1" i="1" dirty="0" smtClean="0"/>
              <a:t>Burlington Northern v. White</a:t>
            </a:r>
            <a:endParaRPr lang="en-US" b="1" dirty="0" smtClean="0"/>
          </a:p>
          <a:p>
            <a:pPr lvl="2"/>
            <a:r>
              <a:rPr lang="en-US" b="1" dirty="0" smtClean="0"/>
              <a:t>Reporting Procedures</a:t>
            </a:r>
          </a:p>
          <a:p>
            <a:pPr lvl="2"/>
            <a:r>
              <a:rPr lang="en-US" b="1" dirty="0" smtClean="0"/>
              <a:t>Consequences of Violation</a:t>
            </a:r>
          </a:p>
        </p:txBody>
      </p:sp>
    </p:spTree>
    <p:extLst>
      <p:ext uri="{BB962C8B-B14F-4D97-AF65-F5344CB8AC3E}">
        <p14:creationId xmlns:p14="http://schemas.microsoft.com/office/powerpoint/2010/main" val="38902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1096</Words>
  <Application>Microsoft Office PowerPoint</Application>
  <PresentationFormat>On-screen Show (4:3)</PresentationFormat>
  <Paragraphs>243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Managing the Risks of Wrongful Discharge Claims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  <vt:lpstr>Managing the Risks of Wrongful Discharge Claims Raymond L. Hogge, Jr.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Risks of Wrongful Discharge Claims Raymond L. Hogge, Jr.</dc:title>
  <dc:creator>Raymond L. Hogge, Jr.</dc:creator>
  <cp:lastModifiedBy>Raymond L. Hogge, Jr.</cp:lastModifiedBy>
  <cp:revision>26</cp:revision>
  <cp:lastPrinted>2013-07-10T16:38:14Z</cp:lastPrinted>
  <dcterms:created xsi:type="dcterms:W3CDTF">2013-07-10T13:08:26Z</dcterms:created>
  <dcterms:modified xsi:type="dcterms:W3CDTF">2013-07-10T16:39:54Z</dcterms:modified>
</cp:coreProperties>
</file>