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310" r:id="rId4"/>
    <p:sldId id="311" r:id="rId5"/>
    <p:sldId id="312" r:id="rId6"/>
    <p:sldId id="290" r:id="rId7"/>
    <p:sldId id="291" r:id="rId8"/>
    <p:sldId id="315" r:id="rId9"/>
    <p:sldId id="316" r:id="rId10"/>
    <p:sldId id="313" r:id="rId11"/>
    <p:sldId id="314" r:id="rId12"/>
    <p:sldId id="292" r:id="rId13"/>
    <p:sldId id="320" r:id="rId14"/>
    <p:sldId id="319" r:id="rId15"/>
    <p:sldId id="326" r:id="rId16"/>
    <p:sldId id="322" r:id="rId17"/>
    <p:sldId id="321" r:id="rId18"/>
    <p:sldId id="330" r:id="rId19"/>
    <p:sldId id="331" r:id="rId20"/>
    <p:sldId id="327" r:id="rId21"/>
    <p:sldId id="329" r:id="rId22"/>
    <p:sldId id="328" r:id="rId23"/>
    <p:sldId id="324" r:id="rId24"/>
    <p:sldId id="325" r:id="rId25"/>
    <p:sldId id="323" r:id="rId26"/>
    <p:sldId id="293" r:id="rId27"/>
    <p:sldId id="318" r:id="rId28"/>
    <p:sldId id="301" r:id="rId29"/>
    <p:sldId id="294" r:id="rId30"/>
    <p:sldId id="332" r:id="rId31"/>
    <p:sldId id="333" r:id="rId32"/>
    <p:sldId id="300" r:id="rId33"/>
    <p:sldId id="334" r:id="rId34"/>
    <p:sldId id="335" r:id="rId35"/>
    <p:sldId id="299" r:id="rId36"/>
    <p:sldId id="302" r:id="rId37"/>
    <p:sldId id="303" r:id="rId38"/>
    <p:sldId id="295" r:id="rId39"/>
    <p:sldId id="304" r:id="rId40"/>
    <p:sldId id="305" r:id="rId41"/>
    <p:sldId id="296" r:id="rId42"/>
    <p:sldId id="306" r:id="rId43"/>
    <p:sldId id="308" r:id="rId44"/>
    <p:sldId id="309" r:id="rId45"/>
    <p:sldId id="317" r:id="rId46"/>
    <p:sldId id="297" r:id="rId47"/>
    <p:sldId id="336" r:id="rId48"/>
    <p:sldId id="337" r:id="rId49"/>
    <p:sldId id="338" r:id="rId50"/>
    <p:sldId id="339" r:id="rId51"/>
    <p:sldId id="340" r:id="rId52"/>
    <p:sldId id="28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8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218" autoAdjust="0"/>
  </p:normalViewPr>
  <p:slideViewPr>
    <p:cSldViewPr>
      <p:cViewPr varScale="1">
        <p:scale>
          <a:sx n="61" d="100"/>
          <a:sy n="61"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B0A868-EF4C-43C1-A08E-71EDD600B72A}" type="datetimeFigureOut">
              <a:rPr lang="en-US" smtClean="0"/>
              <a:t>10/22/2013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240DA2-652E-427E-9EE6-860518740049}" type="slidenum">
              <a:rPr lang="en-US" smtClean="0"/>
              <a:t>‹#›</a:t>
            </a:fld>
            <a:endParaRPr lang="en-US" dirty="0"/>
          </a:p>
        </p:txBody>
      </p:sp>
    </p:spTree>
    <p:extLst>
      <p:ext uri="{BB962C8B-B14F-4D97-AF65-F5344CB8AC3E}">
        <p14:creationId xmlns:p14="http://schemas.microsoft.com/office/powerpoint/2010/main" val="260090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22.1202</a:t>
            </a:r>
            <a:r>
              <a:rPr lang="en-US" baseline="0" dirty="0" smtClean="0"/>
              <a:t>; 29 CFR 9.1.</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22.1203-2;</a:t>
            </a:r>
            <a:r>
              <a:rPr lang="en-US" baseline="0" dirty="0" smtClean="0"/>
              <a:t> 29 CFR 9.4(c),</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11</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22.1203-3;</a:t>
            </a:r>
            <a:r>
              <a:rPr lang="en-US" baseline="0" dirty="0" smtClean="0"/>
              <a:t> 29 CFR 9.4(d).</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12</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29 CFR 9.12(a).</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13</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22.1203-4;</a:t>
            </a:r>
            <a:r>
              <a:rPr lang="en-US" baseline="0" dirty="0" smtClean="0"/>
              <a:t> 29 CFR 9.12(a)(1).</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14</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9.12(b)(3),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15</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9.12(a)(1); 29 CFR 9.12(b)(2</a:t>
            </a:r>
            <a:r>
              <a:rPr lang="en-US" baseline="0" dirty="0" smtClean="0"/>
              <a:t>).  {Rev. 10/22/13.}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16</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9.12(a)(1); 29 CFR 9.12 (4).</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17</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29 CFR 9.12 (4).</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18</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29 CFR 9.12 (5).</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19</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9.12(b)(4).</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20</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9.2.</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9.12(b)(4).</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21</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9.12(b)(1).</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22</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9.12(a)(3).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23</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9.12(a)(3).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24</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9.12(a)(2)</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25</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22.1203-4 (‘bona fide”);</a:t>
            </a:r>
            <a:r>
              <a:rPr lang="en-US" baseline="0" dirty="0" smtClean="0"/>
              <a:t> 29 CFR 9.12(a)(1) (“good faith”).</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26</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22.1203-4.</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27</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22.1203-5(b);</a:t>
            </a:r>
            <a:r>
              <a:rPr lang="en-US" baseline="0" dirty="0" smtClean="0"/>
              <a:t> 29 CFR 9.12(c)(1).</a:t>
            </a:r>
          </a:p>
        </p:txBody>
      </p:sp>
      <p:sp>
        <p:nvSpPr>
          <p:cNvPr id="4" name="Slide Number Placeholder 3"/>
          <p:cNvSpPr>
            <a:spLocks noGrp="1"/>
          </p:cNvSpPr>
          <p:nvPr>
            <p:ph type="sldNum" sz="quarter" idx="10"/>
          </p:nvPr>
        </p:nvSpPr>
        <p:spPr/>
        <p:txBody>
          <a:bodyPr/>
          <a:lstStyle/>
          <a:p>
            <a:fld id="{AF240DA2-652E-427E-9EE6-860518740049}" type="slidenum">
              <a:rPr lang="en-US" smtClean="0"/>
              <a:t>28</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22.1203-5</a:t>
            </a:r>
            <a:r>
              <a:rPr lang="en-US" baseline="0" dirty="0" smtClean="0"/>
              <a:t>(a)(1); 29 CFR 9.12(c)(1).</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29</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29 CFR 9.12(c)(1).</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30</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9.2.</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29 CFR 9.12(c)(3).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31</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22.1203-5(a)(2);</a:t>
            </a:r>
            <a:r>
              <a:rPr lang="en-US" baseline="0" dirty="0" smtClean="0"/>
              <a:t> </a:t>
            </a:r>
            <a:r>
              <a:rPr lang="en-US" dirty="0" smtClean="0"/>
              <a:t>29 CFR 9.12(c)(4</a:t>
            </a:r>
            <a:r>
              <a:rPr lang="en-US" dirty="0" smtClean="0"/>
              <a:t>).  {Rev.</a:t>
            </a:r>
            <a:r>
              <a:rPr lang="en-US" baseline="0" dirty="0" smtClean="0"/>
              <a:t> 10/22/13}</a:t>
            </a:r>
            <a:endParaRPr lang="en-US" dirty="0" smtClean="0"/>
          </a:p>
          <a:p>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32</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22.1203-5(a)(2);</a:t>
            </a:r>
            <a:r>
              <a:rPr lang="en-US" baseline="0" dirty="0" smtClean="0"/>
              <a:t> </a:t>
            </a:r>
            <a:r>
              <a:rPr lang="en-US" dirty="0" smtClean="0"/>
              <a:t>29 CFR 9.12(c)(4).</a:t>
            </a:r>
          </a:p>
          <a:p>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33</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9.12(c)(4).</a:t>
            </a:r>
          </a:p>
          <a:p>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34</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22.1203-6.</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35</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22.1203-6.</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36</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22.1203-6.</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37</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22.1204(a).</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38</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22.1204(a).</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39</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22.1204(b</a:t>
            </a:r>
            <a:r>
              <a:rPr lang="en-US" dirty="0" smtClean="0"/>
              <a:t>). {Rev.</a:t>
            </a:r>
            <a:r>
              <a:rPr lang="en-US" baseline="0" dirty="0" smtClean="0"/>
              <a:t> </a:t>
            </a:r>
            <a:r>
              <a:rPr lang="en-US" baseline="0" smtClean="0"/>
              <a:t>10/22/13}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40</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a:t>
            </a:r>
            <a:r>
              <a:rPr lang="en-US" baseline="0" dirty="0" smtClean="0"/>
              <a:t> CFR 9.2; 29 CFR 9.4(e).</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5</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22.1205(a);</a:t>
            </a:r>
            <a:r>
              <a:rPr lang="en-US" baseline="0" dirty="0" smtClean="0"/>
              <a:t> 48 CFR 22.1205(b).</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41</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22.1205(a);</a:t>
            </a:r>
            <a:r>
              <a:rPr lang="en-US" baseline="0" dirty="0" smtClean="0"/>
              <a:t> 29 CFR 9.11(b).</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42</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22.1205(a)(2).</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43</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22.1205(b);</a:t>
            </a:r>
            <a:r>
              <a:rPr lang="en-US" baseline="0" dirty="0" smtClean="0"/>
              <a:t> 29 CFR 9.11(b).</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44</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29 CFR 9.11(b).</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45</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9.12(f).</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46</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9.12(f).</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47</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9.12(f).</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48</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9.12(f).</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49</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9.12(f).</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50</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22.1203-1;</a:t>
            </a:r>
            <a:r>
              <a:rPr lang="en-US" baseline="0" dirty="0" smtClean="0"/>
              <a:t> 29 CFR 9.3.</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6</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29 CFR 9.12(f).</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51</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22.1203-2;</a:t>
            </a:r>
            <a:r>
              <a:rPr lang="en-US" baseline="0" dirty="0" smtClean="0"/>
              <a:t> 29 CFR 9.4(a)</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7</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22.1203-2;</a:t>
            </a:r>
            <a:r>
              <a:rPr lang="en-US" baseline="0" dirty="0" smtClean="0"/>
              <a:t> 29 CFR 9.4(a)</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8</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22.1203-2;</a:t>
            </a:r>
            <a:r>
              <a:rPr lang="en-US" baseline="0" dirty="0" smtClean="0"/>
              <a:t> 29 CFR 9.4(a).</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9</a:t>
            </a:fld>
            <a:endParaRPr lang="en-US" dirty="0"/>
          </a:p>
        </p:txBody>
      </p:sp>
    </p:spTree>
    <p:extLst>
      <p:ext uri="{BB962C8B-B14F-4D97-AF65-F5344CB8AC3E}">
        <p14:creationId xmlns:p14="http://schemas.microsoft.com/office/powerpoint/2010/main" val="194041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48 CFR 22.1203-2;</a:t>
            </a:r>
            <a:r>
              <a:rPr lang="en-US" baseline="0" dirty="0" smtClean="0"/>
              <a:t> 29 CFR 9.4(b).</a:t>
            </a:r>
            <a:endParaRPr lang="en-US" dirty="0"/>
          </a:p>
        </p:txBody>
      </p:sp>
      <p:sp>
        <p:nvSpPr>
          <p:cNvPr id="4" name="Slide Number Placeholder 3"/>
          <p:cNvSpPr>
            <a:spLocks noGrp="1"/>
          </p:cNvSpPr>
          <p:nvPr>
            <p:ph type="sldNum" sz="quarter" idx="10"/>
          </p:nvPr>
        </p:nvSpPr>
        <p:spPr/>
        <p:txBody>
          <a:bodyPr/>
          <a:lstStyle/>
          <a:p>
            <a:fld id="{AF240DA2-652E-427E-9EE6-860518740049}" type="slidenum">
              <a:rPr lang="en-US" smtClean="0"/>
              <a:t>10</a:t>
            </a:fld>
            <a:endParaRPr lang="en-US" dirty="0"/>
          </a:p>
        </p:txBody>
      </p:sp>
    </p:spTree>
    <p:extLst>
      <p:ext uri="{BB962C8B-B14F-4D97-AF65-F5344CB8AC3E}">
        <p14:creationId xmlns:p14="http://schemas.microsoft.com/office/powerpoint/2010/main" val="1940418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408576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272356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20936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216499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102702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234106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17254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238137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377379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111335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3524E-7D10-48C0-9C1E-A6AC3E2CB4EE}" type="datetimeFigureOut">
              <a:rPr lang="en-US" smtClean="0"/>
              <a:t>10/22/2013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3082B9-870A-4EC8-8631-61CD30F568B7}" type="slidenum">
              <a:rPr lang="en-US" smtClean="0"/>
              <a:t>‹#›</a:t>
            </a:fld>
            <a:endParaRPr lang="en-US" dirty="0"/>
          </a:p>
        </p:txBody>
      </p:sp>
    </p:spTree>
    <p:extLst>
      <p:ext uri="{BB962C8B-B14F-4D97-AF65-F5344CB8AC3E}">
        <p14:creationId xmlns:p14="http://schemas.microsoft.com/office/powerpoint/2010/main" val="143468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3524E-7D10-48C0-9C1E-A6AC3E2CB4EE}" type="datetimeFigureOut">
              <a:rPr lang="en-US" smtClean="0"/>
              <a:t>10/22/2013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082B9-870A-4EC8-8631-61CD30F568B7}" type="slidenum">
              <a:rPr lang="en-US" smtClean="0"/>
              <a:t>‹#›</a:t>
            </a:fld>
            <a:endParaRPr lang="en-US" dirty="0"/>
          </a:p>
        </p:txBody>
      </p:sp>
    </p:spTree>
    <p:extLst>
      <p:ext uri="{BB962C8B-B14F-4D97-AF65-F5344CB8AC3E}">
        <p14:creationId xmlns:p14="http://schemas.microsoft.com/office/powerpoint/2010/main" val="230476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228600" y="990600"/>
            <a:ext cx="8686800" cy="5638800"/>
          </a:xfrm>
          <a:noFill/>
        </p:spPr>
        <p:txBody>
          <a:bodyPr>
            <a:normAutofit fontScale="92500" lnSpcReduction="10000"/>
          </a:bodyPr>
          <a:lstStyle/>
          <a:p>
            <a:pPr>
              <a:spcBef>
                <a:spcPts val="0"/>
              </a:spcBef>
            </a:pPr>
            <a:r>
              <a:rPr lang="en-US" sz="35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What Government Contractors </a:t>
            </a:r>
          </a:p>
          <a:p>
            <a:pPr>
              <a:spcBef>
                <a:spcPts val="0"/>
              </a:spcBef>
            </a:pPr>
            <a:r>
              <a:rPr lang="en-US" sz="35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Need to Know About Executive Order 13495</a:t>
            </a:r>
          </a:p>
          <a:p>
            <a:pPr>
              <a:spcBef>
                <a:spcPts val="0"/>
              </a:spcBef>
            </a:pPr>
            <a:r>
              <a:rPr lang="en-US" sz="35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“Nondisplacement of Qualified Workers </a:t>
            </a:r>
          </a:p>
          <a:p>
            <a:pPr>
              <a:spcBef>
                <a:spcPts val="0"/>
              </a:spcBef>
            </a:pPr>
            <a:r>
              <a:rPr lang="en-US" sz="3500" b="1"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Under Service Contracts”</a:t>
            </a:r>
          </a:p>
          <a:p>
            <a:endParaRPr lang="en-US" sz="2400" b="1" dirty="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Raymond L. Hogge, Jr.</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Hogge Law</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Attorneys and Counselors at Law</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500 E. Plume Street, Suite 800</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Norfolk, Virginia, 23510</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(757) 961-5400</a:t>
            </a:r>
          </a:p>
          <a:p>
            <a:pPr>
              <a:spcBef>
                <a:spcPts val="0"/>
              </a:spcBef>
            </a:pPr>
            <a:r>
              <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rayhogge@virginialaborlaw.com</a:t>
            </a:r>
          </a:p>
          <a:p>
            <a:pPr>
              <a:spcBef>
                <a:spcPts val="0"/>
              </a:spcBef>
            </a:pPr>
            <a:endParaRPr lang="en-US" sz="24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endParaRPr lang="en-US" sz="18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r>
              <a:rPr lang="en-US" sz="18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This presentation is intended solely for informational purposes </a:t>
            </a:r>
          </a:p>
          <a:p>
            <a:pPr>
              <a:spcBef>
                <a:spcPts val="0"/>
              </a:spcBef>
            </a:pPr>
            <a:r>
              <a:rPr lang="en-US" sz="1800" dirty="0" smtClean="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rPr>
              <a:t>and is not offered as legal advice</a:t>
            </a:r>
          </a:p>
          <a:p>
            <a:pPr>
              <a:spcBef>
                <a:spcPts val="0"/>
              </a:spcBef>
            </a:pPr>
            <a:endParaRPr lang="en-US" sz="2400" dirty="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a:p>
            <a:pPr>
              <a:spcBef>
                <a:spcPts val="0"/>
              </a:spcBef>
            </a:pPr>
            <a:endParaRPr lang="en-US" sz="2400" dirty="0">
              <a:solidFill>
                <a:schemeClr val="accent1">
                  <a:lumMod val="75000"/>
                </a:schemeClr>
              </a:solidFill>
              <a:latin typeface="Calibri" panose="020F0502020204030204" pitchFamily="34" charset="0"/>
              <a:ea typeface="Tahoma" panose="020B0604030504040204" pitchFamily="34" charset="0"/>
              <a:cs typeface="Microsoft Sans Serif" panose="020B0604020202020204" pitchFamily="34" charset="0"/>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752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Exemption: Contracts Under </a:t>
            </a:r>
            <a:br>
              <a:rPr lang="en-US" b="1" dirty="0" smtClean="0">
                <a:solidFill>
                  <a:schemeClr val="accent1">
                    <a:lumMod val="75000"/>
                  </a:schemeClr>
                </a:solidFill>
              </a:rPr>
            </a:br>
            <a:r>
              <a:rPr lang="en-US" b="1" dirty="0" smtClean="0">
                <a:solidFill>
                  <a:schemeClr val="accent1">
                    <a:lumMod val="75000"/>
                  </a:schemeClr>
                </a:solidFill>
              </a:rPr>
              <a:t>Programs for Disabled</a:t>
            </a:r>
          </a:p>
          <a:p>
            <a:endParaRPr lang="en-US" dirty="0" smtClean="0">
              <a:solidFill>
                <a:schemeClr val="accent1">
                  <a:lumMod val="75000"/>
                </a:schemeClr>
              </a:solidFill>
            </a:endParaRPr>
          </a:p>
          <a:p>
            <a:pPr algn="l"/>
            <a:r>
              <a:rPr lang="en-US" dirty="0" smtClean="0">
                <a:solidFill>
                  <a:schemeClr val="accent1">
                    <a:lumMod val="75000"/>
                  </a:schemeClr>
                </a:solidFill>
              </a:rPr>
              <a:t>Contracts awarded under certain programs for handicapped are exempt from E.O. 13495.</a:t>
            </a:r>
          </a:p>
          <a:p>
            <a:pPr marL="457200" indent="-457200" algn="l">
              <a:buFont typeface="Arial" panose="020B0604020202020204" pitchFamily="34" charset="0"/>
              <a:buChar char="•"/>
            </a:pPr>
            <a:r>
              <a:rPr lang="en-US" dirty="0" smtClean="0">
                <a:solidFill>
                  <a:schemeClr val="accent1">
                    <a:lumMod val="75000"/>
                  </a:schemeClr>
                </a:solidFill>
              </a:rPr>
              <a:t>Javits-Wagner-O’Day Act </a:t>
            </a:r>
          </a:p>
          <a:p>
            <a:pPr marL="457200" indent="-457200" algn="l">
              <a:buFont typeface="Arial" panose="020B0604020202020204" pitchFamily="34" charset="0"/>
              <a:buChar char="•"/>
            </a:pPr>
            <a:r>
              <a:rPr lang="en-US" dirty="0" smtClean="0">
                <a:solidFill>
                  <a:schemeClr val="accent1">
                    <a:lumMod val="75000"/>
                  </a:schemeClr>
                </a:solidFill>
              </a:rPr>
              <a:t>Sheltered workshop employing severely disabled</a:t>
            </a:r>
          </a:p>
          <a:p>
            <a:pPr marL="457200" indent="-457200" algn="l">
              <a:buFont typeface="Arial" panose="020B0604020202020204" pitchFamily="34" charset="0"/>
              <a:buChar char="•"/>
            </a:pPr>
            <a:r>
              <a:rPr lang="en-US" dirty="0" smtClean="0">
                <a:solidFill>
                  <a:schemeClr val="accent1">
                    <a:lumMod val="75000"/>
                  </a:schemeClr>
                </a:solidFill>
              </a:rPr>
              <a:t>Randolph-Sheppard Act</a:t>
            </a:r>
          </a:p>
          <a:p>
            <a:pPr marL="457200" indent="-457200" algn="l">
              <a:buFont typeface="Arial" panose="020B0604020202020204" pitchFamily="34" charset="0"/>
              <a:buChar char="•"/>
            </a:pPr>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987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a:solidFill>
                  <a:schemeClr val="accent1">
                    <a:lumMod val="75000"/>
                  </a:schemeClr>
                </a:solidFill>
              </a:rPr>
              <a:t>Exemption:  </a:t>
            </a:r>
            <a:r>
              <a:rPr lang="en-US" b="1" dirty="0" smtClean="0">
                <a:solidFill>
                  <a:schemeClr val="accent1">
                    <a:lumMod val="75000"/>
                  </a:schemeClr>
                </a:solidFill>
              </a:rPr>
              <a:t>Federal </a:t>
            </a:r>
            <a:r>
              <a:rPr lang="en-US" b="1" dirty="0">
                <a:solidFill>
                  <a:schemeClr val="accent1">
                    <a:lumMod val="75000"/>
                  </a:schemeClr>
                </a:solidFill>
              </a:rPr>
              <a:t>and </a:t>
            </a:r>
            <a:r>
              <a:rPr lang="en-US" b="1" dirty="0" smtClean="0">
                <a:solidFill>
                  <a:schemeClr val="accent1">
                    <a:lumMod val="75000"/>
                  </a:schemeClr>
                </a:solidFill>
              </a:rPr>
              <a:t>Nonfederal Service Contract </a:t>
            </a:r>
            <a:r>
              <a:rPr lang="en-US" b="1" dirty="0">
                <a:solidFill>
                  <a:schemeClr val="accent1">
                    <a:lumMod val="75000"/>
                  </a:schemeClr>
                </a:solidFill>
              </a:rPr>
              <a:t>as P</a:t>
            </a:r>
            <a:r>
              <a:rPr lang="en-US" b="1" dirty="0" smtClean="0">
                <a:solidFill>
                  <a:schemeClr val="accent1">
                    <a:lumMod val="75000"/>
                  </a:schemeClr>
                </a:solidFill>
              </a:rPr>
              <a:t>art </a:t>
            </a:r>
            <a:r>
              <a:rPr lang="en-US" b="1" dirty="0">
                <a:solidFill>
                  <a:schemeClr val="accent1">
                    <a:lumMod val="75000"/>
                  </a:schemeClr>
                </a:solidFill>
              </a:rPr>
              <a:t>of </a:t>
            </a:r>
            <a:r>
              <a:rPr lang="en-US" b="1" dirty="0" smtClean="0">
                <a:solidFill>
                  <a:schemeClr val="accent1">
                    <a:lumMod val="75000"/>
                  </a:schemeClr>
                </a:solidFill>
              </a:rPr>
              <a:t>Single Job </a:t>
            </a:r>
          </a:p>
          <a:p>
            <a:endParaRPr lang="en-US" dirty="0" smtClean="0">
              <a:solidFill>
                <a:schemeClr val="accent1">
                  <a:lumMod val="75000"/>
                </a:schemeClr>
              </a:solidFill>
            </a:endParaRPr>
          </a:p>
          <a:p>
            <a:pPr algn="l"/>
            <a:r>
              <a:rPr lang="en-US" dirty="0" smtClean="0">
                <a:solidFill>
                  <a:schemeClr val="accent1">
                    <a:lumMod val="75000"/>
                  </a:schemeClr>
                </a:solidFill>
              </a:rPr>
              <a:t>Employees hired to work under federal and one or more nonfederal service contracts as part of single job are exempt from E.O. 13495 “provided the employees were not deployed in  manner designed to avoid the purposes of” E.O. 13495.</a:t>
            </a:r>
          </a:p>
          <a:p>
            <a:pPr algn="l"/>
            <a:r>
              <a:rPr lang="en-US" dirty="0" smtClean="0">
                <a:solidFill>
                  <a:schemeClr val="accent1">
                    <a:lumMod val="75000"/>
                  </a:schemeClr>
                </a:solidFill>
              </a:rPr>
              <a:t>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397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Agency Waivers</a:t>
            </a:r>
          </a:p>
          <a:p>
            <a:endParaRPr lang="en-US" dirty="0" smtClean="0">
              <a:solidFill>
                <a:schemeClr val="accent1">
                  <a:lumMod val="75000"/>
                </a:schemeClr>
              </a:solidFill>
            </a:endParaRPr>
          </a:p>
          <a:p>
            <a:pPr algn="l"/>
            <a:r>
              <a:rPr lang="en-US" dirty="0" smtClean="0">
                <a:solidFill>
                  <a:schemeClr val="accent1">
                    <a:lumMod val="75000"/>
                  </a:schemeClr>
                </a:solidFill>
              </a:rPr>
              <a:t>Agency may waive some or all requirements of E.O. 13495.</a:t>
            </a:r>
          </a:p>
          <a:p>
            <a:pPr marL="457200" indent="-457200" algn="l">
              <a:buFont typeface="Arial" panose="020B0604020202020204" pitchFamily="34" charset="0"/>
              <a:buChar char="•"/>
            </a:pPr>
            <a:r>
              <a:rPr lang="en-US" dirty="0" smtClean="0">
                <a:solidFill>
                  <a:schemeClr val="accent1">
                    <a:lumMod val="75000"/>
                  </a:schemeClr>
                </a:solidFill>
              </a:rPr>
              <a:t>Agency must make waiver determination no later than the contract solicitation date.</a:t>
            </a:r>
          </a:p>
          <a:p>
            <a:pPr marL="457200" indent="-457200" algn="l">
              <a:buFont typeface="Arial" panose="020B0604020202020204" pitchFamily="34" charset="0"/>
              <a:buChar char="•"/>
            </a:pPr>
            <a:r>
              <a:rPr lang="en-US" dirty="0" smtClean="0">
                <a:solidFill>
                  <a:schemeClr val="accent1">
                    <a:lumMod val="75000"/>
                  </a:schemeClr>
                </a:solidFill>
              </a:rPr>
              <a:t>Agency must ensure that contractor notifies affected workers and their bargaining representatives in writing no later than 5 business days after solicitation date.</a:t>
            </a:r>
          </a:p>
          <a:p>
            <a:endParaRPr lang="en-US" dirty="0">
              <a:solidFill>
                <a:schemeClr val="accent1">
                  <a:lumMod val="75000"/>
                </a:schemeClr>
              </a:solidFill>
            </a:endParaRPr>
          </a:p>
          <a:p>
            <a:endParaRPr lang="en-US" dirty="0" smtClean="0">
              <a:solidFill>
                <a:schemeClr val="accent1">
                  <a:lumMod val="75000"/>
                </a:schemeClr>
              </a:solidFill>
            </a:endParaRPr>
          </a:p>
          <a:p>
            <a:endParaRPr lang="en-US" dirty="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372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“A successor contractor of subcontractor shall fill no employment openings under the contract prior to making good faith offers of employment in positions for which the employees are qualified, to those employees employed under the predecessor contract whose employment will be terminated as a result of the award of the contract or the expiration of the contract.”  29 CFR 9.12(a).</a:t>
            </a:r>
          </a:p>
          <a:p>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662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Must offer “right of first refusal to employment on the contract.”</a:t>
            </a:r>
          </a:p>
          <a:p>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8482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Job offer may be oral or written.</a:t>
            </a:r>
          </a:p>
          <a:p>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495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Job offer must state time within which offer must be accepted.</a:t>
            </a:r>
          </a:p>
          <a:p>
            <a:endParaRPr lang="en-US" dirty="0">
              <a:solidFill>
                <a:schemeClr val="accent1">
                  <a:lumMod val="75000"/>
                </a:schemeClr>
              </a:solidFill>
            </a:endParaRPr>
          </a:p>
          <a:p>
            <a:r>
              <a:rPr lang="en-US" dirty="0" smtClean="0">
                <a:solidFill>
                  <a:schemeClr val="accent1">
                    <a:lumMod val="75000"/>
                  </a:schemeClr>
                </a:solidFill>
              </a:rPr>
              <a:t>Deadline for acceptance of offer </a:t>
            </a:r>
            <a:endParaRPr lang="en-US" dirty="0" smtClean="0">
              <a:solidFill>
                <a:schemeClr val="accent1">
                  <a:lumMod val="75000"/>
                </a:schemeClr>
              </a:solidFill>
            </a:endParaRPr>
          </a:p>
          <a:p>
            <a:r>
              <a:rPr lang="en-US" dirty="0" smtClean="0">
                <a:solidFill>
                  <a:schemeClr val="accent1">
                    <a:lumMod val="75000"/>
                  </a:schemeClr>
                </a:solidFill>
              </a:rPr>
              <a:t>cannot </a:t>
            </a:r>
            <a:r>
              <a:rPr lang="en-US" dirty="0" smtClean="0">
                <a:solidFill>
                  <a:schemeClr val="accent1">
                    <a:lumMod val="75000"/>
                  </a:schemeClr>
                </a:solidFill>
              </a:rPr>
              <a:t>be </a:t>
            </a:r>
            <a:r>
              <a:rPr lang="en-US" dirty="0" smtClean="0">
                <a:solidFill>
                  <a:schemeClr val="accent1">
                    <a:lumMod val="75000"/>
                  </a:schemeClr>
                </a:solidFill>
              </a:rPr>
              <a:t>less than </a:t>
            </a:r>
            <a:r>
              <a:rPr lang="en-US" dirty="0" smtClean="0">
                <a:solidFill>
                  <a:schemeClr val="accent1">
                    <a:lumMod val="75000"/>
                  </a:schemeClr>
                </a:solidFill>
              </a:rPr>
              <a:t>10 days from date of offer.</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558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Job offer must be for position for which employee is qualified.</a:t>
            </a:r>
          </a:p>
          <a:p>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1738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Job offer need not be for job previously held by employee at predecessor contractor.</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07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Job offer may be under different terms and conditions, including pay and benefits, as job held with predecessor contracts, provided reasons for difference is not related to a desire that the employee refuse the offer or that other employees be hired for the job.</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0988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Overview of E.O. 13495 </a:t>
            </a:r>
          </a:p>
          <a:p>
            <a:endParaRPr lang="en-US" dirty="0" smtClean="0">
              <a:solidFill>
                <a:schemeClr val="accent1">
                  <a:lumMod val="75000"/>
                </a:schemeClr>
              </a:solidFill>
            </a:endParaRPr>
          </a:p>
          <a:p>
            <a:r>
              <a:rPr lang="en-US" dirty="0" smtClean="0">
                <a:solidFill>
                  <a:schemeClr val="accent1">
                    <a:lumMod val="75000"/>
                  </a:schemeClr>
                </a:solidFill>
              </a:rPr>
              <a:t>When a service contract succeeds a contract for performance of the same or similar services at the same location, the successor contractor is required to offer the predecessor contractor’s qualified service employees, whose employment will be terminated by the predecessor contractor, </a:t>
            </a:r>
          </a:p>
          <a:p>
            <a:r>
              <a:rPr lang="en-US" dirty="0" smtClean="0">
                <a:solidFill>
                  <a:schemeClr val="accent1">
                    <a:lumMod val="75000"/>
                  </a:schemeClr>
                </a:solidFill>
              </a:rPr>
              <a:t>a right of first refusal of employment.</a:t>
            </a:r>
          </a:p>
          <a:p>
            <a:pPr algn="l"/>
            <a:endParaRPr lang="en-US" dirty="0" smtClean="0">
              <a:solidFill>
                <a:schemeClr val="accent1">
                  <a:lumMod val="75000"/>
                </a:schemeClr>
              </a:solidFill>
            </a:endParaRPr>
          </a:p>
          <a:p>
            <a:pPr algn="l"/>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69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Determinations of predecessor employee qualification for job offer must be based on employee’s educational and employment history, with particular emphasis on experience on predecessor contract.</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1271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Determinations of predecessor employee qualification for job offer must be based on credible information provided by a knowledgeable source such as the predecessor contractor, the local supervisor, the employee, or the contracting agency.</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287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Determinations of predecessor employee qualification for job offer may be based on pre-employment screening processes such as drug tests, background checks, and security clearance checks only if the processes are </a:t>
            </a:r>
            <a:br>
              <a:rPr lang="en-US" dirty="0" smtClean="0">
                <a:solidFill>
                  <a:schemeClr val="accent1">
                    <a:lumMod val="75000"/>
                  </a:schemeClr>
                </a:solidFill>
              </a:rPr>
            </a:br>
            <a:r>
              <a:rPr lang="en-US" dirty="0" smtClean="0">
                <a:solidFill>
                  <a:schemeClr val="accent1">
                    <a:lumMod val="75000"/>
                  </a:schemeClr>
                </a:solidFill>
              </a:rPr>
              <a:t>(1) provided for by the contracting agency , </a:t>
            </a:r>
            <a:br>
              <a:rPr lang="en-US" dirty="0" smtClean="0">
                <a:solidFill>
                  <a:schemeClr val="accent1">
                    <a:lumMod val="75000"/>
                  </a:schemeClr>
                </a:solidFill>
              </a:rPr>
            </a:br>
            <a:r>
              <a:rPr lang="en-US" dirty="0" smtClean="0">
                <a:solidFill>
                  <a:schemeClr val="accent1">
                    <a:lumMod val="75000"/>
                  </a:schemeClr>
                </a:solidFill>
              </a:rPr>
              <a:t>(2) conditions of the service contract, and </a:t>
            </a:r>
            <a:br>
              <a:rPr lang="en-US" dirty="0" smtClean="0">
                <a:solidFill>
                  <a:schemeClr val="accent1">
                    <a:lumMod val="75000"/>
                  </a:schemeClr>
                </a:solidFill>
              </a:rPr>
            </a:br>
            <a:r>
              <a:rPr lang="en-US" dirty="0" smtClean="0">
                <a:solidFill>
                  <a:schemeClr val="accent1">
                    <a:lumMod val="75000"/>
                  </a:schemeClr>
                </a:solidFill>
              </a:rPr>
              <a:t>(3) “consistent with” E.O. 13495.  </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909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Predecessor employee’s eligibility for job offer usually will be based on the predecessor contractor’s certified list of service employees working under predecessor contract and subcontracts during last month (30 days) of contract performance.  </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71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fontScale="92500" lnSpcReduction="10000"/>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In determining successor employee eligibility for job offer, successor contracts must accept credible evidence other than predecessor contractor’s certified list of service employees.</a:t>
            </a:r>
            <a:br>
              <a:rPr lang="en-US" dirty="0" smtClean="0">
                <a:solidFill>
                  <a:schemeClr val="accent1">
                    <a:lumMod val="75000"/>
                  </a:schemeClr>
                </a:solidFill>
              </a:rPr>
            </a:br>
            <a:endParaRPr lang="en-US" dirty="0" smtClean="0">
              <a:solidFill>
                <a:schemeClr val="accent1">
                  <a:lumMod val="75000"/>
                </a:schemeClr>
              </a:solidFill>
            </a:endParaRPr>
          </a:p>
          <a:p>
            <a:pPr marL="457200" indent="-457200">
              <a:buFont typeface="Arial" panose="020B0604020202020204" pitchFamily="34" charset="0"/>
              <a:buChar char="•"/>
            </a:pPr>
            <a:r>
              <a:rPr lang="en-US" dirty="0" smtClean="0">
                <a:solidFill>
                  <a:schemeClr val="accent1">
                    <a:lumMod val="75000"/>
                  </a:schemeClr>
                </a:solidFill>
              </a:rPr>
              <a:t>E.g.:  Employee’s claim of assignment to work on contract, verified by contracting agency staff.</a:t>
            </a:r>
          </a:p>
          <a:p>
            <a:pPr marL="457200" indent="-457200">
              <a:buFont typeface="Arial" panose="020B0604020202020204" pitchFamily="34" charset="0"/>
              <a:buChar char="•"/>
            </a:pPr>
            <a:r>
              <a:rPr lang="en-US" dirty="0" smtClean="0">
                <a:solidFill>
                  <a:schemeClr val="accent1">
                    <a:lumMod val="75000"/>
                  </a:schemeClr>
                </a:solidFill>
              </a:rPr>
              <a:t>E.g.: Employee pay stub showing date and location of work.</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4867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Successor contractor must make </a:t>
            </a:r>
            <a:r>
              <a:rPr lang="en-US" dirty="0">
                <a:solidFill>
                  <a:schemeClr val="accent1">
                    <a:lumMod val="75000"/>
                  </a:schemeClr>
                </a:solidFill>
              </a:rPr>
              <a:t>j</a:t>
            </a:r>
            <a:r>
              <a:rPr lang="en-US" dirty="0" smtClean="0">
                <a:solidFill>
                  <a:schemeClr val="accent1">
                    <a:lumMod val="75000"/>
                  </a:schemeClr>
                </a:solidFill>
              </a:rPr>
              <a:t>ob offers even if successor contractor has not been provided a list of the predecessor contractor’s employees, and even if the list does not contain the names of all persons employed by predecessor contractor during the final month of contract performance.  </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2768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Job offers must be “good faith” </a:t>
            </a:r>
            <a:br>
              <a:rPr lang="en-US" dirty="0" smtClean="0">
                <a:solidFill>
                  <a:schemeClr val="accent1">
                    <a:lumMod val="75000"/>
                  </a:schemeClr>
                </a:solidFill>
              </a:rPr>
            </a:br>
            <a:r>
              <a:rPr lang="en-US" dirty="0" smtClean="0">
                <a:solidFill>
                  <a:schemeClr val="accent1">
                    <a:lumMod val="75000"/>
                  </a:schemeClr>
                </a:solidFill>
              </a:rPr>
              <a:t>and “bona fide.”</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569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Job Offers to Predecessor Employees</a:t>
            </a:r>
          </a:p>
          <a:p>
            <a:endParaRPr lang="en-US" dirty="0" smtClean="0">
              <a:solidFill>
                <a:schemeClr val="accent1">
                  <a:lumMod val="75000"/>
                </a:schemeClr>
              </a:solidFill>
            </a:endParaRPr>
          </a:p>
          <a:p>
            <a:r>
              <a:rPr lang="en-US" dirty="0" smtClean="0">
                <a:solidFill>
                  <a:schemeClr val="accent1">
                    <a:lumMod val="75000"/>
                  </a:schemeClr>
                </a:solidFill>
              </a:rPr>
              <a:t>Offer presumed to be bona fide</a:t>
            </a:r>
          </a:p>
          <a:p>
            <a:pPr marL="457200" indent="-457200">
              <a:buFont typeface="Arial" panose="020B0604020202020204" pitchFamily="34" charset="0"/>
              <a:buChar char="•"/>
            </a:pPr>
            <a:r>
              <a:rPr lang="en-US" dirty="0" smtClean="0">
                <a:solidFill>
                  <a:schemeClr val="accent1">
                    <a:lumMod val="75000"/>
                  </a:schemeClr>
                </a:solidFill>
              </a:rPr>
              <a:t>even if it is not for a position similar to one employee previously held </a:t>
            </a:r>
          </a:p>
          <a:p>
            <a:pPr marL="457200" indent="-457200">
              <a:buFont typeface="Arial" panose="020B0604020202020204" pitchFamily="34" charset="0"/>
              <a:buChar char="•"/>
            </a:pPr>
            <a:r>
              <a:rPr lang="en-US" dirty="0" smtClean="0">
                <a:solidFill>
                  <a:schemeClr val="accent1">
                    <a:lumMod val="75000"/>
                  </a:schemeClr>
                </a:solidFill>
              </a:rPr>
              <a:t>even if subject to different pay and benefits </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848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Exception for Jobs Held By </a:t>
            </a:r>
            <a:br>
              <a:rPr lang="en-US" b="1" dirty="0" smtClean="0">
                <a:solidFill>
                  <a:schemeClr val="accent1">
                    <a:lumMod val="75000"/>
                  </a:schemeClr>
                </a:solidFill>
              </a:rPr>
            </a:br>
            <a:r>
              <a:rPr lang="en-US" b="1" dirty="0" smtClean="0">
                <a:solidFill>
                  <a:schemeClr val="accent1">
                    <a:lumMod val="75000"/>
                  </a:schemeClr>
                </a:solidFill>
              </a:rPr>
              <a:t>Successor Employees </a:t>
            </a:r>
          </a:p>
          <a:p>
            <a:endParaRPr lang="en-US" b="1" dirty="0" smtClean="0">
              <a:solidFill>
                <a:schemeClr val="accent1">
                  <a:lumMod val="75000"/>
                </a:schemeClr>
              </a:solidFill>
            </a:endParaRPr>
          </a:p>
          <a:p>
            <a:r>
              <a:rPr lang="en-US" dirty="0" smtClean="0">
                <a:solidFill>
                  <a:schemeClr val="accent1">
                    <a:lumMod val="75000"/>
                  </a:schemeClr>
                </a:solidFill>
              </a:rPr>
              <a:t>Successor contractor may employ any of its current service employees who</a:t>
            </a:r>
          </a:p>
          <a:p>
            <a:pPr marL="514350" indent="-514350">
              <a:buAutoNum type="arabicParenBoth"/>
            </a:pPr>
            <a:r>
              <a:rPr lang="en-US" dirty="0">
                <a:solidFill>
                  <a:schemeClr val="accent1">
                    <a:lumMod val="75000"/>
                  </a:schemeClr>
                </a:solidFill>
              </a:rPr>
              <a:t>h</a:t>
            </a:r>
            <a:r>
              <a:rPr lang="en-US" dirty="0" smtClean="0">
                <a:solidFill>
                  <a:schemeClr val="accent1">
                    <a:lumMod val="75000"/>
                  </a:schemeClr>
                </a:solidFill>
              </a:rPr>
              <a:t>ave worked for successor for at least 3 months immediately preceding commencement of successor contract; and </a:t>
            </a:r>
          </a:p>
          <a:p>
            <a:pPr marL="514350" indent="-514350">
              <a:buAutoNum type="arabicParenBoth"/>
            </a:pPr>
            <a:r>
              <a:rPr lang="en-US" dirty="0">
                <a:solidFill>
                  <a:schemeClr val="accent1">
                    <a:lumMod val="75000"/>
                  </a:schemeClr>
                </a:solidFill>
              </a:rPr>
              <a:t>w</a:t>
            </a:r>
            <a:r>
              <a:rPr lang="en-US" dirty="0" smtClean="0">
                <a:solidFill>
                  <a:schemeClr val="accent1">
                    <a:lumMod val="75000"/>
                  </a:schemeClr>
                </a:solidFill>
              </a:rPr>
              <a:t>ould otherwise face layoff or discharge.  </a:t>
            </a: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0074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Exception for Employee </a:t>
            </a:r>
            <a:br>
              <a:rPr lang="en-US" b="1" dirty="0" smtClean="0">
                <a:solidFill>
                  <a:schemeClr val="accent1">
                    <a:lumMod val="75000"/>
                  </a:schemeClr>
                </a:solidFill>
              </a:rPr>
            </a:br>
            <a:r>
              <a:rPr lang="en-US" b="1" dirty="0" smtClean="0">
                <a:solidFill>
                  <a:schemeClr val="accent1">
                    <a:lumMod val="75000"/>
                  </a:schemeClr>
                </a:solidFill>
              </a:rPr>
              <a:t>Retained by Predecessor</a:t>
            </a:r>
          </a:p>
          <a:p>
            <a:endParaRPr lang="en-US" b="1" dirty="0" smtClean="0">
              <a:solidFill>
                <a:schemeClr val="accent1">
                  <a:lumMod val="75000"/>
                </a:schemeClr>
              </a:solidFill>
            </a:endParaRPr>
          </a:p>
          <a:p>
            <a:r>
              <a:rPr lang="en-US" dirty="0" smtClean="0">
                <a:solidFill>
                  <a:schemeClr val="accent1">
                    <a:lumMod val="75000"/>
                  </a:schemeClr>
                </a:solidFill>
              </a:rPr>
              <a:t>Nor required to make job offer to predecessor service employee who will be retained by the predecessor contractor.</a:t>
            </a:r>
            <a:endParaRPr lang="en-US" dirty="0">
              <a:solidFill>
                <a:schemeClr val="accent1">
                  <a:lumMod val="75000"/>
                </a:schemeClr>
              </a:solidFill>
            </a:endParaRPr>
          </a:p>
          <a:p>
            <a:endParaRPr lang="en-US" dirty="0" smtClean="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9555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Definitions</a:t>
            </a:r>
          </a:p>
          <a:p>
            <a:endParaRPr lang="en-US" dirty="0" smtClean="0">
              <a:solidFill>
                <a:schemeClr val="accent1">
                  <a:lumMod val="75000"/>
                </a:schemeClr>
              </a:solidFill>
            </a:endParaRPr>
          </a:p>
          <a:p>
            <a:r>
              <a:rPr lang="en-US" dirty="0" smtClean="0">
                <a:solidFill>
                  <a:schemeClr val="accent1">
                    <a:lumMod val="75000"/>
                  </a:schemeClr>
                </a:solidFill>
              </a:rPr>
              <a:t>A “service contract” is a contract or subcontract for services entered into by the Federal Government or its contractors that is covered by the Service Contracts Act of 1965.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93625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Exception for Employee </a:t>
            </a:r>
            <a:br>
              <a:rPr lang="en-US" b="1" dirty="0" smtClean="0">
                <a:solidFill>
                  <a:schemeClr val="accent1">
                    <a:lumMod val="75000"/>
                  </a:schemeClr>
                </a:solidFill>
              </a:rPr>
            </a:br>
            <a:r>
              <a:rPr lang="en-US" b="1" dirty="0" smtClean="0">
                <a:solidFill>
                  <a:schemeClr val="accent1">
                    <a:lumMod val="75000"/>
                  </a:schemeClr>
                </a:solidFill>
              </a:rPr>
              <a:t>Retained by Predecessor</a:t>
            </a:r>
          </a:p>
          <a:p>
            <a:endParaRPr lang="en-US" b="1" dirty="0" smtClean="0">
              <a:solidFill>
                <a:schemeClr val="accent1">
                  <a:lumMod val="75000"/>
                </a:schemeClr>
              </a:solidFill>
            </a:endParaRPr>
          </a:p>
          <a:p>
            <a:r>
              <a:rPr lang="en-US" dirty="0" smtClean="0">
                <a:solidFill>
                  <a:schemeClr val="accent1">
                    <a:lumMod val="75000"/>
                  </a:schemeClr>
                </a:solidFill>
              </a:rPr>
              <a:t>Successor contractor must presume all predecessor service employees working on contract will be terminated unless successor contractor can demonstrate reasonable belief to the contrary based on credible information from a knowledgeable source such as the predecessor or the employee.</a:t>
            </a: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0813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fontScale="92500" lnSpcReduction="20000"/>
          </a:bodyPr>
          <a:lstStyle/>
          <a:p>
            <a:r>
              <a:rPr lang="en-US" b="1" dirty="0" smtClean="0">
                <a:solidFill>
                  <a:schemeClr val="accent1">
                    <a:lumMod val="75000"/>
                  </a:schemeClr>
                </a:solidFill>
              </a:rPr>
              <a:t>Exception for Employee </a:t>
            </a:r>
            <a:br>
              <a:rPr lang="en-US" b="1" dirty="0" smtClean="0">
                <a:solidFill>
                  <a:schemeClr val="accent1">
                    <a:lumMod val="75000"/>
                  </a:schemeClr>
                </a:solidFill>
              </a:rPr>
            </a:br>
            <a:r>
              <a:rPr lang="en-US" b="1" dirty="0" smtClean="0">
                <a:solidFill>
                  <a:schemeClr val="accent1">
                    <a:lumMod val="75000"/>
                  </a:schemeClr>
                </a:solidFill>
              </a:rPr>
              <a:t>Retained by Predecessor</a:t>
            </a:r>
          </a:p>
          <a:p>
            <a:endParaRPr lang="en-US" b="1" dirty="0" smtClean="0">
              <a:solidFill>
                <a:schemeClr val="accent1">
                  <a:lumMod val="75000"/>
                </a:schemeClr>
              </a:solidFill>
            </a:endParaRPr>
          </a:p>
          <a:p>
            <a:r>
              <a:rPr lang="en-US" dirty="0" smtClean="0">
                <a:solidFill>
                  <a:schemeClr val="accent1">
                    <a:lumMod val="75000"/>
                  </a:schemeClr>
                </a:solidFill>
              </a:rPr>
              <a:t>Successor contractor must presume all predecessor employees working on contract are service employees unless successor contractor can demonstrate reasonable belief to the contrary based on credible information from a knowledgeable source such as the predecessor, the employee, or the contracting agency.</a:t>
            </a:r>
            <a:br>
              <a:rPr lang="en-US" dirty="0" smtClean="0">
                <a:solidFill>
                  <a:schemeClr val="accent1">
                    <a:lumMod val="75000"/>
                  </a:schemeClr>
                </a:solidFill>
              </a:rPr>
            </a:br>
            <a:endParaRPr lang="en-US" dirty="0" smtClean="0">
              <a:solidFill>
                <a:schemeClr val="accent1">
                  <a:lumMod val="75000"/>
                </a:schemeClr>
              </a:solidFill>
            </a:endParaRPr>
          </a:p>
          <a:p>
            <a:pPr marL="457200" indent="-457200">
              <a:buFont typeface="Arial" panose="020B0604020202020204" pitchFamily="34" charset="0"/>
              <a:buChar char="•"/>
            </a:pPr>
            <a:r>
              <a:rPr lang="en-US" dirty="0" smtClean="0">
                <a:solidFill>
                  <a:schemeClr val="accent1">
                    <a:lumMod val="75000"/>
                  </a:schemeClr>
                </a:solidFill>
              </a:rPr>
              <a:t>Knowledge of general business practices of predecessor or industry not sufficient.</a:t>
            </a:r>
          </a:p>
          <a:p>
            <a:endParaRPr lang="en-US" dirty="0" smtClean="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604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Exception for Employee</a:t>
            </a:r>
            <a:br>
              <a:rPr lang="en-US" b="1" dirty="0" smtClean="0">
                <a:solidFill>
                  <a:schemeClr val="accent1">
                    <a:lumMod val="75000"/>
                  </a:schemeClr>
                </a:solidFill>
              </a:rPr>
            </a:br>
            <a:r>
              <a:rPr lang="en-US" b="1" dirty="0" smtClean="0">
                <a:solidFill>
                  <a:schemeClr val="accent1">
                    <a:lumMod val="75000"/>
                  </a:schemeClr>
                </a:solidFill>
              </a:rPr>
              <a:t>With Unsuitable Performance Record</a:t>
            </a:r>
          </a:p>
          <a:p>
            <a:endParaRPr lang="en-US" b="1" dirty="0" smtClean="0">
              <a:solidFill>
                <a:schemeClr val="accent1">
                  <a:lumMod val="75000"/>
                </a:schemeClr>
              </a:solidFill>
            </a:endParaRPr>
          </a:p>
          <a:p>
            <a:r>
              <a:rPr lang="en-US" dirty="0" smtClean="0">
                <a:solidFill>
                  <a:schemeClr val="accent1">
                    <a:lumMod val="75000"/>
                  </a:schemeClr>
                </a:solidFill>
              </a:rPr>
              <a:t>Not </a:t>
            </a:r>
            <a:r>
              <a:rPr lang="en-US" dirty="0" smtClean="0">
                <a:solidFill>
                  <a:schemeClr val="accent1">
                    <a:lumMod val="75000"/>
                  </a:schemeClr>
                </a:solidFill>
              </a:rPr>
              <a:t>required to make job offer to predecessor employee who successor contractor  reasonably believes, </a:t>
            </a:r>
            <a:br>
              <a:rPr lang="en-US" dirty="0" smtClean="0">
                <a:solidFill>
                  <a:schemeClr val="accent1">
                    <a:lumMod val="75000"/>
                  </a:schemeClr>
                </a:solidFill>
              </a:rPr>
            </a:br>
            <a:r>
              <a:rPr lang="en-US" dirty="0" smtClean="0">
                <a:solidFill>
                  <a:schemeClr val="accent1">
                    <a:lumMod val="75000"/>
                  </a:schemeClr>
                </a:solidFill>
              </a:rPr>
              <a:t>based on employee’s past performance, </a:t>
            </a:r>
            <a:br>
              <a:rPr lang="en-US" dirty="0" smtClean="0">
                <a:solidFill>
                  <a:schemeClr val="accent1">
                    <a:lumMod val="75000"/>
                  </a:schemeClr>
                </a:solidFill>
              </a:rPr>
            </a:br>
            <a:r>
              <a:rPr lang="en-US" dirty="0" smtClean="0">
                <a:solidFill>
                  <a:schemeClr val="accent1">
                    <a:lumMod val="75000"/>
                  </a:schemeClr>
                </a:solidFill>
              </a:rPr>
              <a:t>has failed to perform suitably on the job.</a:t>
            </a:r>
            <a:endParaRPr lang="en-US" dirty="0">
              <a:solidFill>
                <a:schemeClr val="accent1">
                  <a:lumMod val="75000"/>
                </a:schemeClr>
              </a:solidFill>
            </a:endParaRPr>
          </a:p>
          <a:p>
            <a:endParaRPr lang="en-US" dirty="0" smtClean="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7690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Exception for Employee</a:t>
            </a:r>
            <a:br>
              <a:rPr lang="en-US" b="1" dirty="0" smtClean="0">
                <a:solidFill>
                  <a:schemeClr val="accent1">
                    <a:lumMod val="75000"/>
                  </a:schemeClr>
                </a:solidFill>
              </a:rPr>
            </a:br>
            <a:r>
              <a:rPr lang="en-US" b="1" dirty="0" smtClean="0">
                <a:solidFill>
                  <a:schemeClr val="accent1">
                    <a:lumMod val="75000"/>
                  </a:schemeClr>
                </a:solidFill>
              </a:rPr>
              <a:t>With Unsuitable Performance Record</a:t>
            </a:r>
          </a:p>
          <a:p>
            <a:endParaRPr lang="en-US" b="1" dirty="0" smtClean="0">
              <a:solidFill>
                <a:schemeClr val="accent1">
                  <a:lumMod val="75000"/>
                </a:schemeClr>
              </a:solidFill>
            </a:endParaRPr>
          </a:p>
          <a:p>
            <a:r>
              <a:rPr lang="en-US" dirty="0" smtClean="0">
                <a:solidFill>
                  <a:schemeClr val="accent1">
                    <a:lumMod val="75000"/>
                  </a:schemeClr>
                </a:solidFill>
              </a:rPr>
              <a:t>Successor must presume that all predecessor employees working on last month of contract  performed suitable work.</a:t>
            </a: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4516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Exception for Employee</a:t>
            </a:r>
            <a:br>
              <a:rPr lang="en-US" b="1" dirty="0" smtClean="0">
                <a:solidFill>
                  <a:schemeClr val="accent1">
                    <a:lumMod val="75000"/>
                  </a:schemeClr>
                </a:solidFill>
              </a:rPr>
            </a:br>
            <a:r>
              <a:rPr lang="en-US" b="1" dirty="0" smtClean="0">
                <a:solidFill>
                  <a:schemeClr val="accent1">
                    <a:lumMod val="75000"/>
                  </a:schemeClr>
                </a:solidFill>
              </a:rPr>
              <a:t>With Unsuitable Performance Record</a:t>
            </a:r>
          </a:p>
          <a:p>
            <a:endParaRPr lang="en-US" b="1" dirty="0" smtClean="0">
              <a:solidFill>
                <a:schemeClr val="accent1">
                  <a:lumMod val="75000"/>
                </a:schemeClr>
              </a:solidFill>
            </a:endParaRPr>
          </a:p>
          <a:p>
            <a:r>
              <a:rPr lang="en-US" dirty="0" smtClean="0">
                <a:solidFill>
                  <a:schemeClr val="accent1">
                    <a:lumMod val="75000"/>
                  </a:schemeClr>
                </a:solidFill>
              </a:rPr>
              <a:t>To deny offer based on unsuitable performance, successor must be able to demonstrate a reasonable belief of unsuitable performance by the employee based on </a:t>
            </a:r>
            <a:r>
              <a:rPr lang="en-US" i="1" dirty="0" smtClean="0">
                <a:solidFill>
                  <a:schemeClr val="accent1">
                    <a:lumMod val="75000"/>
                  </a:schemeClr>
                </a:solidFill>
              </a:rPr>
              <a:t>written</a:t>
            </a:r>
            <a:r>
              <a:rPr lang="en-US" dirty="0" smtClean="0">
                <a:solidFill>
                  <a:schemeClr val="accent1">
                    <a:lumMod val="75000"/>
                  </a:schemeClr>
                </a:solidFill>
              </a:rPr>
              <a:t> credible information provided by a knowledgable source such as predecessor contractor and subcontractors, local supervisor, the employee, or the contracting agency.</a:t>
            </a:r>
            <a:endParaRPr lang="en-US" i="1" dirty="0" smtClean="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338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Reduced Staffing</a:t>
            </a:r>
            <a:endParaRPr lang="en-US" b="1"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Successor contractor may employ fewer service employees than predecessor for the contract.</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5406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Reduced Staffing</a:t>
            </a:r>
            <a:endParaRPr lang="en-US" b="1"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Successor contractor must offer employment only to number of predecessor employees which success reasonably believes necessary to meet anticipated staffing pattern.</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2092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Reduced Staffing</a:t>
            </a:r>
            <a:endParaRPr lang="en-US" b="1" dirty="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Where successor contractor does not initially offer employment to all predecessor employees, the obligation to offer employment to the remaining predecessor employees continues  for 90 days after successor begins performance of contract.</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76799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Certified Service Employee Lists</a:t>
            </a:r>
          </a:p>
          <a:p>
            <a:endParaRPr lang="en-US" dirty="0" smtClean="0">
              <a:solidFill>
                <a:schemeClr val="accent1">
                  <a:lumMod val="75000"/>
                </a:schemeClr>
              </a:solidFill>
            </a:endParaRPr>
          </a:p>
          <a:p>
            <a:r>
              <a:rPr lang="en-US" dirty="0" smtClean="0">
                <a:solidFill>
                  <a:schemeClr val="accent1">
                    <a:lumMod val="75000"/>
                  </a:schemeClr>
                </a:solidFill>
              </a:rPr>
              <a:t>Not less than 30 days before predecessor contractor completes contract, predecessor must provide contracting officer a certified list of names and anniversary dates of all service employees working under contract and subcontracts (same as seniority list info under Service Contract Act regs 48 CFR 52.222-46). </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14623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Certified Service Employee Lists</a:t>
            </a:r>
          </a:p>
          <a:p>
            <a:endParaRPr lang="en-US" dirty="0" smtClean="0">
              <a:solidFill>
                <a:schemeClr val="accent1">
                  <a:lumMod val="75000"/>
                </a:schemeClr>
              </a:solidFill>
            </a:endParaRPr>
          </a:p>
          <a:p>
            <a:r>
              <a:rPr lang="en-US" dirty="0" smtClean="0">
                <a:solidFill>
                  <a:schemeClr val="accent1">
                    <a:lumMod val="75000"/>
                  </a:schemeClr>
                </a:solidFill>
              </a:rPr>
              <a:t>If predecessor workforce changes after 30 day list submitted, then predecessor must submit to contracting office a revised service employee list not less than 10 days before completing performance on contract.</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644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Definitions</a:t>
            </a:r>
          </a:p>
          <a:p>
            <a:endParaRPr lang="en-US" dirty="0" smtClean="0">
              <a:solidFill>
                <a:schemeClr val="accent1">
                  <a:lumMod val="75000"/>
                </a:schemeClr>
              </a:solidFill>
            </a:endParaRPr>
          </a:p>
          <a:p>
            <a:r>
              <a:rPr lang="en-US" dirty="0" smtClean="0">
                <a:solidFill>
                  <a:schemeClr val="accent1">
                    <a:lumMod val="75000"/>
                  </a:schemeClr>
                </a:solidFill>
              </a:rPr>
              <a:t>“</a:t>
            </a:r>
            <a:r>
              <a:rPr lang="en-US" dirty="0">
                <a:solidFill>
                  <a:schemeClr val="accent1">
                    <a:lumMod val="75000"/>
                  </a:schemeClr>
                </a:solidFill>
              </a:rPr>
              <a:t>C</a:t>
            </a:r>
            <a:r>
              <a:rPr lang="en-US" dirty="0" smtClean="0">
                <a:solidFill>
                  <a:schemeClr val="accent1">
                    <a:lumMod val="75000"/>
                  </a:schemeClr>
                </a:solidFill>
              </a:rPr>
              <a:t>ontractor” means a prime contractor and all of its first or lower tier subcontractors.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7651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Certified Service Employee Lists</a:t>
            </a:r>
          </a:p>
          <a:p>
            <a:endParaRPr lang="en-US" dirty="0" smtClean="0">
              <a:solidFill>
                <a:schemeClr val="accent1">
                  <a:lumMod val="75000"/>
                </a:schemeClr>
              </a:solidFill>
            </a:endParaRPr>
          </a:p>
          <a:p>
            <a:r>
              <a:rPr lang="en-US" dirty="0" smtClean="0">
                <a:solidFill>
                  <a:schemeClr val="accent1">
                    <a:lumMod val="75000"/>
                  </a:schemeClr>
                </a:solidFill>
              </a:rPr>
              <a:t>Upon receipt of 30/10 day service employee list from predecessor</a:t>
            </a:r>
            <a:r>
              <a:rPr lang="en-US" smtClean="0">
                <a:solidFill>
                  <a:schemeClr val="accent1">
                    <a:lumMod val="75000"/>
                  </a:schemeClr>
                </a:solidFill>
              </a:rPr>
              <a:t>, </a:t>
            </a:r>
            <a:r>
              <a:rPr lang="en-US" smtClean="0">
                <a:solidFill>
                  <a:schemeClr val="accent1">
                    <a:lumMod val="75000"/>
                  </a:schemeClr>
                </a:solidFill>
              </a:rPr>
              <a:t>contracting </a:t>
            </a:r>
            <a:r>
              <a:rPr lang="en-US" dirty="0" smtClean="0">
                <a:solidFill>
                  <a:schemeClr val="accent1">
                    <a:lumMod val="75000"/>
                  </a:schemeClr>
                </a:solidFill>
              </a:rPr>
              <a:t>officer provides list to successor contractor and, if requested, to predecessor employees or their representative. </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17407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Notification to Predecessor Contractor </a:t>
            </a:r>
            <a:br>
              <a:rPr lang="en-US" b="1" dirty="0" smtClean="0">
                <a:solidFill>
                  <a:schemeClr val="accent1">
                    <a:lumMod val="75000"/>
                  </a:schemeClr>
                </a:solidFill>
              </a:rPr>
            </a:br>
            <a:r>
              <a:rPr lang="en-US" b="1" dirty="0" smtClean="0">
                <a:solidFill>
                  <a:schemeClr val="accent1">
                    <a:lumMod val="75000"/>
                  </a:schemeClr>
                </a:solidFill>
              </a:rPr>
              <a:t>and Employees</a:t>
            </a:r>
          </a:p>
          <a:p>
            <a:endParaRPr lang="en-US" dirty="0" smtClean="0">
              <a:solidFill>
                <a:schemeClr val="accent1">
                  <a:lumMod val="75000"/>
                </a:schemeClr>
              </a:solidFill>
            </a:endParaRPr>
          </a:p>
          <a:p>
            <a:r>
              <a:rPr lang="en-US" dirty="0" smtClean="0">
                <a:solidFill>
                  <a:schemeClr val="accent1">
                    <a:lumMod val="75000"/>
                  </a:schemeClr>
                </a:solidFill>
              </a:rPr>
              <a:t>Contracting officer directs predecessor contractor to provide written notice to predecessor employees of possible right to offer of employment from successor contractor.</a:t>
            </a:r>
          </a:p>
          <a:p>
            <a:endParaRPr lang="en-US" dirty="0">
              <a:solidFill>
                <a:schemeClr val="accent1">
                  <a:lumMod val="75000"/>
                </a:schemeClr>
              </a:solidFill>
            </a:endParaRPr>
          </a:p>
          <a:p>
            <a:r>
              <a:rPr lang="en-US" dirty="0">
                <a:solidFill>
                  <a:schemeClr val="accent1">
                    <a:lumMod val="75000"/>
                  </a:schemeClr>
                </a:solidFill>
              </a:rPr>
              <a:t>A form notice is provided in </a:t>
            </a:r>
            <a:endParaRPr lang="en-US" dirty="0" smtClean="0">
              <a:solidFill>
                <a:schemeClr val="accent1">
                  <a:lumMod val="75000"/>
                </a:schemeClr>
              </a:solidFill>
            </a:endParaRPr>
          </a:p>
          <a:p>
            <a:r>
              <a:rPr lang="en-US" dirty="0" smtClean="0">
                <a:solidFill>
                  <a:schemeClr val="accent1">
                    <a:lumMod val="75000"/>
                  </a:schemeClr>
                </a:solidFill>
              </a:rPr>
              <a:t>29 </a:t>
            </a:r>
            <a:r>
              <a:rPr lang="en-US" dirty="0">
                <a:solidFill>
                  <a:schemeClr val="accent1">
                    <a:lumMod val="75000"/>
                  </a:schemeClr>
                </a:solidFill>
              </a:rPr>
              <a:t>CFR Chapter 9 Appendix B. </a:t>
            </a:r>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236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Notification to Predecessor Contractor </a:t>
            </a:r>
            <a:br>
              <a:rPr lang="en-US" b="1" dirty="0" smtClean="0">
                <a:solidFill>
                  <a:schemeClr val="accent1">
                    <a:lumMod val="75000"/>
                  </a:schemeClr>
                </a:solidFill>
              </a:rPr>
            </a:br>
            <a:r>
              <a:rPr lang="en-US" b="1" dirty="0" smtClean="0">
                <a:solidFill>
                  <a:schemeClr val="accent1">
                    <a:lumMod val="75000"/>
                  </a:schemeClr>
                </a:solidFill>
              </a:rPr>
              <a:t>and Employees</a:t>
            </a:r>
          </a:p>
          <a:p>
            <a:endParaRPr lang="en-US" dirty="0" smtClean="0">
              <a:solidFill>
                <a:schemeClr val="accent1">
                  <a:lumMod val="75000"/>
                </a:schemeClr>
              </a:solidFill>
            </a:endParaRPr>
          </a:p>
          <a:p>
            <a:r>
              <a:rPr lang="en-US" dirty="0" smtClean="0">
                <a:solidFill>
                  <a:schemeClr val="accent1">
                    <a:lumMod val="75000"/>
                  </a:schemeClr>
                </a:solidFill>
              </a:rPr>
              <a:t>Notice must be </a:t>
            </a:r>
          </a:p>
          <a:p>
            <a:pPr marL="457200" indent="-457200">
              <a:buFont typeface="Arial" panose="020B0604020202020204" pitchFamily="34" charset="0"/>
              <a:buChar char="•"/>
            </a:pPr>
            <a:r>
              <a:rPr lang="en-US" dirty="0" smtClean="0">
                <a:solidFill>
                  <a:schemeClr val="accent1">
                    <a:lumMod val="75000"/>
                  </a:schemeClr>
                </a:solidFill>
              </a:rPr>
              <a:t>posted in a conspicuous place at worksite; </a:t>
            </a:r>
            <a:br>
              <a:rPr lang="en-US" dirty="0" smtClean="0">
                <a:solidFill>
                  <a:schemeClr val="accent1">
                    <a:lumMod val="75000"/>
                  </a:schemeClr>
                </a:solidFill>
              </a:rPr>
            </a:br>
            <a:r>
              <a:rPr lang="en-US" dirty="0" smtClean="0">
                <a:solidFill>
                  <a:schemeClr val="accent1">
                    <a:lumMod val="75000"/>
                  </a:schemeClr>
                </a:solidFill>
              </a:rPr>
              <a:t>or</a:t>
            </a:r>
            <a:endParaRPr lang="en-US" dirty="0">
              <a:solidFill>
                <a:schemeClr val="accent1">
                  <a:lumMod val="75000"/>
                </a:schemeClr>
              </a:solidFill>
            </a:endParaRPr>
          </a:p>
          <a:p>
            <a:pPr marL="457200" indent="-457200">
              <a:buFont typeface="Arial" panose="020B0604020202020204" pitchFamily="34" charset="0"/>
              <a:buChar char="•"/>
            </a:pPr>
            <a:r>
              <a:rPr lang="en-US" dirty="0" smtClean="0">
                <a:solidFill>
                  <a:schemeClr val="accent1">
                    <a:lumMod val="75000"/>
                  </a:schemeClr>
                </a:solidFill>
              </a:rPr>
              <a:t>delivered </a:t>
            </a:r>
            <a:r>
              <a:rPr lang="en-US" dirty="0">
                <a:solidFill>
                  <a:schemeClr val="accent1">
                    <a:lumMod val="75000"/>
                  </a:schemeClr>
                </a:solidFill>
              </a:rPr>
              <a:t>to employees individually.</a:t>
            </a:r>
          </a:p>
          <a:p>
            <a:endParaRPr lang="en-US" dirty="0">
              <a:solidFill>
                <a:schemeClr val="accent1">
                  <a:lumMod val="75000"/>
                </a:schemeClr>
              </a:solidFill>
            </a:endParaRPr>
          </a:p>
          <a:p>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8400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Notification to Predecessor Contractor </a:t>
            </a:r>
            <a:br>
              <a:rPr lang="en-US" b="1" dirty="0" smtClean="0">
                <a:solidFill>
                  <a:schemeClr val="accent1">
                    <a:lumMod val="75000"/>
                  </a:schemeClr>
                </a:solidFill>
              </a:rPr>
            </a:br>
            <a:r>
              <a:rPr lang="en-US" b="1" dirty="0" smtClean="0">
                <a:solidFill>
                  <a:schemeClr val="accent1">
                    <a:lumMod val="75000"/>
                  </a:schemeClr>
                </a:solidFill>
              </a:rPr>
              <a:t>and Employees</a:t>
            </a:r>
          </a:p>
          <a:p>
            <a:endParaRPr lang="en-US" dirty="0" smtClean="0">
              <a:solidFill>
                <a:schemeClr val="accent1">
                  <a:lumMod val="75000"/>
                </a:schemeClr>
              </a:solidFill>
            </a:endParaRPr>
          </a:p>
          <a:p>
            <a:r>
              <a:rPr lang="en-US" dirty="0" smtClean="0">
                <a:solidFill>
                  <a:schemeClr val="accent1">
                    <a:lumMod val="75000"/>
                  </a:schemeClr>
                </a:solidFill>
              </a:rPr>
              <a:t>If notice is delivered to employees by e-mail, it must result in electronic delivery receipt or some other reliable conformation of delivery.</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94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Notification to Predecessor Contractor </a:t>
            </a:r>
            <a:br>
              <a:rPr lang="en-US" b="1" dirty="0" smtClean="0">
                <a:solidFill>
                  <a:schemeClr val="accent1">
                    <a:lumMod val="75000"/>
                  </a:schemeClr>
                </a:solidFill>
              </a:rPr>
            </a:br>
            <a:r>
              <a:rPr lang="en-US" b="1" dirty="0" smtClean="0">
                <a:solidFill>
                  <a:schemeClr val="accent1">
                    <a:lumMod val="75000"/>
                  </a:schemeClr>
                </a:solidFill>
              </a:rPr>
              <a:t>and Employees</a:t>
            </a:r>
          </a:p>
          <a:p>
            <a:endParaRPr lang="en-US" dirty="0" smtClean="0">
              <a:solidFill>
                <a:schemeClr val="accent1">
                  <a:lumMod val="75000"/>
                </a:schemeClr>
              </a:solidFill>
            </a:endParaRPr>
          </a:p>
          <a:p>
            <a:r>
              <a:rPr lang="en-US" dirty="0" smtClean="0">
                <a:solidFill>
                  <a:schemeClr val="accent1">
                    <a:lumMod val="75000"/>
                  </a:schemeClr>
                </a:solidFill>
              </a:rPr>
              <a:t>Where a significant portion of predecessor workforce is not fluent in English, the notice must be provided in English and the language(s) spoken by the employees. </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2917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Notification to Predecessor Contractor </a:t>
            </a:r>
            <a:br>
              <a:rPr lang="en-US" b="1" dirty="0" smtClean="0">
                <a:solidFill>
                  <a:schemeClr val="accent1">
                    <a:lumMod val="75000"/>
                  </a:schemeClr>
                </a:solidFill>
              </a:rPr>
            </a:br>
            <a:r>
              <a:rPr lang="en-US" b="1" dirty="0" smtClean="0">
                <a:solidFill>
                  <a:schemeClr val="accent1">
                    <a:lumMod val="75000"/>
                  </a:schemeClr>
                </a:solidFill>
              </a:rPr>
              <a:t>and Employees</a:t>
            </a:r>
          </a:p>
          <a:p>
            <a:endParaRPr lang="en-US" dirty="0" smtClean="0">
              <a:solidFill>
                <a:schemeClr val="accent1">
                  <a:lumMod val="75000"/>
                </a:schemeClr>
              </a:solidFill>
            </a:endParaRPr>
          </a:p>
          <a:p>
            <a:r>
              <a:rPr lang="en-US" dirty="0">
                <a:solidFill>
                  <a:schemeClr val="accent1">
                    <a:lumMod val="75000"/>
                  </a:schemeClr>
                </a:solidFill>
              </a:rPr>
              <a:t>M</a:t>
            </a:r>
            <a:r>
              <a:rPr lang="en-US" dirty="0" smtClean="0">
                <a:solidFill>
                  <a:schemeClr val="accent1">
                    <a:lumMod val="75000"/>
                  </a:schemeClr>
                </a:solidFill>
              </a:rPr>
              <a:t>ultiple </a:t>
            </a:r>
            <a:r>
              <a:rPr lang="en-US" dirty="0">
                <a:solidFill>
                  <a:schemeClr val="accent1">
                    <a:lumMod val="75000"/>
                  </a:schemeClr>
                </a:solidFill>
              </a:rPr>
              <a:t>foreign language notices are required where s</a:t>
            </a:r>
            <a:r>
              <a:rPr lang="en-US" dirty="0" smtClean="0">
                <a:solidFill>
                  <a:schemeClr val="accent1">
                    <a:lumMod val="75000"/>
                  </a:schemeClr>
                </a:solidFill>
              </a:rPr>
              <a:t>ignificant portions </a:t>
            </a:r>
            <a:r>
              <a:rPr lang="en-US" dirty="0">
                <a:solidFill>
                  <a:schemeClr val="accent1">
                    <a:lumMod val="75000"/>
                  </a:schemeClr>
                </a:solidFill>
              </a:rPr>
              <a:t>of the </a:t>
            </a:r>
            <a:r>
              <a:rPr lang="en-US" dirty="0" smtClean="0">
                <a:solidFill>
                  <a:schemeClr val="accent1">
                    <a:lumMod val="75000"/>
                  </a:schemeClr>
                </a:solidFill>
              </a:rPr>
              <a:t>workforce speak different foreign languages and there is no common language.</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15634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Recordkeeping</a:t>
            </a:r>
          </a:p>
          <a:p>
            <a:endParaRPr lang="en-US" dirty="0" smtClean="0">
              <a:solidFill>
                <a:schemeClr val="accent1">
                  <a:lumMod val="75000"/>
                </a:schemeClr>
              </a:solidFill>
            </a:endParaRPr>
          </a:p>
          <a:p>
            <a:r>
              <a:rPr lang="en-US" dirty="0" smtClean="0">
                <a:solidFill>
                  <a:schemeClr val="accent1">
                    <a:lumMod val="75000"/>
                  </a:schemeClr>
                </a:solidFill>
              </a:rPr>
              <a:t>No particular form of records required, </a:t>
            </a:r>
            <a:br>
              <a:rPr lang="en-US" dirty="0" smtClean="0">
                <a:solidFill>
                  <a:schemeClr val="accent1">
                    <a:lumMod val="75000"/>
                  </a:schemeClr>
                </a:solidFill>
              </a:rPr>
            </a:br>
            <a:r>
              <a:rPr lang="en-US" dirty="0" smtClean="0">
                <a:solidFill>
                  <a:schemeClr val="accent1">
                    <a:lumMod val="75000"/>
                  </a:schemeClr>
                </a:solidFill>
              </a:rPr>
              <a:t>i.e., paper or electronic.</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490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Recordkeeping</a:t>
            </a:r>
          </a:p>
          <a:p>
            <a:endParaRPr lang="en-US" dirty="0" smtClean="0">
              <a:solidFill>
                <a:schemeClr val="accent1">
                  <a:lumMod val="75000"/>
                </a:schemeClr>
              </a:solidFill>
            </a:endParaRPr>
          </a:p>
          <a:p>
            <a:r>
              <a:rPr lang="en-US" dirty="0" smtClean="0">
                <a:solidFill>
                  <a:schemeClr val="accent1">
                    <a:lumMod val="75000"/>
                  </a:schemeClr>
                </a:solidFill>
              </a:rPr>
              <a:t>Contractor must maintain copies of all </a:t>
            </a:r>
            <a:br>
              <a:rPr lang="en-US" dirty="0" smtClean="0">
                <a:solidFill>
                  <a:schemeClr val="accent1">
                    <a:lumMod val="75000"/>
                  </a:schemeClr>
                </a:solidFill>
              </a:rPr>
            </a:br>
            <a:r>
              <a:rPr lang="en-US" dirty="0" smtClean="0">
                <a:solidFill>
                  <a:schemeClr val="accent1">
                    <a:lumMod val="75000"/>
                  </a:schemeClr>
                </a:solidFill>
              </a:rPr>
              <a:t>written job offers.</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2158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fontScale="92500"/>
          </a:bodyPr>
          <a:lstStyle/>
          <a:p>
            <a:r>
              <a:rPr lang="en-US" b="1" dirty="0" smtClean="0">
                <a:solidFill>
                  <a:schemeClr val="accent1">
                    <a:lumMod val="75000"/>
                  </a:schemeClr>
                </a:solidFill>
              </a:rPr>
              <a:t>Recordkeeping</a:t>
            </a:r>
          </a:p>
          <a:p>
            <a:endParaRPr lang="en-US" dirty="0" smtClean="0">
              <a:solidFill>
                <a:schemeClr val="accent1">
                  <a:lumMod val="75000"/>
                </a:schemeClr>
              </a:solidFill>
            </a:endParaRPr>
          </a:p>
          <a:p>
            <a:r>
              <a:rPr lang="en-US" dirty="0" smtClean="0">
                <a:solidFill>
                  <a:schemeClr val="accent1">
                    <a:lumMod val="75000"/>
                  </a:schemeClr>
                </a:solidFill>
              </a:rPr>
              <a:t>Contractor must maintain contemporaneous written record of all oral job offers, including:</a:t>
            </a:r>
          </a:p>
          <a:p>
            <a:pPr marL="457200" indent="-457200">
              <a:buFont typeface="Arial" panose="020B0604020202020204" pitchFamily="34" charset="0"/>
              <a:buChar char="•"/>
            </a:pPr>
            <a:r>
              <a:rPr lang="en-US" dirty="0" smtClean="0">
                <a:solidFill>
                  <a:schemeClr val="accent1">
                    <a:lumMod val="75000"/>
                  </a:schemeClr>
                </a:solidFill>
              </a:rPr>
              <a:t>Date, location, and attendance roster of any employee meetings at which offers were made</a:t>
            </a:r>
          </a:p>
          <a:p>
            <a:pPr marL="457200" indent="-457200">
              <a:buFont typeface="Arial" panose="020B0604020202020204" pitchFamily="34" charset="0"/>
              <a:buChar char="•"/>
            </a:pPr>
            <a:r>
              <a:rPr lang="en-US" dirty="0" smtClean="0">
                <a:solidFill>
                  <a:schemeClr val="accent1">
                    <a:lumMod val="75000"/>
                  </a:schemeClr>
                </a:solidFill>
              </a:rPr>
              <a:t>Summary of each meeting</a:t>
            </a:r>
          </a:p>
          <a:p>
            <a:pPr marL="457200" indent="-457200">
              <a:buFont typeface="Arial" panose="020B0604020202020204" pitchFamily="34" charset="0"/>
              <a:buChar char="•"/>
            </a:pPr>
            <a:r>
              <a:rPr lang="en-US" dirty="0" smtClean="0">
                <a:solidFill>
                  <a:schemeClr val="accent1">
                    <a:lumMod val="75000"/>
                  </a:schemeClr>
                </a:solidFill>
              </a:rPr>
              <a:t>Copy of any written notice of the meeting</a:t>
            </a:r>
          </a:p>
          <a:p>
            <a:pPr marL="457200" indent="-457200">
              <a:buFont typeface="Arial" panose="020B0604020202020204" pitchFamily="34" charset="0"/>
              <a:buChar char="•"/>
            </a:pPr>
            <a:r>
              <a:rPr lang="en-US" dirty="0" smtClean="0">
                <a:solidFill>
                  <a:schemeClr val="accent1">
                    <a:lumMod val="75000"/>
                  </a:schemeClr>
                </a:solidFill>
              </a:rPr>
              <a:t>Names of all employees to whom offers made</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0248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Recordkeeping</a:t>
            </a:r>
          </a:p>
          <a:p>
            <a:endParaRPr lang="en-US" dirty="0" smtClean="0">
              <a:solidFill>
                <a:schemeClr val="accent1">
                  <a:lumMod val="75000"/>
                </a:schemeClr>
              </a:solidFill>
            </a:endParaRPr>
          </a:p>
          <a:p>
            <a:r>
              <a:rPr lang="en-US" dirty="0" smtClean="0">
                <a:solidFill>
                  <a:schemeClr val="accent1">
                    <a:lumMod val="75000"/>
                  </a:schemeClr>
                </a:solidFill>
              </a:rPr>
              <a:t>Contractor must maintain copy of any record that forms basis for any claimed </a:t>
            </a:r>
            <a:br>
              <a:rPr lang="en-US" dirty="0" smtClean="0">
                <a:solidFill>
                  <a:schemeClr val="accent1">
                    <a:lumMod val="75000"/>
                  </a:schemeClr>
                </a:solidFill>
              </a:rPr>
            </a:br>
            <a:r>
              <a:rPr lang="en-US" dirty="0" smtClean="0">
                <a:solidFill>
                  <a:schemeClr val="accent1">
                    <a:lumMod val="75000"/>
                  </a:schemeClr>
                </a:solidFill>
              </a:rPr>
              <a:t>exclusion or exemption.</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409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lnSpcReduction="10000"/>
          </a:bodyPr>
          <a:lstStyle/>
          <a:p>
            <a:r>
              <a:rPr lang="en-US" b="1" dirty="0" smtClean="0">
                <a:solidFill>
                  <a:schemeClr val="accent1">
                    <a:lumMod val="75000"/>
                  </a:schemeClr>
                </a:solidFill>
              </a:rPr>
              <a:t>Definitions</a:t>
            </a:r>
          </a:p>
          <a:p>
            <a:endParaRPr lang="en-US" dirty="0" smtClean="0">
              <a:solidFill>
                <a:schemeClr val="accent1">
                  <a:lumMod val="75000"/>
                </a:schemeClr>
              </a:solidFill>
            </a:endParaRPr>
          </a:p>
          <a:p>
            <a:r>
              <a:rPr lang="en-US" dirty="0" smtClean="0">
                <a:solidFill>
                  <a:schemeClr val="accent1">
                    <a:lumMod val="75000"/>
                  </a:schemeClr>
                </a:solidFill>
              </a:rPr>
              <a:t>“Service employee” means a person engaged in performance of a service contract other than </a:t>
            </a:r>
            <a:r>
              <a:rPr lang="en-US" i="1" dirty="0" smtClean="0">
                <a:solidFill>
                  <a:schemeClr val="accent1">
                    <a:lumMod val="75000"/>
                  </a:schemeClr>
                </a:solidFill>
              </a:rPr>
              <a:t/>
            </a:r>
            <a:br>
              <a:rPr lang="en-US" i="1" dirty="0" smtClean="0">
                <a:solidFill>
                  <a:schemeClr val="accent1">
                    <a:lumMod val="75000"/>
                  </a:schemeClr>
                </a:solidFill>
              </a:rPr>
            </a:br>
            <a:r>
              <a:rPr lang="en-US" dirty="0" smtClean="0">
                <a:solidFill>
                  <a:schemeClr val="accent1">
                    <a:lumMod val="75000"/>
                  </a:schemeClr>
                </a:solidFill>
              </a:rPr>
              <a:t>a person employed in a bona fide executive, administrative or professional capacity </a:t>
            </a:r>
            <a:br>
              <a:rPr lang="en-US" dirty="0" smtClean="0">
                <a:solidFill>
                  <a:schemeClr val="accent1">
                    <a:lumMod val="75000"/>
                  </a:schemeClr>
                </a:solidFill>
              </a:rPr>
            </a:br>
            <a:r>
              <a:rPr lang="en-US" dirty="0" smtClean="0">
                <a:solidFill>
                  <a:schemeClr val="accent1">
                    <a:lumMod val="75000"/>
                  </a:schemeClr>
                </a:solidFill>
              </a:rPr>
              <a:t>as defined in 29 CFR Part 541.</a:t>
            </a:r>
            <a:br>
              <a:rPr lang="en-US" dirty="0" smtClean="0">
                <a:solidFill>
                  <a:schemeClr val="accent1">
                    <a:lumMod val="75000"/>
                  </a:schemeClr>
                </a:solidFill>
              </a:rPr>
            </a:br>
            <a:endParaRPr lang="en-US" dirty="0" smtClean="0">
              <a:solidFill>
                <a:schemeClr val="accent1">
                  <a:lumMod val="75000"/>
                </a:schemeClr>
              </a:solidFill>
            </a:endParaRPr>
          </a:p>
          <a:p>
            <a:r>
              <a:rPr lang="en-US" dirty="0" smtClean="0">
                <a:solidFill>
                  <a:schemeClr val="accent1">
                    <a:lumMod val="75000"/>
                  </a:schemeClr>
                </a:solidFill>
              </a:rPr>
              <a:t>Therefore, E.O. 13495 does not protect  “managerial</a:t>
            </a:r>
            <a:r>
              <a:rPr lang="en-US" dirty="0">
                <a:solidFill>
                  <a:schemeClr val="accent1">
                    <a:lumMod val="75000"/>
                  </a:schemeClr>
                </a:solidFill>
              </a:rPr>
              <a:t>” </a:t>
            </a:r>
            <a:r>
              <a:rPr lang="en-US" dirty="0" smtClean="0">
                <a:solidFill>
                  <a:schemeClr val="accent1">
                    <a:lumMod val="75000"/>
                  </a:schemeClr>
                </a:solidFill>
              </a:rPr>
              <a:t>and </a:t>
            </a:r>
            <a:r>
              <a:rPr lang="en-US" dirty="0">
                <a:solidFill>
                  <a:schemeClr val="accent1">
                    <a:lumMod val="75000"/>
                  </a:schemeClr>
                </a:solidFill>
              </a:rPr>
              <a:t>“supervisory” </a:t>
            </a:r>
            <a:r>
              <a:rPr lang="en-US" dirty="0" smtClean="0">
                <a:solidFill>
                  <a:schemeClr val="accent1">
                    <a:lumMod val="75000"/>
                  </a:schemeClr>
                </a:solidFill>
              </a:rPr>
              <a:t>employees.</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4835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Recordkeeping</a:t>
            </a:r>
          </a:p>
          <a:p>
            <a:endParaRPr lang="en-US" dirty="0" smtClean="0">
              <a:solidFill>
                <a:schemeClr val="accent1">
                  <a:lumMod val="75000"/>
                </a:schemeClr>
              </a:solidFill>
            </a:endParaRPr>
          </a:p>
          <a:p>
            <a:r>
              <a:rPr lang="en-US" dirty="0" smtClean="0">
                <a:solidFill>
                  <a:schemeClr val="accent1">
                    <a:lumMod val="75000"/>
                  </a:schemeClr>
                </a:solidFill>
              </a:rPr>
              <a:t>Contractor must maintain copy of the employee list received from </a:t>
            </a:r>
            <a:br>
              <a:rPr lang="en-US" dirty="0" smtClean="0">
                <a:solidFill>
                  <a:schemeClr val="accent1">
                    <a:lumMod val="75000"/>
                  </a:schemeClr>
                </a:solidFill>
              </a:rPr>
            </a:br>
            <a:r>
              <a:rPr lang="en-US" dirty="0" smtClean="0">
                <a:solidFill>
                  <a:schemeClr val="accent1">
                    <a:lumMod val="75000"/>
                  </a:schemeClr>
                </a:solidFill>
              </a:rPr>
              <a:t>the contracting agency.</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39984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Recordkeeping</a:t>
            </a:r>
          </a:p>
          <a:p>
            <a:endParaRPr lang="en-US" dirty="0" smtClean="0">
              <a:solidFill>
                <a:schemeClr val="accent1">
                  <a:lumMod val="75000"/>
                </a:schemeClr>
              </a:solidFill>
            </a:endParaRPr>
          </a:p>
          <a:p>
            <a:r>
              <a:rPr lang="en-US" dirty="0" smtClean="0">
                <a:solidFill>
                  <a:schemeClr val="accent1">
                    <a:lumMod val="75000"/>
                  </a:schemeClr>
                </a:solidFill>
              </a:rPr>
              <a:t>Contractor must retain required records for </a:t>
            </a:r>
            <a:br>
              <a:rPr lang="en-US" dirty="0" smtClean="0">
                <a:solidFill>
                  <a:schemeClr val="accent1">
                    <a:lumMod val="75000"/>
                  </a:schemeClr>
                </a:solidFill>
              </a:rPr>
            </a:br>
            <a:r>
              <a:rPr lang="en-US" dirty="0" smtClean="0">
                <a:solidFill>
                  <a:schemeClr val="accent1">
                    <a:lumMod val="75000"/>
                  </a:schemeClr>
                </a:solidFill>
              </a:rPr>
              <a:t>not less than 3 years </a:t>
            </a:r>
            <a:br>
              <a:rPr lang="en-US" dirty="0" smtClean="0">
                <a:solidFill>
                  <a:schemeClr val="accent1">
                    <a:lumMod val="75000"/>
                  </a:schemeClr>
                </a:solidFill>
              </a:rPr>
            </a:br>
            <a:r>
              <a:rPr lang="en-US" dirty="0" smtClean="0">
                <a:solidFill>
                  <a:schemeClr val="accent1">
                    <a:lumMod val="75000"/>
                  </a:schemeClr>
                </a:solidFill>
              </a:rPr>
              <a:t>from date records were created.</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4613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endParaRPr lang="en-US" dirty="0" smtClean="0">
              <a:solidFill>
                <a:schemeClr val="accent1">
                  <a:lumMod val="75000"/>
                </a:schemeClr>
              </a:solidFill>
            </a:endParaRPr>
          </a:p>
          <a:p>
            <a:r>
              <a:rPr lang="en-US" b="1" dirty="0" smtClean="0">
                <a:solidFill>
                  <a:schemeClr val="accent1">
                    <a:lumMod val="75000"/>
                  </a:schemeClr>
                </a:solidFill>
              </a:rPr>
              <a:t>To obtain a complementary copy of this presentation, or for assistance in complying with Executive Order 13495, </a:t>
            </a:r>
          </a:p>
          <a:p>
            <a:r>
              <a:rPr lang="en-US" b="1" dirty="0" smtClean="0">
                <a:solidFill>
                  <a:schemeClr val="accent1">
                    <a:lumMod val="75000"/>
                  </a:schemeClr>
                </a:solidFill>
              </a:rPr>
              <a:t>please contact Ray </a:t>
            </a:r>
            <a:r>
              <a:rPr lang="en-US" b="1" dirty="0">
                <a:solidFill>
                  <a:schemeClr val="accent1">
                    <a:lumMod val="75000"/>
                  </a:schemeClr>
                </a:solidFill>
              </a:rPr>
              <a:t>Hogge </a:t>
            </a:r>
            <a:endParaRPr lang="en-US" b="1" dirty="0" smtClean="0">
              <a:solidFill>
                <a:schemeClr val="accent1">
                  <a:lumMod val="75000"/>
                </a:schemeClr>
              </a:solidFill>
            </a:endParaRPr>
          </a:p>
          <a:p>
            <a:r>
              <a:rPr lang="en-US" b="1" dirty="0" smtClean="0">
                <a:solidFill>
                  <a:schemeClr val="accent1">
                    <a:lumMod val="75000"/>
                  </a:schemeClr>
                </a:solidFill>
              </a:rPr>
              <a:t>at (757) 961-5400 </a:t>
            </a:r>
          </a:p>
          <a:p>
            <a:r>
              <a:rPr lang="en-US" b="1" dirty="0" smtClean="0">
                <a:solidFill>
                  <a:schemeClr val="accent1">
                    <a:lumMod val="75000"/>
                  </a:schemeClr>
                </a:solidFill>
              </a:rPr>
              <a:t>or at rayhogge@virginialaborlaw.com</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82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Applicability</a:t>
            </a:r>
          </a:p>
          <a:p>
            <a:endParaRPr lang="en-US" dirty="0" smtClean="0">
              <a:solidFill>
                <a:schemeClr val="accent1">
                  <a:lumMod val="75000"/>
                </a:schemeClr>
              </a:solidFill>
            </a:endParaRPr>
          </a:p>
          <a:p>
            <a:r>
              <a:rPr lang="en-US" dirty="0" smtClean="0">
                <a:solidFill>
                  <a:schemeClr val="accent1">
                    <a:lumMod val="75000"/>
                  </a:schemeClr>
                </a:solidFill>
              </a:rPr>
              <a:t>E.O. 13495 applies to service contracts that succeed contracts for the same or similar service at the same location </a:t>
            </a:r>
            <a:br>
              <a:rPr lang="en-US" dirty="0" smtClean="0">
                <a:solidFill>
                  <a:schemeClr val="accent1">
                    <a:lumMod val="75000"/>
                  </a:schemeClr>
                </a:solidFill>
              </a:rPr>
            </a:br>
            <a:r>
              <a:rPr lang="en-US" dirty="0" smtClean="0">
                <a:solidFill>
                  <a:schemeClr val="accent1">
                    <a:lumMod val="75000"/>
                  </a:schemeClr>
                </a:solidFill>
              </a:rPr>
              <a:t>(other than those exempted </a:t>
            </a:r>
            <a:br>
              <a:rPr lang="en-US" dirty="0" smtClean="0">
                <a:solidFill>
                  <a:schemeClr val="accent1">
                    <a:lumMod val="75000"/>
                  </a:schemeClr>
                </a:solidFill>
              </a:rPr>
            </a:br>
            <a:r>
              <a:rPr lang="en-US" dirty="0" smtClean="0">
                <a:solidFill>
                  <a:schemeClr val="accent1">
                    <a:lumMod val="75000"/>
                  </a:schemeClr>
                </a:solidFill>
              </a:rPr>
              <a:t>or subject to a waiver).</a:t>
            </a:r>
            <a:endParaRPr lang="en-US" dirty="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756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Exemption: Contracts Below Simplified Acquisition Threshold</a:t>
            </a:r>
          </a:p>
          <a:p>
            <a:endParaRPr lang="en-US" dirty="0" smtClean="0">
              <a:solidFill>
                <a:schemeClr val="accent1">
                  <a:lumMod val="75000"/>
                </a:schemeClr>
              </a:solidFill>
            </a:endParaRPr>
          </a:p>
          <a:p>
            <a:pPr algn="l"/>
            <a:r>
              <a:rPr lang="en-US" dirty="0" smtClean="0">
                <a:solidFill>
                  <a:schemeClr val="accent1">
                    <a:lumMod val="75000"/>
                  </a:schemeClr>
                </a:solidFill>
              </a:rPr>
              <a:t>Contracts and subcontracts under the simplified acquisition threshold are exempt from E.O. 13495.</a:t>
            </a:r>
          </a:p>
          <a:p>
            <a:pPr algn="l"/>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202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Exemption: Contracts Below Simplified Acquisition Threshold</a:t>
            </a:r>
          </a:p>
          <a:p>
            <a:endParaRPr lang="en-US" dirty="0" smtClean="0">
              <a:solidFill>
                <a:schemeClr val="accent1">
                  <a:lumMod val="75000"/>
                </a:schemeClr>
              </a:solidFill>
            </a:endParaRPr>
          </a:p>
          <a:p>
            <a:pPr algn="l"/>
            <a:r>
              <a:rPr lang="en-US" dirty="0" smtClean="0">
                <a:solidFill>
                  <a:schemeClr val="accent1">
                    <a:lumMod val="75000"/>
                  </a:schemeClr>
                </a:solidFill>
              </a:rPr>
              <a:t>If </a:t>
            </a:r>
            <a:r>
              <a:rPr lang="en-US" dirty="0">
                <a:solidFill>
                  <a:schemeClr val="accent1">
                    <a:lumMod val="75000"/>
                  </a:schemeClr>
                </a:solidFill>
              </a:rPr>
              <a:t>prime contract meets the simplified acquisition threshold but subcontract does not</a:t>
            </a:r>
            <a:r>
              <a:rPr lang="en-US" dirty="0" smtClean="0">
                <a:solidFill>
                  <a:schemeClr val="accent1">
                    <a:lumMod val="75000"/>
                  </a:schemeClr>
                </a:solidFill>
              </a:rPr>
              <a:t>, then prime contractor is required to comply with E.O. 13495 but subcontractor is not.</a:t>
            </a:r>
          </a:p>
          <a:p>
            <a:pPr algn="l"/>
            <a:endParaRPr lang="en-US" dirty="0" smtClean="0">
              <a:solidFill>
                <a:schemeClr val="accent1">
                  <a:lumMod val="75000"/>
                </a:schemeClr>
              </a:solidFill>
            </a:endParaRP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9152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a:gradFill flip="none" rotWithShape="1">
            <a:gsLst>
              <a:gs pos="26000">
                <a:schemeClr val="accent1">
                  <a:lumMod val="75000"/>
                </a:schemeClr>
              </a:gs>
              <a:gs pos="71000">
                <a:srgbClr val="D4DEFF"/>
              </a:gs>
            </a:gsLst>
            <a:lin ang="0" scaled="1"/>
            <a:tileRect/>
          </a:gradFill>
          <a:ln>
            <a:solidFill>
              <a:schemeClr val="tx2">
                <a:lumMod val="75000"/>
              </a:schemeClr>
            </a:solidFill>
          </a:ln>
        </p:spPr>
        <p:txBody>
          <a:bodyPr>
            <a:normAutofit/>
            <a:scene3d>
              <a:camera prst="orthographicFront"/>
              <a:lightRig rig="threePt" dir="t"/>
            </a:scene3d>
            <a:sp3d contourW="12700">
              <a:contourClr>
                <a:schemeClr val="accent1"/>
              </a:contourClr>
            </a:sp3d>
          </a:bodyPr>
          <a:lstStyle/>
          <a:p>
            <a:pPr algn="l"/>
            <a:r>
              <a:rPr lang="en-US" sz="3200" dirty="0" smtClean="0">
                <a:latin typeface="Felix Titling" panose="04060505060202020A04" pitchFamily="82" charset="0"/>
              </a:rPr>
              <a:t>  </a:t>
            </a:r>
            <a:r>
              <a:rPr lang="en-US" sz="3200" b="1" dirty="0" smtClean="0">
                <a:solidFill>
                  <a:schemeClr val="bg1">
                    <a:lumMod val="95000"/>
                  </a:schemeClr>
                </a:solidFill>
                <a:latin typeface="Felix Titling" panose="04060505060202020A04" pitchFamily="82" charset="0"/>
              </a:rPr>
              <a:t>H</a:t>
            </a:r>
            <a:r>
              <a:rPr lang="en-US" sz="2400" b="1" dirty="0" smtClean="0">
                <a:solidFill>
                  <a:schemeClr val="bg1">
                    <a:lumMod val="95000"/>
                  </a:schemeClr>
                </a:solidFill>
                <a:latin typeface="Felix Titling" panose="04060505060202020A04" pitchFamily="82" charset="0"/>
              </a:rPr>
              <a:t>ogge</a:t>
            </a:r>
            <a:r>
              <a:rPr lang="en-US" sz="3200" b="1" dirty="0" smtClean="0">
                <a:solidFill>
                  <a:schemeClr val="bg1">
                    <a:lumMod val="95000"/>
                  </a:schemeClr>
                </a:solidFill>
                <a:latin typeface="Felix Titling" panose="04060505060202020A04" pitchFamily="82" charset="0"/>
              </a:rPr>
              <a:t> L</a:t>
            </a:r>
            <a:r>
              <a:rPr lang="en-US" sz="2400" b="1" dirty="0" smtClean="0">
                <a:solidFill>
                  <a:schemeClr val="bg1">
                    <a:lumMod val="95000"/>
                  </a:schemeClr>
                </a:solidFill>
                <a:latin typeface="Felix Titling" panose="04060505060202020A04" pitchFamily="82" charset="0"/>
              </a:rPr>
              <a:t>aw </a:t>
            </a:r>
            <a:endParaRPr lang="en-US" sz="2400" b="1" dirty="0">
              <a:solidFill>
                <a:schemeClr val="bg1">
                  <a:lumMod val="95000"/>
                </a:schemeClr>
              </a:solidFill>
              <a:latin typeface="Felix Titling" panose="04060505060202020A04" pitchFamily="82" charset="0"/>
            </a:endParaRPr>
          </a:p>
        </p:txBody>
      </p:sp>
      <p:sp>
        <p:nvSpPr>
          <p:cNvPr id="3" name="Subtitle 2"/>
          <p:cNvSpPr>
            <a:spLocks noGrp="1"/>
          </p:cNvSpPr>
          <p:nvPr>
            <p:ph type="subTitle" idx="1"/>
          </p:nvPr>
        </p:nvSpPr>
        <p:spPr>
          <a:xfrm>
            <a:off x="533400" y="1143000"/>
            <a:ext cx="8077200" cy="5257800"/>
          </a:xfrm>
        </p:spPr>
        <p:txBody>
          <a:bodyPr>
            <a:normAutofit/>
          </a:bodyPr>
          <a:lstStyle/>
          <a:p>
            <a:r>
              <a:rPr lang="en-US" b="1" dirty="0" smtClean="0">
                <a:solidFill>
                  <a:schemeClr val="accent1">
                    <a:lumMod val="75000"/>
                  </a:schemeClr>
                </a:solidFill>
              </a:rPr>
              <a:t>Exemption: Contracts Below Simplified Acquisition Threshold</a:t>
            </a:r>
          </a:p>
          <a:p>
            <a:endParaRPr lang="en-US" dirty="0" smtClean="0">
              <a:solidFill>
                <a:schemeClr val="accent1">
                  <a:lumMod val="75000"/>
                </a:schemeClr>
              </a:solidFill>
            </a:endParaRPr>
          </a:p>
          <a:p>
            <a:pPr algn="l"/>
            <a:r>
              <a:rPr lang="en-US" dirty="0" smtClean="0">
                <a:solidFill>
                  <a:schemeClr val="accent1">
                    <a:lumMod val="75000"/>
                  </a:schemeClr>
                </a:solidFill>
              </a:rPr>
              <a:t>If prime contractor above threshold terminates subcontractor below threshold and takes over performance of subcontractor’s services, then prime contractor must offer employment to subcontractor’s service employees who would otherwise be displaced.</a:t>
            </a:r>
          </a:p>
        </p:txBody>
      </p:sp>
      <p:sp>
        <p:nvSpPr>
          <p:cNvPr id="6" name="TextBox 5"/>
          <p:cNvSpPr txBox="1"/>
          <p:nvPr/>
        </p:nvSpPr>
        <p:spPr>
          <a:xfrm>
            <a:off x="6477000" y="208344"/>
            <a:ext cx="2514600" cy="369332"/>
          </a:xfrm>
          <a:prstGeom prst="rect">
            <a:avLst/>
          </a:prstGeom>
          <a:noFill/>
        </p:spPr>
        <p:txBody>
          <a:bodyPr wrap="square" rtlCol="0">
            <a:spAutoFit/>
          </a:bodyPr>
          <a:lstStyle/>
          <a:p>
            <a:r>
              <a:rPr lang="en-US" dirty="0" smtClean="0">
                <a:solidFill>
                  <a:schemeClr val="tx2">
                    <a:lumMod val="75000"/>
                  </a:schemeClr>
                </a:solidFill>
                <a:latin typeface="Arial" panose="020B0604020202020204" pitchFamily="34" charset="0"/>
                <a:cs typeface="Arial" panose="020B0604020202020204" pitchFamily="34" charset="0"/>
              </a:rPr>
              <a:t>VirginiaLaborLaw.com</a:t>
            </a:r>
            <a:endParaRPr lang="en-US"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043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1907</Words>
  <Application>Microsoft Office PowerPoint</Application>
  <PresentationFormat>On-screen Show (4:3)</PresentationFormat>
  <Paragraphs>404</Paragraphs>
  <Slides>52</Slides>
  <Notes>50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lpstr>  Hogge Law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Hogge Law</dc:title>
  <dc:creator>Raymond L. Hogge, Jr.</dc:creator>
  <cp:lastModifiedBy>Raymond L. Hogge, Jr.</cp:lastModifiedBy>
  <cp:revision>83</cp:revision>
  <dcterms:created xsi:type="dcterms:W3CDTF">2013-09-19T15:20:05Z</dcterms:created>
  <dcterms:modified xsi:type="dcterms:W3CDTF">2013-10-22T16:21:29Z</dcterms:modified>
</cp:coreProperties>
</file>