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61" r:id="rId3"/>
    <p:sldId id="258" r:id="rId4"/>
    <p:sldId id="259" r:id="rId5"/>
    <p:sldId id="260" r:id="rId6"/>
    <p:sldId id="257" r:id="rId7"/>
    <p:sldId id="264" r:id="rId8"/>
    <p:sldId id="265" r:id="rId9"/>
    <p:sldId id="280" r:id="rId10"/>
    <p:sldId id="281" r:id="rId11"/>
    <p:sldId id="287" r:id="rId12"/>
    <p:sldId id="288" r:id="rId13"/>
    <p:sldId id="289" r:id="rId14"/>
    <p:sldId id="290" r:id="rId15"/>
    <p:sldId id="291" r:id="rId16"/>
    <p:sldId id="292" r:id="rId17"/>
    <p:sldId id="293" r:id="rId18"/>
    <p:sldId id="283" r:id="rId19"/>
    <p:sldId id="294" r:id="rId20"/>
    <p:sldId id="295" r:id="rId21"/>
    <p:sldId id="296" r:id="rId22"/>
    <p:sldId id="279" r:id="rId23"/>
    <p:sldId id="263" r:id="rId24"/>
    <p:sldId id="266" r:id="rId25"/>
    <p:sldId id="308" r:id="rId26"/>
    <p:sldId id="309" r:id="rId27"/>
    <p:sldId id="310" r:id="rId28"/>
    <p:sldId id="311" r:id="rId29"/>
    <p:sldId id="316" r:id="rId30"/>
    <p:sldId id="313" r:id="rId31"/>
    <p:sldId id="314" r:id="rId32"/>
    <p:sldId id="315" r:id="rId33"/>
    <p:sldId id="318" r:id="rId34"/>
    <p:sldId id="337" r:id="rId35"/>
    <p:sldId id="321" r:id="rId36"/>
    <p:sldId id="320" r:id="rId37"/>
    <p:sldId id="319" r:id="rId38"/>
    <p:sldId id="322" r:id="rId39"/>
    <p:sldId id="338" r:id="rId40"/>
    <p:sldId id="323" r:id="rId41"/>
    <p:sldId id="324" r:id="rId42"/>
    <p:sldId id="325" r:id="rId43"/>
    <p:sldId id="326" r:id="rId44"/>
    <p:sldId id="328" r:id="rId45"/>
    <p:sldId id="329" r:id="rId46"/>
    <p:sldId id="330" r:id="rId47"/>
    <p:sldId id="331" r:id="rId48"/>
    <p:sldId id="332" r:id="rId49"/>
    <p:sldId id="333" r:id="rId50"/>
    <p:sldId id="334" r:id="rId51"/>
    <p:sldId id="327" r:id="rId52"/>
    <p:sldId id="336" r:id="rId53"/>
    <p:sldId id="339" r:id="rId54"/>
    <p:sldId id="307" r:id="rId55"/>
    <p:sldId id="341" r:id="rId56"/>
    <p:sldId id="342" r:id="rId57"/>
    <p:sldId id="343" r:id="rId58"/>
    <p:sldId id="344" r:id="rId59"/>
    <p:sldId id="345" r:id="rId60"/>
    <p:sldId id="346" r:id="rId61"/>
    <p:sldId id="347" r:id="rId62"/>
    <p:sldId id="348" r:id="rId63"/>
    <p:sldId id="349" r:id="rId64"/>
    <p:sldId id="350" r:id="rId65"/>
    <p:sldId id="351" r:id="rId66"/>
    <p:sldId id="352" r:id="rId67"/>
    <p:sldId id="353" r:id="rId68"/>
    <p:sldId id="354" r:id="rId69"/>
    <p:sldId id="355" r:id="rId70"/>
    <p:sldId id="356" r:id="rId71"/>
    <p:sldId id="357" r:id="rId72"/>
    <p:sldId id="358" r:id="rId73"/>
    <p:sldId id="359" r:id="rId74"/>
    <p:sldId id="340" r:id="rId75"/>
    <p:sldId id="267" r:id="rId76"/>
    <p:sldId id="268" r:id="rId77"/>
    <p:sldId id="269" r:id="rId78"/>
    <p:sldId id="272" r:id="rId79"/>
    <p:sldId id="278" r:id="rId80"/>
    <p:sldId id="271" r:id="rId81"/>
    <p:sldId id="270" r:id="rId82"/>
    <p:sldId id="277" r:id="rId83"/>
    <p:sldId id="273" r:id="rId84"/>
    <p:sldId id="274" r:id="rId85"/>
    <p:sldId id="275" r:id="rId86"/>
    <p:sldId id="276" r:id="rId87"/>
    <p:sldId id="304" r:id="rId88"/>
    <p:sldId id="305" r:id="rId89"/>
    <p:sldId id="297" r:id="rId90"/>
    <p:sldId id="306" r:id="rId91"/>
    <p:sldId id="300" r:id="rId92"/>
    <p:sldId id="298" r:id="rId93"/>
    <p:sldId id="299" r:id="rId94"/>
    <p:sldId id="303" r:id="rId95"/>
    <p:sldId id="302" r:id="rId96"/>
    <p:sldId id="301" r:id="rId97"/>
    <p:sldId id="360" r:id="rId9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2"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819B9F-28C6-45C0-BDD1-5062A44EF4CD}" type="datetimeFigureOut">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7CF17-AAB2-46F9-93A0-35A80B214C4B}" type="slidenum">
              <a:rPr lang="en-US" smtClean="0"/>
              <a:t>‹#›</a:t>
            </a:fld>
            <a:endParaRPr lang="en-US"/>
          </a:p>
        </p:txBody>
      </p:sp>
    </p:spTree>
    <p:extLst>
      <p:ext uri="{BB962C8B-B14F-4D97-AF65-F5344CB8AC3E}">
        <p14:creationId xmlns:p14="http://schemas.microsoft.com/office/powerpoint/2010/main" val="1841301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19B9F-28C6-45C0-BDD1-5062A44EF4CD}" type="datetimeFigureOut">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7CF17-AAB2-46F9-93A0-35A80B214C4B}" type="slidenum">
              <a:rPr lang="en-US" smtClean="0"/>
              <a:t>‹#›</a:t>
            </a:fld>
            <a:endParaRPr lang="en-US"/>
          </a:p>
        </p:txBody>
      </p:sp>
    </p:spTree>
    <p:extLst>
      <p:ext uri="{BB962C8B-B14F-4D97-AF65-F5344CB8AC3E}">
        <p14:creationId xmlns:p14="http://schemas.microsoft.com/office/powerpoint/2010/main" val="788988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19B9F-28C6-45C0-BDD1-5062A44EF4CD}" type="datetimeFigureOut">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7CF17-AAB2-46F9-93A0-35A80B214C4B}" type="slidenum">
              <a:rPr lang="en-US" smtClean="0"/>
              <a:t>‹#›</a:t>
            </a:fld>
            <a:endParaRPr lang="en-US"/>
          </a:p>
        </p:txBody>
      </p:sp>
    </p:spTree>
    <p:extLst>
      <p:ext uri="{BB962C8B-B14F-4D97-AF65-F5344CB8AC3E}">
        <p14:creationId xmlns:p14="http://schemas.microsoft.com/office/powerpoint/2010/main" val="3636995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19B9F-28C6-45C0-BDD1-5062A44EF4CD}" type="datetimeFigureOut">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7CF17-AAB2-46F9-93A0-35A80B214C4B}" type="slidenum">
              <a:rPr lang="en-US" smtClean="0"/>
              <a:t>‹#›</a:t>
            </a:fld>
            <a:endParaRPr lang="en-US"/>
          </a:p>
        </p:txBody>
      </p:sp>
    </p:spTree>
    <p:extLst>
      <p:ext uri="{BB962C8B-B14F-4D97-AF65-F5344CB8AC3E}">
        <p14:creationId xmlns:p14="http://schemas.microsoft.com/office/powerpoint/2010/main" val="1545704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819B9F-28C6-45C0-BDD1-5062A44EF4CD}" type="datetimeFigureOut">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7CF17-AAB2-46F9-93A0-35A80B214C4B}" type="slidenum">
              <a:rPr lang="en-US" smtClean="0"/>
              <a:t>‹#›</a:t>
            </a:fld>
            <a:endParaRPr lang="en-US"/>
          </a:p>
        </p:txBody>
      </p:sp>
    </p:spTree>
    <p:extLst>
      <p:ext uri="{BB962C8B-B14F-4D97-AF65-F5344CB8AC3E}">
        <p14:creationId xmlns:p14="http://schemas.microsoft.com/office/powerpoint/2010/main" val="1340969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819B9F-28C6-45C0-BDD1-5062A44EF4CD}" type="datetimeFigureOut">
              <a:rPr lang="en-US" smtClean="0"/>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7CF17-AAB2-46F9-93A0-35A80B214C4B}" type="slidenum">
              <a:rPr lang="en-US" smtClean="0"/>
              <a:t>‹#›</a:t>
            </a:fld>
            <a:endParaRPr lang="en-US"/>
          </a:p>
        </p:txBody>
      </p:sp>
    </p:spTree>
    <p:extLst>
      <p:ext uri="{BB962C8B-B14F-4D97-AF65-F5344CB8AC3E}">
        <p14:creationId xmlns:p14="http://schemas.microsoft.com/office/powerpoint/2010/main" val="3140764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819B9F-28C6-45C0-BDD1-5062A44EF4CD}" type="datetimeFigureOut">
              <a:rPr lang="en-US" smtClean="0"/>
              <a:t>4/29/2014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B7CF17-AAB2-46F9-93A0-35A80B214C4B}" type="slidenum">
              <a:rPr lang="en-US" smtClean="0"/>
              <a:t>‹#›</a:t>
            </a:fld>
            <a:endParaRPr lang="en-US"/>
          </a:p>
        </p:txBody>
      </p:sp>
    </p:spTree>
    <p:extLst>
      <p:ext uri="{BB962C8B-B14F-4D97-AF65-F5344CB8AC3E}">
        <p14:creationId xmlns:p14="http://schemas.microsoft.com/office/powerpoint/2010/main" val="2945118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819B9F-28C6-45C0-BDD1-5062A44EF4CD}" type="datetimeFigureOut">
              <a:rPr lang="en-US" smtClean="0"/>
              <a:t>4/29/2014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B7CF17-AAB2-46F9-93A0-35A80B214C4B}" type="slidenum">
              <a:rPr lang="en-US" smtClean="0"/>
              <a:t>‹#›</a:t>
            </a:fld>
            <a:endParaRPr lang="en-US"/>
          </a:p>
        </p:txBody>
      </p:sp>
    </p:spTree>
    <p:extLst>
      <p:ext uri="{BB962C8B-B14F-4D97-AF65-F5344CB8AC3E}">
        <p14:creationId xmlns:p14="http://schemas.microsoft.com/office/powerpoint/2010/main" val="2808215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819B9F-28C6-45C0-BDD1-5062A44EF4CD}" type="datetimeFigureOut">
              <a:rPr lang="en-US" smtClean="0"/>
              <a:t>4/29/2014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B7CF17-AAB2-46F9-93A0-35A80B214C4B}" type="slidenum">
              <a:rPr lang="en-US" smtClean="0"/>
              <a:t>‹#›</a:t>
            </a:fld>
            <a:endParaRPr lang="en-US"/>
          </a:p>
        </p:txBody>
      </p:sp>
    </p:spTree>
    <p:extLst>
      <p:ext uri="{BB962C8B-B14F-4D97-AF65-F5344CB8AC3E}">
        <p14:creationId xmlns:p14="http://schemas.microsoft.com/office/powerpoint/2010/main" val="2566523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819B9F-28C6-45C0-BDD1-5062A44EF4CD}" type="datetimeFigureOut">
              <a:rPr lang="en-US" smtClean="0"/>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7CF17-AAB2-46F9-93A0-35A80B214C4B}" type="slidenum">
              <a:rPr lang="en-US" smtClean="0"/>
              <a:t>‹#›</a:t>
            </a:fld>
            <a:endParaRPr lang="en-US"/>
          </a:p>
        </p:txBody>
      </p:sp>
    </p:spTree>
    <p:extLst>
      <p:ext uri="{BB962C8B-B14F-4D97-AF65-F5344CB8AC3E}">
        <p14:creationId xmlns:p14="http://schemas.microsoft.com/office/powerpoint/2010/main" val="3959122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819B9F-28C6-45C0-BDD1-5062A44EF4CD}" type="datetimeFigureOut">
              <a:rPr lang="en-US" smtClean="0"/>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7CF17-AAB2-46F9-93A0-35A80B214C4B}" type="slidenum">
              <a:rPr lang="en-US" smtClean="0"/>
              <a:t>‹#›</a:t>
            </a:fld>
            <a:endParaRPr lang="en-US"/>
          </a:p>
        </p:txBody>
      </p:sp>
    </p:spTree>
    <p:extLst>
      <p:ext uri="{BB962C8B-B14F-4D97-AF65-F5344CB8AC3E}">
        <p14:creationId xmlns:p14="http://schemas.microsoft.com/office/powerpoint/2010/main" val="1748354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819B9F-28C6-45C0-BDD1-5062A44EF4CD}" type="datetimeFigureOut">
              <a:rPr lang="en-US" smtClean="0"/>
              <a:t>4/29/2014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B7CF17-AAB2-46F9-93A0-35A80B214C4B}" type="slidenum">
              <a:rPr lang="en-US" smtClean="0"/>
              <a:t>‹#›</a:t>
            </a:fld>
            <a:endParaRPr lang="en-US"/>
          </a:p>
        </p:txBody>
      </p:sp>
    </p:spTree>
    <p:extLst>
      <p:ext uri="{BB962C8B-B14F-4D97-AF65-F5344CB8AC3E}">
        <p14:creationId xmlns:p14="http://schemas.microsoft.com/office/powerpoint/2010/main" val="1049448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solidFill>
            <a:schemeClr val="tx2"/>
          </a:solidFill>
        </p:spPr>
        <p:txBody>
          <a:bodyPr>
            <a:normAutofit/>
          </a:bodyPr>
          <a:lstStyle/>
          <a:p>
            <a:r>
              <a:rPr lang="en-US" sz="4000" b="1" dirty="0" smtClean="0">
                <a:solidFill>
                  <a:schemeClr val="bg1"/>
                </a:solidFill>
              </a:rPr>
              <a:t>Wage and Hour Crackdown</a:t>
            </a:r>
            <a:r>
              <a:rPr lang="en-US" sz="2800" b="1" dirty="0" smtClean="0">
                <a:solidFill>
                  <a:schemeClr val="bg1"/>
                </a:solidFill>
              </a:rPr>
              <a:t/>
            </a:r>
            <a:br>
              <a:rPr lang="en-US" sz="2800" b="1" dirty="0" smtClean="0">
                <a:solidFill>
                  <a:schemeClr val="bg1"/>
                </a:solidFill>
              </a:rPr>
            </a:br>
            <a:r>
              <a:rPr lang="en-US" sz="1800" b="1" dirty="0">
                <a:solidFill>
                  <a:schemeClr val="bg1"/>
                </a:solidFill>
              </a:rPr>
              <a:t/>
            </a:r>
            <a:br>
              <a:rPr lang="en-US" sz="1800" b="1" dirty="0">
                <a:solidFill>
                  <a:schemeClr val="bg1"/>
                </a:solidFill>
              </a:rPr>
            </a:br>
            <a:r>
              <a:rPr lang="en-US" sz="2000" b="1" dirty="0">
                <a:solidFill>
                  <a:prstClr val="white"/>
                </a:solidFill>
              </a:rPr>
              <a:t>April 29, 2014</a:t>
            </a:r>
            <a:r>
              <a:rPr lang="en-US" sz="2800" b="1" dirty="0">
                <a:solidFill>
                  <a:prstClr val="white"/>
                </a:solidFill>
              </a:rPr>
              <a:t/>
            </a:r>
            <a:br>
              <a:rPr lang="en-US" sz="2800" b="1" dirty="0">
                <a:solidFill>
                  <a:prstClr val="white"/>
                </a:solidFill>
              </a:rPr>
            </a:br>
            <a:r>
              <a:rPr lang="en-US" sz="2800" b="1" dirty="0">
                <a:solidFill>
                  <a:prstClr val="white"/>
                </a:solidFill>
              </a:rPr>
              <a:t/>
            </a:r>
            <a:br>
              <a:rPr lang="en-US" sz="2800" b="1" dirty="0">
                <a:solidFill>
                  <a:prstClr val="white"/>
                </a:solidFill>
              </a:rPr>
            </a:br>
            <a:r>
              <a:rPr lang="en-US" sz="2800" b="1" dirty="0" smtClean="0">
                <a:solidFill>
                  <a:prstClr val="white"/>
                </a:solidFill>
              </a:rPr>
              <a:t>Raymond L. </a:t>
            </a:r>
            <a:r>
              <a:rPr lang="en-US" sz="2800" b="1" dirty="0">
                <a:solidFill>
                  <a:prstClr val="white"/>
                </a:solidFill>
              </a:rPr>
              <a:t>Hogge, Jr.</a:t>
            </a:r>
            <a:br>
              <a:rPr lang="en-US" sz="2800" b="1" dirty="0">
                <a:solidFill>
                  <a:prstClr val="white"/>
                </a:solidFill>
              </a:rPr>
            </a:br>
            <a:r>
              <a:rPr lang="en-US" sz="2800" b="1" dirty="0">
                <a:solidFill>
                  <a:prstClr val="white"/>
                </a:solidFill>
              </a:rPr>
              <a:t>Hogge Law</a:t>
            </a:r>
            <a:br>
              <a:rPr lang="en-US" sz="2800" b="1" dirty="0">
                <a:solidFill>
                  <a:prstClr val="white"/>
                </a:solidFill>
              </a:rPr>
            </a:br>
            <a:r>
              <a:rPr lang="en-US" sz="2800" b="1" dirty="0">
                <a:solidFill>
                  <a:prstClr val="white"/>
                </a:solidFill>
              </a:rPr>
              <a:t>500 E. Plume Street, </a:t>
            </a:r>
            <a:r>
              <a:rPr lang="en-US" sz="2800" b="1">
                <a:solidFill>
                  <a:prstClr val="white"/>
                </a:solidFill>
              </a:rPr>
              <a:t>Suite </a:t>
            </a:r>
            <a:r>
              <a:rPr lang="en-US" sz="2800" b="1" smtClean="0">
                <a:solidFill>
                  <a:prstClr val="white"/>
                </a:solidFill>
              </a:rPr>
              <a:t>800</a:t>
            </a:r>
            <a:r>
              <a:rPr lang="en-US" sz="2800" b="1" dirty="0">
                <a:solidFill>
                  <a:prstClr val="white"/>
                </a:solidFill>
              </a:rPr>
              <a:t/>
            </a:r>
            <a:br>
              <a:rPr lang="en-US" sz="2800" b="1" dirty="0">
                <a:solidFill>
                  <a:prstClr val="white"/>
                </a:solidFill>
              </a:rPr>
            </a:br>
            <a:r>
              <a:rPr lang="en-US" sz="2800" b="1" dirty="0">
                <a:solidFill>
                  <a:prstClr val="white"/>
                </a:solidFill>
              </a:rPr>
              <a:t>Norfolk, Virginia 23510</a:t>
            </a:r>
            <a:br>
              <a:rPr lang="en-US" sz="2800" b="1" dirty="0">
                <a:solidFill>
                  <a:prstClr val="white"/>
                </a:solidFill>
              </a:rPr>
            </a:br>
            <a:r>
              <a:rPr lang="en-US" sz="2800" b="1" dirty="0">
                <a:solidFill>
                  <a:prstClr val="white"/>
                </a:solidFill>
              </a:rPr>
              <a:t>(757) 961-5400</a:t>
            </a:r>
            <a:br>
              <a:rPr lang="en-US" sz="2800" b="1" dirty="0">
                <a:solidFill>
                  <a:prstClr val="white"/>
                </a:solidFill>
              </a:rPr>
            </a:br>
            <a:r>
              <a:rPr lang="en-US" sz="2800" b="1" dirty="0">
                <a:solidFill>
                  <a:prstClr val="white"/>
                </a:solidFill>
              </a:rPr>
              <a:t>www.VirginiaLaborLaw.com</a:t>
            </a:r>
            <a:br>
              <a:rPr lang="en-US" sz="2800" b="1" dirty="0">
                <a:solidFill>
                  <a:prstClr val="white"/>
                </a:solidFill>
              </a:rPr>
            </a:br>
            <a:r>
              <a:rPr lang="en-US" sz="2800" b="1" dirty="0">
                <a:solidFill>
                  <a:prstClr val="white"/>
                </a:solidFill>
              </a:rPr>
              <a:t/>
            </a:r>
            <a:br>
              <a:rPr lang="en-US" sz="2800" b="1" dirty="0">
                <a:solidFill>
                  <a:prstClr val="white"/>
                </a:solidFill>
              </a:rPr>
            </a:br>
            <a:r>
              <a:rPr lang="en-US" sz="2000" b="1" dirty="0">
                <a:solidFill>
                  <a:prstClr val="white"/>
                </a:solidFill>
              </a:rPr>
              <a:t>This presentation is intended solely for informational purposes, </a:t>
            </a:r>
            <a:br>
              <a:rPr lang="en-US" sz="2000" b="1" dirty="0">
                <a:solidFill>
                  <a:prstClr val="white"/>
                </a:solidFill>
              </a:rPr>
            </a:br>
            <a:r>
              <a:rPr lang="en-US" sz="2000" b="1" dirty="0">
                <a:solidFill>
                  <a:prstClr val="white"/>
                </a:solidFill>
              </a:rPr>
              <a:t>and is not offered as legal advice.</a:t>
            </a:r>
            <a:endParaRPr lang="en-US" sz="1800" b="1" dirty="0">
              <a:solidFill>
                <a:schemeClr val="bg1"/>
              </a:solidFill>
            </a:endParaRPr>
          </a:p>
        </p:txBody>
      </p:sp>
    </p:spTree>
    <p:extLst>
      <p:ext uri="{BB962C8B-B14F-4D97-AF65-F5344CB8AC3E}">
        <p14:creationId xmlns:p14="http://schemas.microsoft.com/office/powerpoint/2010/main" val="2208161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smtClean="0">
                <a:solidFill>
                  <a:schemeClr val="tx2"/>
                </a:solidFill>
              </a:rPr>
              <a:t>The DOL Misclassification Initiative</a:t>
            </a:r>
          </a:p>
          <a:p>
            <a:pPr marL="457200" indent="-457200" algn="l">
              <a:buFont typeface="Arial" panose="020B0604020202020204" pitchFamily="34" charset="0"/>
              <a:buChar char="•"/>
            </a:pPr>
            <a:r>
              <a:rPr lang="en-US" sz="2800" dirty="0">
                <a:solidFill>
                  <a:schemeClr val="tx2"/>
                </a:solidFill>
              </a:rPr>
              <a:t>Is worker an employee or independent contractor?</a:t>
            </a:r>
          </a:p>
          <a:p>
            <a:pPr marL="914400" lvl="1" indent="-457200" algn="l">
              <a:buFont typeface="Arial" panose="020B0604020202020204" pitchFamily="34" charset="0"/>
              <a:buChar char="•"/>
            </a:pPr>
            <a:r>
              <a:rPr lang="en-US" dirty="0" smtClean="0">
                <a:solidFill>
                  <a:schemeClr val="tx2"/>
                </a:solidFill>
              </a:rPr>
              <a:t>Status as employee is not determined by common law test for master and servant</a:t>
            </a:r>
          </a:p>
          <a:p>
            <a:pPr marL="914400" lvl="1" indent="-457200" algn="l">
              <a:buFont typeface="Arial" panose="020B0604020202020204" pitchFamily="34" charset="0"/>
              <a:buChar char="•"/>
            </a:pPr>
            <a:r>
              <a:rPr lang="en-US" dirty="0" smtClean="0">
                <a:solidFill>
                  <a:schemeClr val="tx2"/>
                </a:solidFill>
              </a:rPr>
              <a:t>Under FLSA, “economic realities” test controls</a:t>
            </a:r>
          </a:p>
          <a:p>
            <a:pPr lvl="1" algn="l"/>
            <a:endParaRPr lang="en-US" dirty="0" smtClean="0">
              <a:solidFill>
                <a:schemeClr val="tx2"/>
              </a:solidFill>
            </a:endParaRPr>
          </a:p>
        </p:txBody>
      </p:sp>
    </p:spTree>
    <p:extLst>
      <p:ext uri="{BB962C8B-B14F-4D97-AF65-F5344CB8AC3E}">
        <p14:creationId xmlns:p14="http://schemas.microsoft.com/office/powerpoint/2010/main" val="3228319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The DOL Misclassification Initiative</a:t>
            </a:r>
          </a:p>
          <a:p>
            <a:pPr marL="457200" indent="-457200" algn="l">
              <a:buFont typeface="Arial" panose="020B0604020202020204" pitchFamily="34" charset="0"/>
              <a:buChar char="•"/>
            </a:pPr>
            <a:r>
              <a:rPr lang="en-US" sz="2800" dirty="0">
                <a:solidFill>
                  <a:schemeClr val="tx2"/>
                </a:solidFill>
              </a:rPr>
              <a:t>Is worker an employee or independent </a:t>
            </a:r>
            <a:r>
              <a:rPr lang="en-US" sz="2800" dirty="0" smtClean="0">
                <a:solidFill>
                  <a:schemeClr val="tx2"/>
                </a:solidFill>
              </a:rPr>
              <a:t>contractor?</a:t>
            </a:r>
          </a:p>
          <a:p>
            <a:pPr marL="914400" lvl="1" indent="-457200" algn="l">
              <a:buFont typeface="Arial" panose="020B0604020202020204" pitchFamily="34" charset="0"/>
              <a:buChar char="•"/>
            </a:pPr>
            <a:r>
              <a:rPr lang="en-US" dirty="0" smtClean="0">
                <a:solidFill>
                  <a:schemeClr val="tx2"/>
                </a:solidFill>
              </a:rPr>
              <a:t>DOL “economic realities” test looks at </a:t>
            </a:r>
          </a:p>
          <a:p>
            <a:pPr lvl="2" algn="l"/>
            <a:r>
              <a:rPr lang="en-US" sz="2800" dirty="0" smtClean="0">
                <a:solidFill>
                  <a:schemeClr val="tx2"/>
                </a:solidFill>
              </a:rPr>
              <a:t>(1)  the extent </a:t>
            </a:r>
            <a:r>
              <a:rPr lang="en-US" sz="2800" dirty="0">
                <a:solidFill>
                  <a:schemeClr val="tx2"/>
                </a:solidFill>
              </a:rPr>
              <a:t>to which the </a:t>
            </a:r>
            <a:r>
              <a:rPr lang="en-US" sz="2800" dirty="0" smtClean="0">
                <a:solidFill>
                  <a:schemeClr val="tx2"/>
                </a:solidFill>
              </a:rPr>
              <a:t>work is an </a:t>
            </a:r>
            <a:r>
              <a:rPr lang="en-US" sz="2800" dirty="0">
                <a:solidFill>
                  <a:schemeClr val="tx2"/>
                </a:solidFill>
              </a:rPr>
              <a:t>integral part of the </a:t>
            </a:r>
            <a:r>
              <a:rPr lang="en-US" sz="2800" dirty="0" smtClean="0">
                <a:solidFill>
                  <a:schemeClr val="tx2"/>
                </a:solidFill>
              </a:rPr>
              <a:t>employer’s business</a:t>
            </a:r>
            <a:endParaRPr lang="en-US" sz="2800" dirty="0">
              <a:solidFill>
                <a:schemeClr val="tx2"/>
              </a:solidFill>
            </a:endParaRPr>
          </a:p>
        </p:txBody>
      </p:sp>
    </p:spTree>
    <p:extLst>
      <p:ext uri="{BB962C8B-B14F-4D97-AF65-F5344CB8AC3E}">
        <p14:creationId xmlns:p14="http://schemas.microsoft.com/office/powerpoint/2010/main" val="17105564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The DOL Misclassification Initiative</a:t>
            </a:r>
          </a:p>
          <a:p>
            <a:pPr marL="457200" indent="-457200" algn="l">
              <a:buFont typeface="Arial" panose="020B0604020202020204" pitchFamily="34" charset="0"/>
              <a:buChar char="•"/>
            </a:pPr>
            <a:r>
              <a:rPr lang="en-US" sz="2800" dirty="0">
                <a:solidFill>
                  <a:schemeClr val="tx2"/>
                </a:solidFill>
              </a:rPr>
              <a:t>Is worker an employee or independent </a:t>
            </a:r>
            <a:r>
              <a:rPr lang="en-US" sz="2800" dirty="0" smtClean="0">
                <a:solidFill>
                  <a:schemeClr val="tx2"/>
                </a:solidFill>
              </a:rPr>
              <a:t>contractor?</a:t>
            </a:r>
          </a:p>
          <a:p>
            <a:pPr marL="914400" lvl="1" indent="-457200" algn="l">
              <a:buFont typeface="Arial" panose="020B0604020202020204" pitchFamily="34" charset="0"/>
              <a:buChar char="•"/>
            </a:pPr>
            <a:r>
              <a:rPr lang="en-US" dirty="0" smtClean="0">
                <a:solidFill>
                  <a:schemeClr val="tx2"/>
                </a:solidFill>
              </a:rPr>
              <a:t>DOL “economic realities” test looks at</a:t>
            </a:r>
          </a:p>
          <a:p>
            <a:pPr lvl="2" algn="l"/>
            <a:r>
              <a:rPr lang="en-US" sz="2800" dirty="0" smtClean="0">
                <a:solidFill>
                  <a:schemeClr val="tx2"/>
                </a:solidFill>
              </a:rPr>
              <a:t>(2)  the permanency of the relationship</a:t>
            </a:r>
          </a:p>
        </p:txBody>
      </p:sp>
    </p:spTree>
    <p:extLst>
      <p:ext uri="{BB962C8B-B14F-4D97-AF65-F5344CB8AC3E}">
        <p14:creationId xmlns:p14="http://schemas.microsoft.com/office/powerpoint/2010/main" val="200823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The DOL Misclassification Initiative</a:t>
            </a:r>
          </a:p>
          <a:p>
            <a:pPr marL="457200" indent="-457200" algn="l">
              <a:buFont typeface="Arial" panose="020B0604020202020204" pitchFamily="34" charset="0"/>
              <a:buChar char="•"/>
            </a:pPr>
            <a:r>
              <a:rPr lang="en-US" sz="2800" dirty="0">
                <a:solidFill>
                  <a:schemeClr val="tx2"/>
                </a:solidFill>
              </a:rPr>
              <a:t>Is worker an employee or independent </a:t>
            </a:r>
            <a:r>
              <a:rPr lang="en-US" sz="2800" dirty="0" smtClean="0">
                <a:solidFill>
                  <a:schemeClr val="tx2"/>
                </a:solidFill>
              </a:rPr>
              <a:t>contractor?</a:t>
            </a:r>
          </a:p>
          <a:p>
            <a:pPr marL="914400" lvl="1" indent="-457200" algn="l">
              <a:buFont typeface="Arial" panose="020B0604020202020204" pitchFamily="34" charset="0"/>
              <a:buChar char="•"/>
            </a:pPr>
            <a:r>
              <a:rPr lang="en-US" dirty="0" smtClean="0">
                <a:solidFill>
                  <a:schemeClr val="tx2"/>
                </a:solidFill>
              </a:rPr>
              <a:t>DOL “economic realities” test looks at</a:t>
            </a:r>
          </a:p>
          <a:p>
            <a:pPr marL="1428750" lvl="2" indent="-514350" algn="l">
              <a:buAutoNum type="arabicParenBoth" startAt="3"/>
            </a:pPr>
            <a:r>
              <a:rPr lang="en-US" sz="2800" dirty="0" smtClean="0">
                <a:solidFill>
                  <a:schemeClr val="tx2"/>
                </a:solidFill>
              </a:rPr>
              <a:t>the worker’s investment </a:t>
            </a:r>
            <a:r>
              <a:rPr lang="en-US" sz="2800" dirty="0">
                <a:solidFill>
                  <a:schemeClr val="tx2"/>
                </a:solidFill>
              </a:rPr>
              <a:t>in facilities </a:t>
            </a:r>
            <a:r>
              <a:rPr lang="en-US" sz="2800" dirty="0" smtClean="0">
                <a:solidFill>
                  <a:schemeClr val="tx2"/>
                </a:solidFill>
              </a:rPr>
              <a:t>and equipment</a:t>
            </a:r>
          </a:p>
        </p:txBody>
      </p:sp>
    </p:spTree>
    <p:extLst>
      <p:ext uri="{BB962C8B-B14F-4D97-AF65-F5344CB8AC3E}">
        <p14:creationId xmlns:p14="http://schemas.microsoft.com/office/powerpoint/2010/main" val="14611121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The DOL Misclassification Initiative</a:t>
            </a:r>
          </a:p>
          <a:p>
            <a:pPr marL="457200" indent="-457200" algn="l">
              <a:buFont typeface="Arial" panose="020B0604020202020204" pitchFamily="34" charset="0"/>
              <a:buChar char="•"/>
            </a:pPr>
            <a:r>
              <a:rPr lang="en-US" sz="2800" dirty="0">
                <a:solidFill>
                  <a:schemeClr val="tx2"/>
                </a:solidFill>
              </a:rPr>
              <a:t>Is worker an employee or independent </a:t>
            </a:r>
            <a:r>
              <a:rPr lang="en-US" sz="2800" dirty="0" smtClean="0">
                <a:solidFill>
                  <a:schemeClr val="tx2"/>
                </a:solidFill>
              </a:rPr>
              <a:t>contractor?</a:t>
            </a:r>
          </a:p>
          <a:p>
            <a:pPr marL="914400" lvl="1" indent="-457200" algn="l">
              <a:buFont typeface="Arial" panose="020B0604020202020204" pitchFamily="34" charset="0"/>
              <a:buChar char="•"/>
            </a:pPr>
            <a:r>
              <a:rPr lang="en-US" dirty="0" smtClean="0">
                <a:solidFill>
                  <a:schemeClr val="tx2"/>
                </a:solidFill>
              </a:rPr>
              <a:t>DOL “economic realities” test looks at:</a:t>
            </a:r>
          </a:p>
          <a:p>
            <a:pPr lvl="2" algn="l"/>
            <a:r>
              <a:rPr lang="en-US" sz="2800" dirty="0" smtClean="0">
                <a:solidFill>
                  <a:schemeClr val="tx2"/>
                </a:solidFill>
              </a:rPr>
              <a:t>(4) the </a:t>
            </a:r>
            <a:r>
              <a:rPr lang="en-US" sz="2800" dirty="0">
                <a:solidFill>
                  <a:schemeClr val="tx2"/>
                </a:solidFill>
              </a:rPr>
              <a:t>nature and degree of control by the </a:t>
            </a:r>
            <a:r>
              <a:rPr lang="en-US" sz="2800" dirty="0" smtClean="0">
                <a:solidFill>
                  <a:schemeClr val="tx2"/>
                </a:solidFill>
              </a:rPr>
              <a:t>employer</a:t>
            </a:r>
            <a:endParaRPr lang="en-US" sz="2800" dirty="0">
              <a:solidFill>
                <a:schemeClr val="tx2"/>
              </a:solidFill>
            </a:endParaRPr>
          </a:p>
        </p:txBody>
      </p:sp>
    </p:spTree>
    <p:extLst>
      <p:ext uri="{BB962C8B-B14F-4D97-AF65-F5344CB8AC3E}">
        <p14:creationId xmlns:p14="http://schemas.microsoft.com/office/powerpoint/2010/main" val="4133231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The DOL Misclassification Initiative</a:t>
            </a:r>
          </a:p>
          <a:p>
            <a:pPr marL="457200" indent="-457200" algn="l">
              <a:buFont typeface="Arial" panose="020B0604020202020204" pitchFamily="34" charset="0"/>
              <a:buChar char="•"/>
            </a:pPr>
            <a:r>
              <a:rPr lang="en-US" sz="2800" dirty="0">
                <a:solidFill>
                  <a:schemeClr val="tx2"/>
                </a:solidFill>
              </a:rPr>
              <a:t>Is worker an employee or independent </a:t>
            </a:r>
            <a:r>
              <a:rPr lang="en-US" sz="2800" dirty="0" smtClean="0">
                <a:solidFill>
                  <a:schemeClr val="tx2"/>
                </a:solidFill>
              </a:rPr>
              <a:t>contractor?</a:t>
            </a:r>
          </a:p>
          <a:p>
            <a:pPr marL="914400" lvl="1" indent="-457200" algn="l">
              <a:buFont typeface="Arial" panose="020B0604020202020204" pitchFamily="34" charset="0"/>
              <a:buChar char="•"/>
            </a:pPr>
            <a:r>
              <a:rPr lang="en-US" dirty="0" smtClean="0">
                <a:solidFill>
                  <a:schemeClr val="tx2"/>
                </a:solidFill>
              </a:rPr>
              <a:t>DOL “economic realities” test looks at</a:t>
            </a:r>
          </a:p>
          <a:p>
            <a:pPr lvl="2" algn="l"/>
            <a:r>
              <a:rPr lang="en-US" sz="2800" dirty="0" smtClean="0">
                <a:solidFill>
                  <a:schemeClr val="tx2"/>
                </a:solidFill>
              </a:rPr>
              <a:t>(5</a:t>
            </a:r>
            <a:r>
              <a:rPr lang="en-US" sz="2800" dirty="0">
                <a:solidFill>
                  <a:schemeClr val="tx2"/>
                </a:solidFill>
              </a:rPr>
              <a:t>) </a:t>
            </a:r>
            <a:r>
              <a:rPr lang="en-US" sz="2800" dirty="0" smtClean="0">
                <a:solidFill>
                  <a:schemeClr val="tx2"/>
                </a:solidFill>
              </a:rPr>
              <a:t> the worker’s opportunities </a:t>
            </a:r>
            <a:r>
              <a:rPr lang="en-US" sz="2800" dirty="0">
                <a:solidFill>
                  <a:schemeClr val="tx2"/>
                </a:solidFill>
              </a:rPr>
              <a:t>for profit and </a:t>
            </a:r>
            <a:r>
              <a:rPr lang="en-US" sz="2800" dirty="0" smtClean="0">
                <a:solidFill>
                  <a:schemeClr val="tx2"/>
                </a:solidFill>
              </a:rPr>
              <a:t>loss</a:t>
            </a:r>
            <a:endParaRPr lang="en-US" sz="2800" dirty="0">
              <a:solidFill>
                <a:schemeClr val="tx2"/>
              </a:solidFill>
            </a:endParaRPr>
          </a:p>
        </p:txBody>
      </p:sp>
    </p:spTree>
    <p:extLst>
      <p:ext uri="{BB962C8B-B14F-4D97-AF65-F5344CB8AC3E}">
        <p14:creationId xmlns:p14="http://schemas.microsoft.com/office/powerpoint/2010/main" val="2330690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The DOL Misclassification Initiative</a:t>
            </a:r>
          </a:p>
          <a:p>
            <a:pPr marL="457200" indent="-457200" algn="l">
              <a:buFont typeface="Arial" panose="020B0604020202020204" pitchFamily="34" charset="0"/>
              <a:buChar char="•"/>
            </a:pPr>
            <a:r>
              <a:rPr lang="en-US" sz="2800" dirty="0">
                <a:solidFill>
                  <a:schemeClr val="tx2"/>
                </a:solidFill>
              </a:rPr>
              <a:t>Is worker an employee or independent </a:t>
            </a:r>
            <a:r>
              <a:rPr lang="en-US" sz="2800" dirty="0" smtClean="0">
                <a:solidFill>
                  <a:schemeClr val="tx2"/>
                </a:solidFill>
              </a:rPr>
              <a:t>contractor?</a:t>
            </a:r>
          </a:p>
          <a:p>
            <a:pPr marL="914400" lvl="1" indent="-457200" algn="l">
              <a:buFont typeface="Arial" panose="020B0604020202020204" pitchFamily="34" charset="0"/>
              <a:buChar char="•"/>
            </a:pPr>
            <a:r>
              <a:rPr lang="en-US" dirty="0" smtClean="0">
                <a:solidFill>
                  <a:schemeClr val="tx2"/>
                </a:solidFill>
              </a:rPr>
              <a:t>DOL “economic realities” test looks at</a:t>
            </a:r>
          </a:p>
          <a:p>
            <a:pPr lvl="2" algn="l"/>
            <a:r>
              <a:rPr lang="en-US" sz="2800" dirty="0" smtClean="0">
                <a:solidFill>
                  <a:schemeClr val="tx2"/>
                </a:solidFill>
              </a:rPr>
              <a:t>(6</a:t>
            </a:r>
            <a:r>
              <a:rPr lang="en-US" sz="2800" dirty="0">
                <a:solidFill>
                  <a:schemeClr val="tx2"/>
                </a:solidFill>
              </a:rPr>
              <a:t>) </a:t>
            </a:r>
            <a:r>
              <a:rPr lang="en-US" sz="2800" dirty="0" smtClean="0">
                <a:solidFill>
                  <a:schemeClr val="tx2"/>
                </a:solidFill>
              </a:rPr>
              <a:t> the </a:t>
            </a:r>
            <a:r>
              <a:rPr lang="en-US" sz="2800" dirty="0">
                <a:solidFill>
                  <a:schemeClr val="tx2"/>
                </a:solidFill>
              </a:rPr>
              <a:t>amount of initiative, judgment, or foresight in open market competition with others required for the success of the </a:t>
            </a:r>
            <a:r>
              <a:rPr lang="en-US" sz="2800" dirty="0" smtClean="0">
                <a:solidFill>
                  <a:schemeClr val="tx2"/>
                </a:solidFill>
              </a:rPr>
              <a:t>worker</a:t>
            </a:r>
            <a:endParaRPr lang="en-US" sz="2800" dirty="0">
              <a:solidFill>
                <a:schemeClr val="tx2"/>
              </a:solidFill>
            </a:endParaRPr>
          </a:p>
        </p:txBody>
      </p:sp>
    </p:spTree>
    <p:extLst>
      <p:ext uri="{BB962C8B-B14F-4D97-AF65-F5344CB8AC3E}">
        <p14:creationId xmlns:p14="http://schemas.microsoft.com/office/powerpoint/2010/main" val="3966149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The DOL Misclassification Initiative</a:t>
            </a:r>
          </a:p>
          <a:p>
            <a:pPr marL="457200" indent="-457200" algn="l">
              <a:buFont typeface="Arial" panose="020B0604020202020204" pitchFamily="34" charset="0"/>
              <a:buChar char="•"/>
            </a:pPr>
            <a:r>
              <a:rPr lang="en-US" sz="2800" dirty="0">
                <a:solidFill>
                  <a:schemeClr val="tx2"/>
                </a:solidFill>
              </a:rPr>
              <a:t>Is worker an employee or independent </a:t>
            </a:r>
            <a:r>
              <a:rPr lang="en-US" sz="2800" dirty="0" smtClean="0">
                <a:solidFill>
                  <a:schemeClr val="tx2"/>
                </a:solidFill>
              </a:rPr>
              <a:t>contractor?</a:t>
            </a:r>
          </a:p>
          <a:p>
            <a:pPr marL="914400" lvl="1" indent="-457200" algn="l">
              <a:buFont typeface="Arial" panose="020B0604020202020204" pitchFamily="34" charset="0"/>
              <a:buChar char="•"/>
            </a:pPr>
            <a:r>
              <a:rPr lang="en-US" dirty="0" smtClean="0">
                <a:solidFill>
                  <a:schemeClr val="tx2"/>
                </a:solidFill>
              </a:rPr>
              <a:t>DOL “economic realities” test looks at</a:t>
            </a:r>
          </a:p>
          <a:p>
            <a:pPr lvl="2" algn="l"/>
            <a:r>
              <a:rPr lang="en-US" sz="2800" dirty="0" smtClean="0">
                <a:solidFill>
                  <a:schemeClr val="tx2"/>
                </a:solidFill>
              </a:rPr>
              <a:t>(7</a:t>
            </a:r>
            <a:r>
              <a:rPr lang="en-US" sz="2800" dirty="0">
                <a:solidFill>
                  <a:schemeClr val="tx2"/>
                </a:solidFill>
              </a:rPr>
              <a:t>) </a:t>
            </a:r>
            <a:r>
              <a:rPr lang="en-US" sz="2800" dirty="0" smtClean="0">
                <a:solidFill>
                  <a:schemeClr val="tx2"/>
                </a:solidFill>
              </a:rPr>
              <a:t> the </a:t>
            </a:r>
            <a:r>
              <a:rPr lang="en-US" sz="2800" dirty="0">
                <a:solidFill>
                  <a:schemeClr val="tx2"/>
                </a:solidFill>
              </a:rPr>
              <a:t>degree of independent business organization and </a:t>
            </a:r>
            <a:r>
              <a:rPr lang="en-US" sz="2800" dirty="0" smtClean="0">
                <a:solidFill>
                  <a:schemeClr val="tx2"/>
                </a:solidFill>
              </a:rPr>
              <a:t>operation</a:t>
            </a:r>
          </a:p>
        </p:txBody>
      </p:sp>
    </p:spTree>
    <p:extLst>
      <p:ext uri="{BB962C8B-B14F-4D97-AF65-F5344CB8AC3E}">
        <p14:creationId xmlns:p14="http://schemas.microsoft.com/office/powerpoint/2010/main" val="25909234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The DOL Misclassification Initiative</a:t>
            </a:r>
          </a:p>
          <a:p>
            <a:pPr marL="457200" indent="-457200" algn="l">
              <a:buFont typeface="Arial" panose="020B0604020202020204" pitchFamily="34" charset="0"/>
              <a:buChar char="•"/>
            </a:pPr>
            <a:r>
              <a:rPr lang="en-US" sz="2800" dirty="0">
                <a:solidFill>
                  <a:schemeClr val="tx2"/>
                </a:solidFill>
              </a:rPr>
              <a:t>Is worker an employee or independent </a:t>
            </a:r>
            <a:r>
              <a:rPr lang="en-US" sz="2800" dirty="0" smtClean="0">
                <a:solidFill>
                  <a:schemeClr val="tx2"/>
                </a:solidFill>
              </a:rPr>
              <a:t>contractor?</a:t>
            </a:r>
          </a:p>
          <a:p>
            <a:pPr marL="914400" lvl="1" indent="-457200" algn="l">
              <a:buFont typeface="Arial" panose="020B0604020202020204" pitchFamily="34" charset="0"/>
              <a:buChar char="•"/>
            </a:pPr>
            <a:r>
              <a:rPr lang="en-US" dirty="0" smtClean="0">
                <a:solidFill>
                  <a:schemeClr val="tx2"/>
                </a:solidFill>
              </a:rPr>
              <a:t>DOL “economic realities” test does </a:t>
            </a:r>
            <a:r>
              <a:rPr lang="en-US" i="1" dirty="0" smtClean="0">
                <a:solidFill>
                  <a:schemeClr val="tx2"/>
                </a:solidFill>
              </a:rPr>
              <a:t>not</a:t>
            </a:r>
            <a:r>
              <a:rPr lang="en-US" dirty="0" smtClean="0">
                <a:solidFill>
                  <a:schemeClr val="tx2"/>
                </a:solidFill>
              </a:rPr>
              <a:t> look at</a:t>
            </a:r>
          </a:p>
          <a:p>
            <a:pPr marL="1371600" lvl="2" indent="-457200" algn="l">
              <a:buFont typeface="Arial" panose="020B0604020202020204" pitchFamily="34" charset="0"/>
              <a:buChar char="•"/>
            </a:pPr>
            <a:r>
              <a:rPr lang="en-US" sz="2800" dirty="0" smtClean="0">
                <a:solidFill>
                  <a:schemeClr val="tx2"/>
                </a:solidFill>
              </a:rPr>
              <a:t>where </a:t>
            </a:r>
            <a:r>
              <a:rPr lang="en-US" sz="2800" dirty="0">
                <a:solidFill>
                  <a:schemeClr val="tx2"/>
                </a:solidFill>
              </a:rPr>
              <a:t>work is </a:t>
            </a:r>
            <a:r>
              <a:rPr lang="en-US" sz="2800" dirty="0" smtClean="0">
                <a:solidFill>
                  <a:schemeClr val="tx2"/>
                </a:solidFill>
              </a:rPr>
              <a:t>performed</a:t>
            </a:r>
          </a:p>
          <a:p>
            <a:pPr marL="1371600" lvl="2" indent="-457200" algn="l">
              <a:buFont typeface="Arial" panose="020B0604020202020204" pitchFamily="34" charset="0"/>
              <a:buChar char="•"/>
            </a:pPr>
            <a:r>
              <a:rPr lang="en-US" sz="2800" dirty="0" smtClean="0">
                <a:solidFill>
                  <a:schemeClr val="tx2"/>
                </a:solidFill>
              </a:rPr>
              <a:t>the </a:t>
            </a:r>
            <a:r>
              <a:rPr lang="en-US" sz="2800" dirty="0">
                <a:solidFill>
                  <a:schemeClr val="tx2"/>
                </a:solidFill>
              </a:rPr>
              <a:t>absence of a formal employment </a:t>
            </a:r>
            <a:r>
              <a:rPr lang="en-US" sz="2800" dirty="0" smtClean="0">
                <a:solidFill>
                  <a:schemeClr val="tx2"/>
                </a:solidFill>
              </a:rPr>
              <a:t>agreement</a:t>
            </a:r>
          </a:p>
          <a:p>
            <a:pPr marL="1371600" lvl="2" indent="-457200" algn="l">
              <a:buFont typeface="Arial" panose="020B0604020202020204" pitchFamily="34" charset="0"/>
              <a:buChar char="•"/>
            </a:pPr>
            <a:r>
              <a:rPr lang="en-US" sz="2800" dirty="0" smtClean="0">
                <a:solidFill>
                  <a:schemeClr val="tx2"/>
                </a:solidFill>
              </a:rPr>
              <a:t>whether </a:t>
            </a:r>
            <a:r>
              <a:rPr lang="en-US" sz="2800" dirty="0">
                <a:solidFill>
                  <a:schemeClr val="tx2"/>
                </a:solidFill>
              </a:rPr>
              <a:t>an alleged independent contractor is licensed by </a:t>
            </a:r>
            <a:r>
              <a:rPr lang="en-US" sz="2800" dirty="0" smtClean="0">
                <a:solidFill>
                  <a:schemeClr val="tx2"/>
                </a:solidFill>
              </a:rPr>
              <a:t>state or local </a:t>
            </a:r>
            <a:r>
              <a:rPr lang="en-US" sz="2800" dirty="0">
                <a:solidFill>
                  <a:schemeClr val="tx2"/>
                </a:solidFill>
              </a:rPr>
              <a:t>government </a:t>
            </a:r>
            <a:endParaRPr lang="en-US" sz="2800" dirty="0" smtClean="0">
              <a:solidFill>
                <a:schemeClr val="tx2"/>
              </a:solidFill>
            </a:endParaRPr>
          </a:p>
          <a:p>
            <a:pPr marL="1371600" lvl="2" indent="-457200" algn="l">
              <a:buFont typeface="Arial" panose="020B0604020202020204" pitchFamily="34" charset="0"/>
              <a:buChar char="•"/>
            </a:pPr>
            <a:r>
              <a:rPr lang="en-US" sz="2800" dirty="0" smtClean="0">
                <a:solidFill>
                  <a:schemeClr val="tx2"/>
                </a:solidFill>
              </a:rPr>
              <a:t>the </a:t>
            </a:r>
            <a:r>
              <a:rPr lang="en-US" sz="2800" dirty="0">
                <a:solidFill>
                  <a:schemeClr val="tx2"/>
                </a:solidFill>
              </a:rPr>
              <a:t>time or mode of </a:t>
            </a:r>
            <a:r>
              <a:rPr lang="en-US" sz="2800" dirty="0" smtClean="0">
                <a:solidFill>
                  <a:schemeClr val="tx2"/>
                </a:solidFill>
              </a:rPr>
              <a:t>pay</a:t>
            </a:r>
          </a:p>
        </p:txBody>
      </p:sp>
    </p:spTree>
    <p:extLst>
      <p:ext uri="{BB962C8B-B14F-4D97-AF65-F5344CB8AC3E}">
        <p14:creationId xmlns:p14="http://schemas.microsoft.com/office/powerpoint/2010/main" val="3378725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The DOL Misclassification Initiative</a:t>
            </a:r>
          </a:p>
          <a:p>
            <a:pPr marL="457200" indent="-457200" algn="l">
              <a:buFont typeface="Arial" panose="020B0604020202020204" pitchFamily="34" charset="0"/>
              <a:buChar char="•"/>
            </a:pPr>
            <a:r>
              <a:rPr lang="en-US" sz="2800" dirty="0" smtClean="0">
                <a:solidFill>
                  <a:schemeClr val="tx2"/>
                </a:solidFill>
              </a:rPr>
              <a:t>Frequent misclassification scenarios identified by DOL</a:t>
            </a:r>
          </a:p>
          <a:p>
            <a:pPr marL="914400" lvl="1" indent="-457200" algn="l">
              <a:buFont typeface="Arial" panose="020B0604020202020204" pitchFamily="34" charset="0"/>
              <a:buChar char="•"/>
            </a:pPr>
            <a:r>
              <a:rPr lang="en-US" dirty="0" smtClean="0">
                <a:solidFill>
                  <a:schemeClr val="tx2"/>
                </a:solidFill>
              </a:rPr>
              <a:t>“One </a:t>
            </a:r>
            <a:r>
              <a:rPr lang="en-US" dirty="0">
                <a:solidFill>
                  <a:schemeClr val="tx2"/>
                </a:solidFill>
              </a:rPr>
              <a:t>of the most common problems is in the construction industry where contractors hire so-called independent contractors, who in reality should be considered employees because they do not meet the tests for </a:t>
            </a:r>
            <a:r>
              <a:rPr lang="en-US" dirty="0" smtClean="0">
                <a:solidFill>
                  <a:schemeClr val="tx2"/>
                </a:solidFill>
              </a:rPr>
              <a:t>independence” (DOL Wage and Hour Fact Sheet # 13.)</a:t>
            </a:r>
          </a:p>
        </p:txBody>
      </p:sp>
    </p:spTree>
    <p:extLst>
      <p:ext uri="{BB962C8B-B14F-4D97-AF65-F5344CB8AC3E}">
        <p14:creationId xmlns:p14="http://schemas.microsoft.com/office/powerpoint/2010/main" val="3491012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b="1" dirty="0" smtClean="0">
                <a:solidFill>
                  <a:schemeClr val="tx2"/>
                </a:solidFill>
              </a:rPr>
              <a:t>Obama Administration proposed budget for 2015</a:t>
            </a:r>
          </a:p>
          <a:p>
            <a:pPr marL="457200" indent="-457200" algn="l">
              <a:buFont typeface="Arial" panose="020B0604020202020204" pitchFamily="34" charset="0"/>
              <a:buChar char="•"/>
            </a:pPr>
            <a:r>
              <a:rPr lang="en-US" sz="2800" dirty="0" smtClean="0">
                <a:solidFill>
                  <a:schemeClr val="tx2"/>
                </a:solidFill>
              </a:rPr>
              <a:t>11.8 billion dollars in discretionary funding for Department of Labor</a:t>
            </a:r>
          </a:p>
        </p:txBody>
      </p:sp>
      <p:sp>
        <p:nvSpPr>
          <p:cNvPr id="5" name="TextBox 4"/>
          <p:cNvSpPr txBox="1"/>
          <p:nvPr/>
        </p:nvSpPr>
        <p:spPr>
          <a:xfrm>
            <a:off x="1295400" y="1828800"/>
            <a:ext cx="69342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049955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The DOL Misclassification Initiative</a:t>
            </a:r>
          </a:p>
          <a:p>
            <a:pPr marL="457200" indent="-457200" algn="l">
              <a:buFont typeface="Arial" panose="020B0604020202020204" pitchFamily="34" charset="0"/>
              <a:buChar char="•"/>
            </a:pPr>
            <a:r>
              <a:rPr lang="en-US" sz="2800" dirty="0" smtClean="0">
                <a:solidFill>
                  <a:schemeClr val="tx2"/>
                </a:solidFill>
              </a:rPr>
              <a:t>Frequent misclassification scenarios identified by DOL</a:t>
            </a:r>
          </a:p>
          <a:p>
            <a:pPr marL="914400" lvl="1" indent="-457200" algn="l">
              <a:buFont typeface="Arial" panose="020B0604020202020204" pitchFamily="34" charset="0"/>
              <a:buChar char="•"/>
            </a:pPr>
            <a:r>
              <a:rPr lang="en-US" dirty="0">
                <a:solidFill>
                  <a:schemeClr val="tx2"/>
                </a:solidFill>
              </a:rPr>
              <a:t>“Franchise arrangements </a:t>
            </a:r>
            <a:r>
              <a:rPr lang="en-US" dirty="0" smtClean="0">
                <a:solidFill>
                  <a:schemeClr val="tx2"/>
                </a:solidFill>
              </a:rPr>
              <a:t> - depending </a:t>
            </a:r>
            <a:r>
              <a:rPr lang="en-US" dirty="0">
                <a:solidFill>
                  <a:schemeClr val="tx2"/>
                </a:solidFill>
              </a:rPr>
              <a:t>on the level of control the franchisor has over the franchisee, employees of the </a:t>
            </a:r>
            <a:r>
              <a:rPr lang="en-US" dirty="0" smtClean="0">
                <a:solidFill>
                  <a:schemeClr val="tx2"/>
                </a:solidFill>
              </a:rPr>
              <a:t>franchisee may </a:t>
            </a:r>
            <a:r>
              <a:rPr lang="en-US" dirty="0">
                <a:solidFill>
                  <a:schemeClr val="tx2"/>
                </a:solidFill>
              </a:rPr>
              <a:t>be considered to be employed by the </a:t>
            </a:r>
            <a:r>
              <a:rPr lang="en-US" dirty="0" smtClean="0">
                <a:solidFill>
                  <a:schemeClr val="tx2"/>
                </a:solidFill>
              </a:rPr>
              <a:t>franchisor.” </a:t>
            </a:r>
            <a:r>
              <a:rPr lang="en-US" dirty="0">
                <a:solidFill>
                  <a:schemeClr val="tx2"/>
                </a:solidFill>
              </a:rPr>
              <a:t>(</a:t>
            </a:r>
            <a:r>
              <a:rPr lang="en-US" dirty="0" smtClean="0">
                <a:solidFill>
                  <a:schemeClr val="tx2"/>
                </a:solidFill>
              </a:rPr>
              <a:t>DOL Wage and Hour Fact Sheet # 13.)</a:t>
            </a:r>
          </a:p>
        </p:txBody>
      </p:sp>
    </p:spTree>
    <p:extLst>
      <p:ext uri="{BB962C8B-B14F-4D97-AF65-F5344CB8AC3E}">
        <p14:creationId xmlns:p14="http://schemas.microsoft.com/office/powerpoint/2010/main" val="30383849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lnSpcReduction="10000"/>
          </a:bodyPr>
          <a:lstStyle/>
          <a:p>
            <a:pPr algn="l"/>
            <a:r>
              <a:rPr lang="en-US" dirty="0" smtClean="0">
                <a:solidFill>
                  <a:schemeClr val="tx2"/>
                </a:solidFill>
              </a:rPr>
              <a:t>The DOL Misclassification Initiative</a:t>
            </a:r>
          </a:p>
          <a:p>
            <a:pPr marL="457200" indent="-457200" algn="l">
              <a:buFont typeface="Arial" panose="020B0604020202020204" pitchFamily="34" charset="0"/>
              <a:buChar char="•"/>
            </a:pPr>
            <a:r>
              <a:rPr lang="en-US" sz="2800" dirty="0" smtClean="0">
                <a:solidFill>
                  <a:schemeClr val="tx2"/>
                </a:solidFill>
              </a:rPr>
              <a:t>Frequent misclassification scenarios identified by DOL</a:t>
            </a:r>
          </a:p>
          <a:p>
            <a:pPr marL="914400" lvl="1" indent="-457200" algn="l">
              <a:buFont typeface="Arial" panose="020B0604020202020204" pitchFamily="34" charset="0"/>
              <a:buChar char="•"/>
            </a:pPr>
            <a:r>
              <a:rPr lang="en-US" dirty="0" smtClean="0">
                <a:solidFill>
                  <a:schemeClr val="tx2"/>
                </a:solidFill>
              </a:rPr>
              <a:t>“A </a:t>
            </a:r>
            <a:r>
              <a:rPr lang="en-US" dirty="0">
                <a:solidFill>
                  <a:schemeClr val="tx2"/>
                </a:solidFill>
              </a:rPr>
              <a:t>person who is an employee cannot </a:t>
            </a:r>
            <a:r>
              <a:rPr lang="en-US" dirty="0" smtClean="0">
                <a:solidFill>
                  <a:schemeClr val="tx2"/>
                </a:solidFill>
              </a:rPr>
              <a:t>‘volunteer’ his </a:t>
            </a:r>
            <a:r>
              <a:rPr lang="en-US" dirty="0">
                <a:solidFill>
                  <a:schemeClr val="tx2"/>
                </a:solidFill>
              </a:rPr>
              <a:t>services to the employer to perform the same type </a:t>
            </a:r>
            <a:r>
              <a:rPr lang="en-US" dirty="0" smtClean="0">
                <a:solidFill>
                  <a:schemeClr val="tx2"/>
                </a:solidFill>
              </a:rPr>
              <a:t>of service </a:t>
            </a:r>
            <a:r>
              <a:rPr lang="en-US" dirty="0">
                <a:solidFill>
                  <a:schemeClr val="tx2"/>
                </a:solidFill>
              </a:rPr>
              <a:t>performed as an </a:t>
            </a:r>
            <a:r>
              <a:rPr lang="en-US" dirty="0" smtClean="0">
                <a:solidFill>
                  <a:schemeClr val="tx2"/>
                </a:solidFill>
              </a:rPr>
              <a:t>employee. Of </a:t>
            </a:r>
            <a:r>
              <a:rPr lang="en-US" dirty="0">
                <a:solidFill>
                  <a:schemeClr val="tx2"/>
                </a:solidFill>
              </a:rPr>
              <a:t>course, individuals may volunteer or donate their services to religious, public service, and non-profit organizations, without contemplation of pay, and not be considered employees of such organization</a:t>
            </a:r>
            <a:r>
              <a:rPr lang="en-US" dirty="0" smtClean="0">
                <a:solidFill>
                  <a:schemeClr val="tx2"/>
                </a:solidFill>
              </a:rPr>
              <a:t>.” </a:t>
            </a:r>
            <a:r>
              <a:rPr lang="en-US" dirty="0">
                <a:solidFill>
                  <a:schemeClr val="tx2"/>
                </a:solidFill>
              </a:rPr>
              <a:t>(</a:t>
            </a:r>
            <a:r>
              <a:rPr lang="en-US" dirty="0" smtClean="0">
                <a:solidFill>
                  <a:schemeClr val="tx2"/>
                </a:solidFill>
              </a:rPr>
              <a:t>DOL Wage and Hour Fact Sheet # 13.)</a:t>
            </a:r>
          </a:p>
        </p:txBody>
      </p:sp>
    </p:spTree>
    <p:extLst>
      <p:ext uri="{BB962C8B-B14F-4D97-AF65-F5344CB8AC3E}">
        <p14:creationId xmlns:p14="http://schemas.microsoft.com/office/powerpoint/2010/main" val="310604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smtClean="0">
                <a:solidFill>
                  <a:schemeClr val="tx2"/>
                </a:solidFill>
              </a:rPr>
              <a:t>The DOL Misclassification Initiative</a:t>
            </a:r>
          </a:p>
          <a:p>
            <a:pPr marL="457200" indent="-457200" algn="l">
              <a:buFont typeface="Arial" panose="020B0604020202020204" pitchFamily="34" charset="0"/>
              <a:buChar char="•"/>
            </a:pPr>
            <a:r>
              <a:rPr lang="en-US" sz="2800" dirty="0">
                <a:solidFill>
                  <a:schemeClr val="tx2"/>
                </a:solidFill>
              </a:rPr>
              <a:t>Bowlin Group LLC and </a:t>
            </a:r>
            <a:r>
              <a:rPr lang="en-US" sz="2800" dirty="0" smtClean="0">
                <a:solidFill>
                  <a:schemeClr val="tx2"/>
                </a:solidFill>
              </a:rPr>
              <a:t>subsidiary Bowlin </a:t>
            </a:r>
            <a:r>
              <a:rPr lang="en-US" sz="2800" dirty="0">
                <a:solidFill>
                  <a:schemeClr val="tx2"/>
                </a:solidFill>
              </a:rPr>
              <a:t>Services LLC </a:t>
            </a:r>
            <a:r>
              <a:rPr lang="en-US" sz="2800" dirty="0" smtClean="0">
                <a:solidFill>
                  <a:schemeClr val="tx2"/>
                </a:solidFill>
              </a:rPr>
              <a:t>consent judgment (2013)</a:t>
            </a:r>
          </a:p>
          <a:p>
            <a:pPr marL="914400" lvl="1" indent="-457200" algn="l">
              <a:buFont typeface="Arial" panose="020B0604020202020204" pitchFamily="34" charset="0"/>
              <a:buChar char="•"/>
            </a:pPr>
            <a:r>
              <a:rPr lang="en-US" sz="2400" dirty="0" smtClean="0">
                <a:solidFill>
                  <a:schemeClr val="tx2"/>
                </a:solidFill>
              </a:rPr>
              <a:t>Company classified some cable TV, phone and internet installers as employees and others as independent contractors</a:t>
            </a:r>
          </a:p>
          <a:p>
            <a:pPr marL="914400" lvl="1" indent="-457200" algn="l">
              <a:buFont typeface="Arial" panose="020B0604020202020204" pitchFamily="34" charset="0"/>
              <a:buChar char="•"/>
            </a:pPr>
            <a:r>
              <a:rPr lang="en-US" sz="2400" dirty="0" smtClean="0">
                <a:solidFill>
                  <a:schemeClr val="tx2"/>
                </a:solidFill>
              </a:rPr>
              <a:t>Company paid all workers based on pieces of equipment installed; failed to pay overtime; failed to keep records of hours worked</a:t>
            </a:r>
          </a:p>
          <a:p>
            <a:pPr marL="914400" lvl="1" indent="-457200" algn="l">
              <a:buFont typeface="Arial" panose="020B0604020202020204" pitchFamily="34" charset="0"/>
              <a:buChar char="•"/>
            </a:pPr>
            <a:r>
              <a:rPr lang="en-US" sz="2400" dirty="0" smtClean="0">
                <a:solidFill>
                  <a:schemeClr val="tx2"/>
                </a:solidFill>
              </a:rPr>
              <a:t>Company required to pay 196 workers a total of $1,075,000 in back wages and liquidated damages</a:t>
            </a:r>
          </a:p>
          <a:p>
            <a:pPr marL="457200" indent="-457200" algn="l">
              <a:buFont typeface="Arial" panose="020B0604020202020204" pitchFamily="34" charset="0"/>
              <a:buChar char="•"/>
            </a:pPr>
            <a:endParaRPr lang="en-US" dirty="0" smtClean="0">
              <a:solidFill>
                <a:schemeClr val="tx2"/>
              </a:solidFill>
            </a:endParaRPr>
          </a:p>
          <a:p>
            <a:pPr algn="l"/>
            <a:endParaRPr lang="en-US" dirty="0" smtClean="0">
              <a:solidFill>
                <a:schemeClr val="tx2"/>
              </a:solidFill>
            </a:endParaRPr>
          </a:p>
        </p:txBody>
      </p:sp>
    </p:spTree>
    <p:extLst>
      <p:ext uri="{BB962C8B-B14F-4D97-AF65-F5344CB8AC3E}">
        <p14:creationId xmlns:p14="http://schemas.microsoft.com/office/powerpoint/2010/main" val="6187573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b="1" dirty="0" smtClean="0">
                <a:solidFill>
                  <a:schemeClr val="tx2"/>
                </a:solidFill>
              </a:rPr>
              <a:t>The DOL Fissured Industries Initiative</a:t>
            </a:r>
          </a:p>
          <a:p>
            <a:pPr marL="457200" indent="-457200" algn="l">
              <a:buFont typeface="Arial" panose="020B0604020202020204" pitchFamily="34" charset="0"/>
              <a:buChar char="•"/>
            </a:pPr>
            <a:r>
              <a:rPr lang="en-US" sz="2800" dirty="0" smtClean="0">
                <a:solidFill>
                  <a:schemeClr val="tx2"/>
                </a:solidFill>
              </a:rPr>
              <a:t>Targets industries that rely on indirect employment methods such as subcontracting, temporary employment, professional employer organizations, and franchising</a:t>
            </a:r>
          </a:p>
          <a:p>
            <a:pPr marL="914400" lvl="1" indent="-457200" algn="l">
              <a:buFont typeface="Arial" panose="020B0604020202020204" pitchFamily="34" charset="0"/>
              <a:buChar char="•"/>
            </a:pPr>
            <a:r>
              <a:rPr lang="en-US" dirty="0" smtClean="0">
                <a:solidFill>
                  <a:schemeClr val="tx2"/>
                </a:solidFill>
              </a:rPr>
              <a:t>Specifically targets construction, janitorial, hospitality, food services, and home health care industries</a:t>
            </a:r>
          </a:p>
          <a:p>
            <a:pPr marL="914400" lvl="1" indent="-457200" algn="l">
              <a:buFont typeface="Arial" panose="020B0604020202020204" pitchFamily="34" charset="0"/>
              <a:buChar char="•"/>
            </a:pPr>
            <a:r>
              <a:rPr lang="en-US" dirty="0">
                <a:solidFill>
                  <a:schemeClr val="tx2"/>
                </a:solidFill>
              </a:rPr>
              <a:t>Restaurant franchises are a target “fissured </a:t>
            </a:r>
            <a:r>
              <a:rPr lang="en-US" dirty="0" smtClean="0">
                <a:solidFill>
                  <a:schemeClr val="tx2"/>
                </a:solidFill>
              </a:rPr>
              <a:t>industry”</a:t>
            </a:r>
          </a:p>
          <a:p>
            <a:pPr algn="l"/>
            <a:endParaRPr lang="en-US" sz="2800" dirty="0" smtClean="0">
              <a:solidFill>
                <a:schemeClr val="tx2"/>
              </a:solidFill>
            </a:endParaRPr>
          </a:p>
        </p:txBody>
      </p:sp>
    </p:spTree>
    <p:extLst>
      <p:ext uri="{BB962C8B-B14F-4D97-AF65-F5344CB8AC3E}">
        <p14:creationId xmlns:p14="http://schemas.microsoft.com/office/powerpoint/2010/main" val="37322957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b="1" dirty="0" smtClean="0">
                <a:solidFill>
                  <a:schemeClr val="tx2"/>
                </a:solidFill>
              </a:rPr>
              <a:t>Obama Attack </a:t>
            </a:r>
            <a:r>
              <a:rPr lang="en-US" b="1" dirty="0">
                <a:solidFill>
                  <a:schemeClr val="tx2"/>
                </a:solidFill>
              </a:rPr>
              <a:t>o</a:t>
            </a:r>
            <a:r>
              <a:rPr lang="en-US" b="1" dirty="0" smtClean="0">
                <a:solidFill>
                  <a:schemeClr val="tx2"/>
                </a:solidFill>
              </a:rPr>
              <a:t>n FLSA Exemptions</a:t>
            </a:r>
          </a:p>
          <a:p>
            <a:pPr marL="457200" indent="-457200" algn="l">
              <a:buFont typeface="Arial" panose="020B0604020202020204" pitchFamily="34" charset="0"/>
              <a:buChar char="•"/>
            </a:pPr>
            <a:r>
              <a:rPr lang="en-US" sz="2800" dirty="0">
                <a:solidFill>
                  <a:schemeClr val="tx2"/>
                </a:solidFill>
              </a:rPr>
              <a:t>On March 13, 2014, President Obama issued a Presidential Memorandum to the Secretary of the United States Department of Labor titled “Updating and </a:t>
            </a:r>
            <a:r>
              <a:rPr lang="en-US" sz="2800" dirty="0" smtClean="0">
                <a:solidFill>
                  <a:schemeClr val="tx2"/>
                </a:solidFill>
              </a:rPr>
              <a:t>Modernizing </a:t>
            </a:r>
            <a:r>
              <a:rPr lang="en-US" sz="2800" dirty="0">
                <a:solidFill>
                  <a:schemeClr val="tx2"/>
                </a:solidFill>
              </a:rPr>
              <a:t>Overtime Regulations</a:t>
            </a:r>
            <a:r>
              <a:rPr lang="en-US" sz="2800" dirty="0" smtClean="0">
                <a:solidFill>
                  <a:schemeClr val="tx2"/>
                </a:solidFill>
              </a:rPr>
              <a:t>.”</a:t>
            </a:r>
          </a:p>
          <a:p>
            <a:pPr marL="457200" indent="-457200" algn="l">
              <a:buFont typeface="Arial" panose="020B0604020202020204" pitchFamily="34" charset="0"/>
              <a:buChar char="•"/>
            </a:pPr>
            <a:r>
              <a:rPr lang="en-US" sz="2800" dirty="0" smtClean="0">
                <a:solidFill>
                  <a:schemeClr val="tx2"/>
                </a:solidFill>
              </a:rPr>
              <a:t>The same day, the White House released a fact sheet titled “Opportunity </a:t>
            </a:r>
            <a:r>
              <a:rPr lang="en-US" sz="2800" dirty="0">
                <a:solidFill>
                  <a:schemeClr val="tx2"/>
                </a:solidFill>
              </a:rPr>
              <a:t>for All: Rewarding Hard </a:t>
            </a:r>
            <a:r>
              <a:rPr lang="en-US" sz="2800" dirty="0" smtClean="0">
                <a:solidFill>
                  <a:schemeClr val="tx2"/>
                </a:solidFill>
              </a:rPr>
              <a:t>Work by </a:t>
            </a:r>
            <a:r>
              <a:rPr lang="en-US" sz="2800" dirty="0">
                <a:solidFill>
                  <a:schemeClr val="tx2"/>
                </a:solidFill>
              </a:rPr>
              <a:t>Strengthening Overtime </a:t>
            </a:r>
            <a:r>
              <a:rPr lang="en-US" sz="2800" dirty="0" smtClean="0">
                <a:solidFill>
                  <a:schemeClr val="tx2"/>
                </a:solidFill>
              </a:rPr>
              <a:t>Protections.”</a:t>
            </a:r>
          </a:p>
          <a:p>
            <a:pPr marL="457200" indent="-457200" algn="l">
              <a:buFont typeface="Arial" panose="020B0604020202020204" pitchFamily="34" charset="0"/>
              <a:buChar char="•"/>
            </a:pPr>
            <a:r>
              <a:rPr lang="en-US" sz="2800" dirty="0">
                <a:solidFill>
                  <a:schemeClr val="tx2"/>
                </a:solidFill>
              </a:rPr>
              <a:t>These pronouncements signal the beginning of a clear effort by the Obama administration to significantly restrict the white collar exemptions.</a:t>
            </a:r>
            <a:endParaRPr lang="en-US" sz="2800" dirty="0" smtClean="0">
              <a:solidFill>
                <a:schemeClr val="tx2"/>
              </a:solidFill>
            </a:endParaRPr>
          </a:p>
        </p:txBody>
      </p:sp>
    </p:spTree>
    <p:extLst>
      <p:ext uri="{BB962C8B-B14F-4D97-AF65-F5344CB8AC3E}">
        <p14:creationId xmlns:p14="http://schemas.microsoft.com/office/powerpoint/2010/main" val="39609097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smtClean="0">
                <a:solidFill>
                  <a:schemeClr val="tx2"/>
                </a:solidFill>
              </a:rPr>
              <a:t>The </a:t>
            </a:r>
            <a:r>
              <a:rPr lang="en-US" sz="2800" dirty="0">
                <a:solidFill>
                  <a:schemeClr val="tx2"/>
                </a:solidFill>
              </a:rPr>
              <a:t>Presidential Memorandum states that “regulations regarding exemptions from the </a:t>
            </a:r>
            <a:r>
              <a:rPr lang="en-US" sz="2800" dirty="0" smtClean="0">
                <a:solidFill>
                  <a:schemeClr val="tx2"/>
                </a:solidFill>
              </a:rPr>
              <a:t>[</a:t>
            </a:r>
            <a:r>
              <a:rPr lang="en-US" sz="2800" dirty="0" err="1" smtClean="0">
                <a:solidFill>
                  <a:schemeClr val="tx2"/>
                </a:solidFill>
              </a:rPr>
              <a:t>FLSA’s</a:t>
            </a:r>
            <a:r>
              <a:rPr lang="en-US" sz="2800" dirty="0" smtClean="0">
                <a:solidFill>
                  <a:schemeClr val="tx2"/>
                </a:solidFill>
              </a:rPr>
              <a:t>] </a:t>
            </a:r>
            <a:r>
              <a:rPr lang="en-US" sz="2800" dirty="0">
                <a:solidFill>
                  <a:schemeClr val="tx2"/>
                </a:solidFill>
              </a:rPr>
              <a:t>overtime requirement, particularly for executive, administrative and professional employees </a:t>
            </a:r>
            <a:r>
              <a:rPr lang="en-US" sz="2800" dirty="0" smtClean="0">
                <a:solidFill>
                  <a:schemeClr val="tx2"/>
                </a:solidFill>
              </a:rPr>
              <a:t>... have </a:t>
            </a:r>
            <a:r>
              <a:rPr lang="en-US" sz="2800" dirty="0">
                <a:solidFill>
                  <a:schemeClr val="tx2"/>
                </a:solidFill>
              </a:rPr>
              <a:t>not kept up with our modern </a:t>
            </a:r>
            <a:r>
              <a:rPr lang="en-US" sz="2800" dirty="0" smtClean="0">
                <a:solidFill>
                  <a:schemeClr val="tx2"/>
                </a:solidFill>
              </a:rPr>
              <a:t>economy” </a:t>
            </a:r>
            <a:r>
              <a:rPr lang="en-US" sz="2800" dirty="0">
                <a:solidFill>
                  <a:schemeClr val="tx2"/>
                </a:solidFill>
              </a:rPr>
              <a:t>and that “because these regulations are outdated, millions of Americans lack the protections of overtime and even the right to the minimum </a:t>
            </a:r>
            <a:r>
              <a:rPr lang="en-US" sz="2800" dirty="0" smtClean="0">
                <a:solidFill>
                  <a:schemeClr val="tx2"/>
                </a:solidFill>
              </a:rPr>
              <a:t>wage.”</a:t>
            </a:r>
          </a:p>
        </p:txBody>
      </p:sp>
    </p:spTree>
    <p:extLst>
      <p:ext uri="{BB962C8B-B14F-4D97-AF65-F5344CB8AC3E}">
        <p14:creationId xmlns:p14="http://schemas.microsoft.com/office/powerpoint/2010/main" val="41211208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smtClean="0">
                <a:solidFill>
                  <a:schemeClr val="tx2"/>
                </a:solidFill>
              </a:rPr>
              <a:t>The </a:t>
            </a:r>
            <a:r>
              <a:rPr lang="en-US" sz="2800" dirty="0">
                <a:solidFill>
                  <a:schemeClr val="tx2"/>
                </a:solidFill>
              </a:rPr>
              <a:t>Presidential Memorandum </a:t>
            </a:r>
            <a:r>
              <a:rPr lang="en-US" sz="2800" dirty="0" smtClean="0">
                <a:solidFill>
                  <a:schemeClr val="tx2"/>
                </a:solidFill>
              </a:rPr>
              <a:t>directs </a:t>
            </a:r>
            <a:r>
              <a:rPr lang="en-US" sz="2800" dirty="0">
                <a:solidFill>
                  <a:schemeClr val="tx2"/>
                </a:solidFill>
              </a:rPr>
              <a:t>the </a:t>
            </a:r>
            <a:r>
              <a:rPr lang="en-US" sz="2800" dirty="0" smtClean="0">
                <a:solidFill>
                  <a:schemeClr val="tx2"/>
                </a:solidFill>
              </a:rPr>
              <a:t>Secretary of the Department </a:t>
            </a:r>
            <a:r>
              <a:rPr lang="en-US" sz="2800" dirty="0">
                <a:solidFill>
                  <a:schemeClr val="tx2"/>
                </a:solidFill>
              </a:rPr>
              <a:t>of Labor to “propose revisions to modernize and streamline the existing overtime regulations.”</a:t>
            </a:r>
            <a:endParaRPr lang="en-US" sz="2800" dirty="0" smtClean="0">
              <a:solidFill>
                <a:schemeClr val="tx2"/>
              </a:solidFill>
            </a:endParaRPr>
          </a:p>
        </p:txBody>
      </p:sp>
    </p:spTree>
    <p:extLst>
      <p:ext uri="{BB962C8B-B14F-4D97-AF65-F5344CB8AC3E}">
        <p14:creationId xmlns:p14="http://schemas.microsoft.com/office/powerpoint/2010/main" val="41869839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smtClean="0">
                <a:solidFill>
                  <a:schemeClr val="tx2"/>
                </a:solidFill>
              </a:rPr>
              <a:t>“Executive Employees” - current regulations: </a:t>
            </a:r>
          </a:p>
          <a:p>
            <a:pPr marL="914400" lvl="1" indent="-457200" algn="l">
              <a:buFont typeface="Arial" panose="020B0604020202020204" pitchFamily="34" charset="0"/>
              <a:buChar char="•"/>
            </a:pPr>
            <a:r>
              <a:rPr lang="en-US" sz="2400" dirty="0" smtClean="0">
                <a:solidFill>
                  <a:schemeClr val="tx2"/>
                </a:solidFill>
              </a:rPr>
              <a:t>Employee </a:t>
            </a:r>
            <a:r>
              <a:rPr lang="en-US" sz="2400" dirty="0">
                <a:solidFill>
                  <a:schemeClr val="tx2"/>
                </a:solidFill>
              </a:rPr>
              <a:t>is </a:t>
            </a:r>
            <a:r>
              <a:rPr lang="en-US" sz="2400" dirty="0" smtClean="0">
                <a:solidFill>
                  <a:schemeClr val="tx2"/>
                </a:solidFill>
              </a:rPr>
              <a:t>exempt executive </a:t>
            </a:r>
            <a:r>
              <a:rPr lang="en-US" sz="2400" dirty="0">
                <a:solidFill>
                  <a:schemeClr val="tx2"/>
                </a:solidFill>
              </a:rPr>
              <a:t>employee if he is compensated on a salary basis at a rate of not less than </a:t>
            </a:r>
            <a:r>
              <a:rPr lang="en-US" sz="2400" b="1" dirty="0">
                <a:solidFill>
                  <a:schemeClr val="tx2"/>
                </a:solidFill>
              </a:rPr>
              <a:t>$455 per week</a:t>
            </a:r>
            <a:r>
              <a:rPr lang="en-US" sz="2400" dirty="0">
                <a:solidFill>
                  <a:schemeClr val="tx2"/>
                </a:solidFill>
              </a:rPr>
              <a:t>, his </a:t>
            </a:r>
            <a:r>
              <a:rPr lang="en-US" sz="2400" b="1" dirty="0">
                <a:solidFill>
                  <a:schemeClr val="tx2"/>
                </a:solidFill>
              </a:rPr>
              <a:t>primary duty </a:t>
            </a:r>
            <a:r>
              <a:rPr lang="en-US" sz="2400" dirty="0">
                <a:solidFill>
                  <a:schemeClr val="tx2"/>
                </a:solidFill>
              </a:rPr>
              <a:t>is management, he customarily and regularly directs the work of two or more other employees, and he has the authority to hire or fire other employees or whose suggestions and recommendations as to the hiring, firing, advancement, promotion or any other change of status of other employees are given particular weight. </a:t>
            </a:r>
            <a:r>
              <a:rPr lang="en-US" sz="2400" dirty="0" smtClean="0">
                <a:solidFill>
                  <a:schemeClr val="tx2"/>
                </a:solidFill>
              </a:rPr>
              <a:t> (29 </a:t>
            </a:r>
            <a:r>
              <a:rPr lang="en-US" sz="2400" dirty="0">
                <a:solidFill>
                  <a:schemeClr val="tx2"/>
                </a:solidFill>
              </a:rPr>
              <a:t>C.F.R. § 541.100</a:t>
            </a:r>
            <a:r>
              <a:rPr lang="en-US" sz="2400" dirty="0" smtClean="0">
                <a:solidFill>
                  <a:schemeClr val="tx2"/>
                </a:solidFill>
              </a:rPr>
              <a:t>.)</a:t>
            </a:r>
          </a:p>
        </p:txBody>
      </p:sp>
    </p:spTree>
    <p:extLst>
      <p:ext uri="{BB962C8B-B14F-4D97-AF65-F5344CB8AC3E}">
        <p14:creationId xmlns:p14="http://schemas.microsoft.com/office/powerpoint/2010/main" val="13516325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smtClean="0">
                <a:solidFill>
                  <a:schemeClr val="tx2"/>
                </a:solidFill>
              </a:rPr>
              <a:t>“Administrative” Employees - current regulations:</a:t>
            </a:r>
          </a:p>
          <a:p>
            <a:pPr marL="914400" lvl="1" indent="-457200" algn="l">
              <a:buFont typeface="Arial" panose="020B0604020202020204" pitchFamily="34" charset="0"/>
              <a:buChar char="•"/>
            </a:pPr>
            <a:r>
              <a:rPr lang="en-US" sz="2400" dirty="0" smtClean="0">
                <a:solidFill>
                  <a:schemeClr val="tx2"/>
                </a:solidFill>
              </a:rPr>
              <a:t>Employee </a:t>
            </a:r>
            <a:r>
              <a:rPr lang="en-US" sz="2400" dirty="0">
                <a:solidFill>
                  <a:schemeClr val="tx2"/>
                </a:solidFill>
              </a:rPr>
              <a:t>is an exempt </a:t>
            </a:r>
            <a:r>
              <a:rPr lang="en-US" sz="2400" dirty="0" smtClean="0">
                <a:solidFill>
                  <a:schemeClr val="tx2"/>
                </a:solidFill>
              </a:rPr>
              <a:t>administrative </a:t>
            </a:r>
            <a:r>
              <a:rPr lang="en-US" sz="2400" dirty="0">
                <a:solidFill>
                  <a:schemeClr val="tx2"/>
                </a:solidFill>
              </a:rPr>
              <a:t>employee if he is compensated on a salary or fee basis at a rate of not less than </a:t>
            </a:r>
            <a:r>
              <a:rPr lang="en-US" sz="2400" b="1" dirty="0">
                <a:solidFill>
                  <a:schemeClr val="tx2"/>
                </a:solidFill>
              </a:rPr>
              <a:t>$455 per week</a:t>
            </a:r>
            <a:r>
              <a:rPr lang="en-US" sz="2400" dirty="0">
                <a:solidFill>
                  <a:schemeClr val="tx2"/>
                </a:solidFill>
              </a:rPr>
              <a:t>, his </a:t>
            </a:r>
            <a:r>
              <a:rPr lang="en-US" sz="2400" b="1" dirty="0">
                <a:solidFill>
                  <a:schemeClr val="tx2"/>
                </a:solidFill>
              </a:rPr>
              <a:t>primary duty </a:t>
            </a:r>
            <a:r>
              <a:rPr lang="en-US" sz="2400" dirty="0">
                <a:solidFill>
                  <a:schemeClr val="tx2"/>
                </a:solidFill>
              </a:rPr>
              <a:t>is the performance of office or non-manual work directly related to the management or general business operations of the employer or the employer’s customers, and his </a:t>
            </a:r>
            <a:r>
              <a:rPr lang="en-US" sz="2400" b="1" dirty="0">
                <a:solidFill>
                  <a:schemeClr val="tx2"/>
                </a:solidFill>
              </a:rPr>
              <a:t>primary duty</a:t>
            </a:r>
            <a:r>
              <a:rPr lang="en-US" sz="2400" dirty="0">
                <a:solidFill>
                  <a:schemeClr val="tx2"/>
                </a:solidFill>
              </a:rPr>
              <a:t> includes the exercise of discretion and independent judgment with respect to matters of significance. </a:t>
            </a:r>
            <a:r>
              <a:rPr lang="en-US" sz="2400" dirty="0" smtClean="0">
                <a:solidFill>
                  <a:schemeClr val="tx2"/>
                </a:solidFill>
              </a:rPr>
              <a:t>(29 </a:t>
            </a:r>
            <a:r>
              <a:rPr lang="en-US" sz="2400" dirty="0">
                <a:solidFill>
                  <a:schemeClr val="tx2"/>
                </a:solidFill>
              </a:rPr>
              <a:t>C.F.R. § </a:t>
            </a:r>
            <a:r>
              <a:rPr lang="en-US" sz="2400" dirty="0" smtClean="0">
                <a:solidFill>
                  <a:schemeClr val="tx2"/>
                </a:solidFill>
              </a:rPr>
              <a:t>541.200.)</a:t>
            </a:r>
          </a:p>
        </p:txBody>
      </p:sp>
    </p:spTree>
    <p:extLst>
      <p:ext uri="{BB962C8B-B14F-4D97-AF65-F5344CB8AC3E}">
        <p14:creationId xmlns:p14="http://schemas.microsoft.com/office/powerpoint/2010/main" val="30101357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smtClean="0">
                <a:solidFill>
                  <a:schemeClr val="tx2"/>
                </a:solidFill>
              </a:rPr>
              <a:t>“Administrative” Employees - current regulations:</a:t>
            </a:r>
          </a:p>
          <a:p>
            <a:pPr marL="914400" lvl="1" indent="-457200" algn="l">
              <a:buFont typeface="Arial" panose="020B0604020202020204" pitchFamily="34" charset="0"/>
              <a:buChar char="•"/>
            </a:pPr>
            <a:r>
              <a:rPr lang="en-US" sz="2400" dirty="0" smtClean="0">
                <a:solidFill>
                  <a:schemeClr val="tx2"/>
                </a:solidFill>
              </a:rPr>
              <a:t>This </a:t>
            </a:r>
            <a:r>
              <a:rPr lang="en-US" sz="2400" dirty="0">
                <a:solidFill>
                  <a:schemeClr val="tx2"/>
                </a:solidFill>
              </a:rPr>
              <a:t>exemption also applies to </a:t>
            </a:r>
            <a:r>
              <a:rPr lang="en-US" sz="2400" dirty="0" smtClean="0">
                <a:solidFill>
                  <a:schemeClr val="tx2"/>
                </a:solidFill>
              </a:rPr>
              <a:t>employee </a:t>
            </a:r>
            <a:r>
              <a:rPr lang="en-US" sz="2400" dirty="0">
                <a:solidFill>
                  <a:schemeClr val="tx2"/>
                </a:solidFill>
              </a:rPr>
              <a:t>who is compensated on a salary or fee basis at a rate of not less than </a:t>
            </a:r>
            <a:r>
              <a:rPr lang="en-US" sz="2400" b="1" dirty="0">
                <a:solidFill>
                  <a:schemeClr val="tx2"/>
                </a:solidFill>
              </a:rPr>
              <a:t>$455 per week </a:t>
            </a:r>
            <a:r>
              <a:rPr lang="en-US" sz="2400" dirty="0">
                <a:solidFill>
                  <a:schemeClr val="tx2"/>
                </a:solidFill>
              </a:rPr>
              <a:t>or on a salary basis which is at least equal to the entrance salary for teachers in the educational establishment by which employed, and whose </a:t>
            </a:r>
            <a:r>
              <a:rPr lang="en-US" sz="2400" b="1" dirty="0">
                <a:solidFill>
                  <a:schemeClr val="tx2"/>
                </a:solidFill>
              </a:rPr>
              <a:t>primary duty </a:t>
            </a:r>
            <a:r>
              <a:rPr lang="en-US" sz="2400" dirty="0">
                <a:solidFill>
                  <a:schemeClr val="tx2"/>
                </a:solidFill>
              </a:rPr>
              <a:t>is performing administrative functions directly related to academic instruction or training in an educational establishment. </a:t>
            </a:r>
            <a:r>
              <a:rPr lang="en-US" sz="2400" dirty="0" smtClean="0">
                <a:solidFill>
                  <a:schemeClr val="tx2"/>
                </a:solidFill>
              </a:rPr>
              <a:t>(29 </a:t>
            </a:r>
            <a:r>
              <a:rPr lang="en-US" sz="2400" dirty="0">
                <a:solidFill>
                  <a:schemeClr val="tx2"/>
                </a:solidFill>
              </a:rPr>
              <a:t>C.F.R. § 541.204</a:t>
            </a:r>
            <a:r>
              <a:rPr lang="en-US" sz="2400" dirty="0" smtClean="0">
                <a:solidFill>
                  <a:schemeClr val="tx2"/>
                </a:solidFill>
              </a:rPr>
              <a:t>.)</a:t>
            </a:r>
          </a:p>
        </p:txBody>
      </p:sp>
    </p:spTree>
    <p:extLst>
      <p:ext uri="{BB962C8B-B14F-4D97-AF65-F5344CB8AC3E}">
        <p14:creationId xmlns:p14="http://schemas.microsoft.com/office/powerpoint/2010/main" val="1390980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smtClean="0">
                <a:solidFill>
                  <a:schemeClr val="tx2"/>
                </a:solidFill>
              </a:rPr>
              <a:t>Obama Administration proposed budget for 2015</a:t>
            </a:r>
          </a:p>
          <a:p>
            <a:pPr marL="457200" indent="-457200" algn="l">
              <a:buFont typeface="Arial" panose="020B0604020202020204" pitchFamily="34" charset="0"/>
              <a:buChar char="•"/>
            </a:pPr>
            <a:r>
              <a:rPr lang="en-US" sz="2800" dirty="0" smtClean="0">
                <a:solidFill>
                  <a:schemeClr val="tx2"/>
                </a:solidFill>
              </a:rPr>
              <a:t>Increase of 41 million dollars  (19%) for DOL Wage Hour Division</a:t>
            </a:r>
          </a:p>
          <a:p>
            <a:pPr marL="914400" lvl="1" indent="-457200" algn="l">
              <a:buFont typeface="Arial" panose="020B0604020202020204" pitchFamily="34" charset="0"/>
              <a:buChar char="•"/>
            </a:pPr>
            <a:r>
              <a:rPr lang="en-US" sz="2400" dirty="0" smtClean="0">
                <a:solidFill>
                  <a:schemeClr val="tx2"/>
                </a:solidFill>
              </a:rPr>
              <a:t>Designed to enable </a:t>
            </a:r>
            <a:r>
              <a:rPr lang="en-US" sz="2400" dirty="0" err="1" smtClean="0">
                <a:solidFill>
                  <a:schemeClr val="tx2"/>
                </a:solidFill>
              </a:rPr>
              <a:t>WHD</a:t>
            </a:r>
            <a:r>
              <a:rPr lang="en-US" sz="2400" dirty="0" smtClean="0">
                <a:solidFill>
                  <a:schemeClr val="tx2"/>
                </a:solidFill>
              </a:rPr>
              <a:t> to hire 300 new investigators to increase enforcement of minimum wage, overtime, and FMLA</a:t>
            </a:r>
          </a:p>
        </p:txBody>
      </p:sp>
    </p:spTree>
    <p:extLst>
      <p:ext uri="{BB962C8B-B14F-4D97-AF65-F5344CB8AC3E}">
        <p14:creationId xmlns:p14="http://schemas.microsoft.com/office/powerpoint/2010/main" val="27304270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smtClean="0">
                <a:solidFill>
                  <a:schemeClr val="tx2"/>
                </a:solidFill>
              </a:rPr>
              <a:t>Professional Employees - current regulations:</a:t>
            </a:r>
          </a:p>
          <a:p>
            <a:pPr marL="914400" lvl="1" indent="-457200" algn="l">
              <a:buFont typeface="Arial" panose="020B0604020202020204" pitchFamily="34" charset="0"/>
              <a:buChar char="•"/>
            </a:pPr>
            <a:r>
              <a:rPr lang="en-US" sz="2400" dirty="0" smtClean="0">
                <a:solidFill>
                  <a:schemeClr val="tx2"/>
                </a:solidFill>
              </a:rPr>
              <a:t>An employee </a:t>
            </a:r>
            <a:r>
              <a:rPr lang="en-US" sz="2400" dirty="0">
                <a:solidFill>
                  <a:schemeClr val="tx2"/>
                </a:solidFill>
              </a:rPr>
              <a:t>is an exempt “professional” employee if he is compensated on a salary or fee basis at a rate of not less than </a:t>
            </a:r>
            <a:r>
              <a:rPr lang="en-US" sz="2400" b="1" dirty="0">
                <a:solidFill>
                  <a:schemeClr val="tx2"/>
                </a:solidFill>
              </a:rPr>
              <a:t>$455 per week </a:t>
            </a:r>
            <a:r>
              <a:rPr lang="en-US" sz="2400" dirty="0">
                <a:solidFill>
                  <a:schemeClr val="tx2"/>
                </a:solidFill>
              </a:rPr>
              <a:t>and his </a:t>
            </a:r>
            <a:r>
              <a:rPr lang="en-US" sz="2400" b="1" dirty="0">
                <a:solidFill>
                  <a:schemeClr val="tx2"/>
                </a:solidFill>
              </a:rPr>
              <a:t>primary duty </a:t>
            </a:r>
            <a:r>
              <a:rPr lang="en-US" sz="2400" dirty="0">
                <a:solidFill>
                  <a:schemeClr val="tx2"/>
                </a:solidFill>
              </a:rPr>
              <a:t>is the performance of work (a) requiring knowledge of an advanced type in a field of science or learning customarily acquired by a prolonged course of specialized intellectual instruction or (“learned professionals”) (b) requiring invention, imagination, originality or talent in a recognized field of artistic or creative endeavor (“creative professionals”). </a:t>
            </a:r>
            <a:r>
              <a:rPr lang="en-US" sz="2400" dirty="0" smtClean="0">
                <a:solidFill>
                  <a:schemeClr val="tx2"/>
                </a:solidFill>
              </a:rPr>
              <a:t>(29 </a:t>
            </a:r>
            <a:r>
              <a:rPr lang="en-US" sz="2400" dirty="0">
                <a:solidFill>
                  <a:schemeClr val="tx2"/>
                </a:solidFill>
              </a:rPr>
              <a:t>C.F.R. § </a:t>
            </a:r>
            <a:r>
              <a:rPr lang="en-US" sz="2400" dirty="0" smtClean="0">
                <a:solidFill>
                  <a:schemeClr val="tx2"/>
                </a:solidFill>
              </a:rPr>
              <a:t>541.300.)</a:t>
            </a:r>
          </a:p>
        </p:txBody>
      </p:sp>
    </p:spTree>
    <p:extLst>
      <p:ext uri="{BB962C8B-B14F-4D97-AF65-F5344CB8AC3E}">
        <p14:creationId xmlns:p14="http://schemas.microsoft.com/office/powerpoint/2010/main" val="21918725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smtClean="0">
                <a:solidFill>
                  <a:schemeClr val="tx2"/>
                </a:solidFill>
              </a:rPr>
              <a:t>Professional Employees - current regulations:</a:t>
            </a:r>
          </a:p>
          <a:p>
            <a:pPr marL="914400" lvl="1" indent="-457200" algn="l">
              <a:buFont typeface="Arial" panose="020B0604020202020204" pitchFamily="34" charset="0"/>
              <a:buChar char="•"/>
            </a:pPr>
            <a:r>
              <a:rPr lang="en-US" sz="2400" dirty="0">
                <a:solidFill>
                  <a:schemeClr val="tx2"/>
                </a:solidFill>
              </a:rPr>
              <a:t>An employee, regardless of his salary, also is an exempt </a:t>
            </a:r>
            <a:r>
              <a:rPr lang="en-US" sz="2400" dirty="0" smtClean="0">
                <a:solidFill>
                  <a:schemeClr val="tx2"/>
                </a:solidFill>
              </a:rPr>
              <a:t>professional </a:t>
            </a:r>
            <a:r>
              <a:rPr lang="en-US" sz="2400" dirty="0">
                <a:solidFill>
                  <a:schemeClr val="tx2"/>
                </a:solidFill>
              </a:rPr>
              <a:t>employee </a:t>
            </a:r>
            <a:r>
              <a:rPr lang="en-US" sz="2400" dirty="0" smtClean="0">
                <a:solidFill>
                  <a:schemeClr val="tx2"/>
                </a:solidFill>
              </a:rPr>
              <a:t>if </a:t>
            </a:r>
            <a:r>
              <a:rPr lang="en-US" sz="2400" dirty="0">
                <a:solidFill>
                  <a:schemeClr val="tx2"/>
                </a:solidFill>
              </a:rPr>
              <a:t>his </a:t>
            </a:r>
            <a:r>
              <a:rPr lang="en-US" sz="2400" b="1" dirty="0">
                <a:solidFill>
                  <a:schemeClr val="tx2"/>
                </a:solidFill>
              </a:rPr>
              <a:t>primary duty </a:t>
            </a:r>
            <a:r>
              <a:rPr lang="en-US" sz="2400" dirty="0">
                <a:solidFill>
                  <a:schemeClr val="tx2"/>
                </a:solidFill>
              </a:rPr>
              <a:t>is teaching, tutoring, instructing or lecturing in the activity of imparting knowledge a teacher in an educational </a:t>
            </a:r>
            <a:r>
              <a:rPr lang="en-US" sz="2400" dirty="0" smtClean="0">
                <a:solidFill>
                  <a:schemeClr val="tx2"/>
                </a:solidFill>
              </a:rPr>
              <a:t>establishment (29 </a:t>
            </a:r>
            <a:r>
              <a:rPr lang="en-US" sz="2400" dirty="0">
                <a:solidFill>
                  <a:schemeClr val="tx2"/>
                </a:solidFill>
              </a:rPr>
              <a:t>C.F.R. § </a:t>
            </a:r>
            <a:r>
              <a:rPr lang="en-US" sz="2400" dirty="0" smtClean="0">
                <a:solidFill>
                  <a:schemeClr val="tx2"/>
                </a:solidFill>
              </a:rPr>
              <a:t>541.303) </a:t>
            </a:r>
            <a:r>
              <a:rPr lang="en-US" sz="2400" dirty="0">
                <a:solidFill>
                  <a:schemeClr val="tx2"/>
                </a:solidFill>
              </a:rPr>
              <a:t>or if he is engaged in the practice of law or </a:t>
            </a:r>
            <a:r>
              <a:rPr lang="en-US" sz="2400" dirty="0" smtClean="0">
                <a:solidFill>
                  <a:schemeClr val="tx2"/>
                </a:solidFill>
              </a:rPr>
              <a:t>medicine (29 </a:t>
            </a:r>
            <a:r>
              <a:rPr lang="en-US" sz="2400" dirty="0">
                <a:solidFill>
                  <a:schemeClr val="tx2"/>
                </a:solidFill>
              </a:rPr>
              <a:t>C.F.R. § </a:t>
            </a:r>
            <a:r>
              <a:rPr lang="en-US" sz="2400" dirty="0" smtClean="0">
                <a:solidFill>
                  <a:schemeClr val="tx2"/>
                </a:solidFill>
              </a:rPr>
              <a:t>541.304).</a:t>
            </a:r>
          </a:p>
        </p:txBody>
      </p:sp>
    </p:spTree>
    <p:extLst>
      <p:ext uri="{BB962C8B-B14F-4D97-AF65-F5344CB8AC3E}">
        <p14:creationId xmlns:p14="http://schemas.microsoft.com/office/powerpoint/2010/main" val="13455744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fontScale="92500" lnSpcReduction="20000"/>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smtClean="0">
                <a:solidFill>
                  <a:schemeClr val="tx2"/>
                </a:solidFill>
              </a:rPr>
              <a:t>Computer Employees - current regulations:</a:t>
            </a:r>
          </a:p>
          <a:p>
            <a:pPr marL="914400" lvl="1" indent="-457200" algn="l">
              <a:buFont typeface="Arial" panose="020B0604020202020204" pitchFamily="34" charset="0"/>
              <a:buChar char="•"/>
            </a:pPr>
            <a:r>
              <a:rPr lang="en-US" sz="2400" dirty="0" smtClean="0">
                <a:solidFill>
                  <a:schemeClr val="tx2"/>
                </a:solidFill>
              </a:rPr>
              <a:t>Employee </a:t>
            </a:r>
            <a:r>
              <a:rPr lang="en-US" sz="2400" dirty="0">
                <a:solidFill>
                  <a:schemeClr val="tx2"/>
                </a:solidFill>
              </a:rPr>
              <a:t>is an exempt “computer employee” if he is compensated on a salary or fee basis at a rate of not less than </a:t>
            </a:r>
            <a:r>
              <a:rPr lang="en-US" sz="2400" b="1" dirty="0">
                <a:solidFill>
                  <a:schemeClr val="tx2"/>
                </a:solidFill>
              </a:rPr>
              <a:t>$455 per week </a:t>
            </a:r>
            <a:r>
              <a:rPr lang="en-US" sz="2400" dirty="0">
                <a:solidFill>
                  <a:schemeClr val="tx2"/>
                </a:solidFill>
              </a:rPr>
              <a:t>or he is compensated on an hourly basis at a rate not less than $27.63 per hour, and his </a:t>
            </a:r>
            <a:r>
              <a:rPr lang="en-US" sz="2400" b="1" dirty="0">
                <a:solidFill>
                  <a:schemeClr val="tx2"/>
                </a:solidFill>
              </a:rPr>
              <a:t>primary duty </a:t>
            </a:r>
            <a:r>
              <a:rPr lang="en-US" sz="2400" dirty="0">
                <a:solidFill>
                  <a:schemeClr val="tx2"/>
                </a:solidFill>
              </a:rPr>
              <a:t>consists of (1) the application of systems analysis techniques and procedures, including consulting with users, to determine hardware, software or system functional specifications, (2) the design, development, documentation, analysis, creation, testing or modification of computer systems or programs, including prototypes, based on and related to user or system design specifications, (3) the design, documentation, testing, creation or modification of computer programs related to machine operating systems, or (4) a combination of the aforementioned duties, the performance of which requires the same level of skills. </a:t>
            </a:r>
            <a:r>
              <a:rPr lang="en-US" sz="2400" dirty="0" smtClean="0">
                <a:solidFill>
                  <a:schemeClr val="tx2"/>
                </a:solidFill>
              </a:rPr>
              <a:t> (29 </a:t>
            </a:r>
            <a:r>
              <a:rPr lang="en-US" sz="2400" dirty="0">
                <a:solidFill>
                  <a:schemeClr val="tx2"/>
                </a:solidFill>
              </a:rPr>
              <a:t>C.F.R. § </a:t>
            </a:r>
            <a:r>
              <a:rPr lang="en-US" sz="2400" dirty="0" smtClean="0">
                <a:solidFill>
                  <a:schemeClr val="tx2"/>
                </a:solidFill>
              </a:rPr>
              <a:t>541.400).</a:t>
            </a:r>
          </a:p>
        </p:txBody>
      </p:sp>
    </p:spTree>
    <p:extLst>
      <p:ext uri="{BB962C8B-B14F-4D97-AF65-F5344CB8AC3E}">
        <p14:creationId xmlns:p14="http://schemas.microsoft.com/office/powerpoint/2010/main" val="29093655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a:solidFill>
                  <a:schemeClr val="tx2"/>
                </a:solidFill>
              </a:rPr>
              <a:t>$455 </a:t>
            </a:r>
            <a:r>
              <a:rPr lang="en-US" sz="2800" dirty="0" smtClean="0">
                <a:solidFill>
                  <a:schemeClr val="tx2"/>
                </a:solidFill>
              </a:rPr>
              <a:t>Weekly Wage Threshold </a:t>
            </a:r>
            <a:endParaRPr lang="en-US" sz="2800" dirty="0">
              <a:solidFill>
                <a:schemeClr val="tx2"/>
              </a:solidFill>
            </a:endParaRPr>
          </a:p>
          <a:p>
            <a:pPr marL="914400" lvl="1" indent="-457200" algn="l">
              <a:buFont typeface="Arial" panose="020B0604020202020204" pitchFamily="34" charset="0"/>
              <a:buChar char="•"/>
            </a:pPr>
            <a:r>
              <a:rPr lang="en-US" dirty="0" smtClean="0">
                <a:solidFill>
                  <a:schemeClr val="tx2"/>
                </a:solidFill>
              </a:rPr>
              <a:t>It is likely DOL will increase </a:t>
            </a:r>
            <a:r>
              <a:rPr lang="en-US" dirty="0">
                <a:solidFill>
                  <a:schemeClr val="tx2"/>
                </a:solidFill>
              </a:rPr>
              <a:t>the $455 weekly wage threshold</a:t>
            </a:r>
            <a:endParaRPr lang="en-US" dirty="0" smtClean="0">
              <a:solidFill>
                <a:schemeClr val="tx2"/>
              </a:solidFill>
            </a:endParaRPr>
          </a:p>
          <a:p>
            <a:pPr marL="1371600" lvl="2" indent="-457200" algn="l">
              <a:buFont typeface="Arial" panose="020B0604020202020204" pitchFamily="34" charset="0"/>
              <a:buChar char="•"/>
            </a:pPr>
            <a:r>
              <a:rPr lang="en-US" dirty="0" smtClean="0">
                <a:solidFill>
                  <a:schemeClr val="tx2"/>
                </a:solidFill>
              </a:rPr>
              <a:t>According to the White House fact sheet: “That </a:t>
            </a:r>
            <a:r>
              <a:rPr lang="en-US" dirty="0">
                <a:solidFill>
                  <a:schemeClr val="tx2"/>
                </a:solidFill>
              </a:rPr>
              <a:t>threshold has failed to keep up with </a:t>
            </a:r>
            <a:r>
              <a:rPr lang="en-US" dirty="0" smtClean="0">
                <a:solidFill>
                  <a:schemeClr val="tx2"/>
                </a:solidFill>
              </a:rPr>
              <a:t>inflation</a:t>
            </a:r>
            <a:r>
              <a:rPr lang="en-US" dirty="0">
                <a:solidFill>
                  <a:schemeClr val="tx2"/>
                </a:solidFill>
              </a:rPr>
              <a:t>, only being updated twice in the last 40 years and </a:t>
            </a:r>
            <a:r>
              <a:rPr lang="en-US" dirty="0" smtClean="0">
                <a:solidFill>
                  <a:schemeClr val="tx2"/>
                </a:solidFill>
              </a:rPr>
              <a:t>leaving millions </a:t>
            </a:r>
            <a:r>
              <a:rPr lang="en-US" dirty="0">
                <a:solidFill>
                  <a:schemeClr val="tx2"/>
                </a:solidFill>
              </a:rPr>
              <a:t>of low-paid, salaried workers without these basic protections</a:t>
            </a:r>
            <a:r>
              <a:rPr lang="en-US" dirty="0" smtClean="0">
                <a:solidFill>
                  <a:schemeClr val="tx2"/>
                </a:solidFill>
              </a:rPr>
              <a:t>.”</a:t>
            </a:r>
          </a:p>
          <a:p>
            <a:pPr marL="914400" lvl="1" indent="-457200" algn="l">
              <a:buFont typeface="Arial" panose="020B0604020202020204" pitchFamily="34" charset="0"/>
              <a:buChar char="•"/>
            </a:pPr>
            <a:endParaRPr lang="en-US" dirty="0" smtClean="0">
              <a:solidFill>
                <a:schemeClr val="tx2"/>
              </a:solidFill>
            </a:endParaRPr>
          </a:p>
        </p:txBody>
      </p:sp>
    </p:spTree>
    <p:extLst>
      <p:ext uri="{BB962C8B-B14F-4D97-AF65-F5344CB8AC3E}">
        <p14:creationId xmlns:p14="http://schemas.microsoft.com/office/powerpoint/2010/main" val="6815027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a:solidFill>
                  <a:schemeClr val="tx2"/>
                </a:solidFill>
              </a:rPr>
              <a:t>$455 </a:t>
            </a:r>
            <a:r>
              <a:rPr lang="en-US" sz="2800" dirty="0" smtClean="0">
                <a:solidFill>
                  <a:schemeClr val="tx2"/>
                </a:solidFill>
              </a:rPr>
              <a:t>Weekly Wage Threshold </a:t>
            </a:r>
            <a:endParaRPr lang="en-US" sz="2800" dirty="0">
              <a:solidFill>
                <a:schemeClr val="tx2"/>
              </a:solidFill>
            </a:endParaRPr>
          </a:p>
          <a:p>
            <a:pPr marL="914400" lvl="1" indent="-457200" algn="l">
              <a:buFont typeface="Arial" panose="020B0604020202020204" pitchFamily="34" charset="0"/>
              <a:buChar char="•"/>
            </a:pPr>
            <a:r>
              <a:rPr lang="en-US" b="1" i="1" dirty="0" smtClean="0">
                <a:solidFill>
                  <a:schemeClr val="tx2"/>
                </a:solidFill>
              </a:rPr>
              <a:t>If the wage threshold is increased, employers will have to increase salaries of exempt workers or pay those employees on a non-exempt basis</a:t>
            </a:r>
            <a:endParaRPr lang="en-US" b="1" i="1" dirty="0">
              <a:solidFill>
                <a:schemeClr val="tx2"/>
              </a:solidFill>
            </a:endParaRPr>
          </a:p>
          <a:p>
            <a:pPr marL="914400" lvl="1" indent="-457200" algn="l">
              <a:buFont typeface="Arial" panose="020B0604020202020204" pitchFamily="34" charset="0"/>
              <a:buChar char="•"/>
            </a:pPr>
            <a:endParaRPr lang="en-US" dirty="0" smtClean="0">
              <a:solidFill>
                <a:schemeClr val="tx2"/>
              </a:solidFill>
            </a:endParaRPr>
          </a:p>
        </p:txBody>
      </p:sp>
    </p:spTree>
    <p:extLst>
      <p:ext uri="{BB962C8B-B14F-4D97-AF65-F5344CB8AC3E}">
        <p14:creationId xmlns:p14="http://schemas.microsoft.com/office/powerpoint/2010/main" val="31151136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smtClean="0">
                <a:solidFill>
                  <a:schemeClr val="tx2"/>
                </a:solidFill>
              </a:rPr>
              <a:t>“Primary Duty” Test</a:t>
            </a:r>
          </a:p>
          <a:p>
            <a:pPr marL="914400" lvl="1" indent="-457200" algn="l">
              <a:buFont typeface="Arial" panose="020B0604020202020204" pitchFamily="34" charset="0"/>
              <a:buChar char="•"/>
            </a:pPr>
            <a:r>
              <a:rPr lang="en-US" sz="2400" dirty="0" smtClean="0">
                <a:solidFill>
                  <a:schemeClr val="tx2"/>
                </a:solidFill>
              </a:rPr>
              <a:t>Current regulations: “The term ‘primary duty’ means the principal, main, major or most important duty that the employee performs.” (29 C.F.R. § 541.700.)</a:t>
            </a:r>
          </a:p>
          <a:p>
            <a:pPr marL="914400" lvl="1" indent="-457200" algn="l">
              <a:buFont typeface="Arial" panose="020B0604020202020204" pitchFamily="34" charset="0"/>
              <a:buChar char="•"/>
            </a:pPr>
            <a:endParaRPr lang="en-US" dirty="0" smtClean="0">
              <a:solidFill>
                <a:schemeClr val="tx2"/>
              </a:solidFill>
            </a:endParaRPr>
          </a:p>
          <a:p>
            <a:pPr marL="914400" lvl="1" indent="-457200" algn="l">
              <a:buFont typeface="Arial" panose="020B0604020202020204" pitchFamily="34" charset="0"/>
              <a:buChar char="•"/>
            </a:pPr>
            <a:endParaRPr lang="en-US" dirty="0" smtClean="0">
              <a:solidFill>
                <a:schemeClr val="tx2"/>
              </a:solidFill>
            </a:endParaRPr>
          </a:p>
        </p:txBody>
      </p:sp>
    </p:spTree>
    <p:extLst>
      <p:ext uri="{BB962C8B-B14F-4D97-AF65-F5344CB8AC3E}">
        <p14:creationId xmlns:p14="http://schemas.microsoft.com/office/powerpoint/2010/main" val="14150502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fontScale="92500" lnSpcReduction="10000"/>
          </a:bodyPr>
          <a:lstStyle/>
          <a:p>
            <a:pPr algn="l"/>
            <a:r>
              <a:rPr lang="en-US" sz="3500" dirty="0" smtClean="0">
                <a:solidFill>
                  <a:schemeClr val="tx2"/>
                </a:solidFill>
              </a:rPr>
              <a:t>Obama Attack </a:t>
            </a:r>
            <a:r>
              <a:rPr lang="en-US" sz="3500" dirty="0">
                <a:solidFill>
                  <a:schemeClr val="tx2"/>
                </a:solidFill>
              </a:rPr>
              <a:t>o</a:t>
            </a:r>
            <a:r>
              <a:rPr lang="en-US" sz="3500" dirty="0" smtClean="0">
                <a:solidFill>
                  <a:schemeClr val="tx2"/>
                </a:solidFill>
              </a:rPr>
              <a:t>n FLSA Exemptions</a:t>
            </a:r>
          </a:p>
          <a:p>
            <a:pPr marL="457200" indent="-457200" algn="l">
              <a:buFont typeface="Arial" panose="020B0604020202020204" pitchFamily="34" charset="0"/>
              <a:buChar char="•"/>
            </a:pPr>
            <a:r>
              <a:rPr lang="en-US" sz="3000" dirty="0" smtClean="0">
                <a:solidFill>
                  <a:schemeClr val="tx2"/>
                </a:solidFill>
              </a:rPr>
              <a:t>“Primary </a:t>
            </a:r>
            <a:r>
              <a:rPr lang="en-US" sz="3000" dirty="0">
                <a:solidFill>
                  <a:schemeClr val="tx2"/>
                </a:solidFill>
              </a:rPr>
              <a:t>D</a:t>
            </a:r>
            <a:r>
              <a:rPr lang="en-US" sz="3000" dirty="0" smtClean="0">
                <a:solidFill>
                  <a:schemeClr val="tx2"/>
                </a:solidFill>
              </a:rPr>
              <a:t>uty” Test</a:t>
            </a:r>
          </a:p>
          <a:p>
            <a:pPr marL="914400" lvl="1" indent="-457200" algn="l">
              <a:buFont typeface="Arial" panose="020B0604020202020204" pitchFamily="34" charset="0"/>
              <a:buChar char="•"/>
            </a:pPr>
            <a:r>
              <a:rPr lang="en-US" sz="2600" dirty="0">
                <a:solidFill>
                  <a:schemeClr val="tx2"/>
                </a:solidFill>
              </a:rPr>
              <a:t>Current </a:t>
            </a:r>
            <a:r>
              <a:rPr lang="en-US" sz="2600" dirty="0" smtClean="0">
                <a:solidFill>
                  <a:schemeClr val="tx2"/>
                </a:solidFill>
              </a:rPr>
              <a:t>regulations (</a:t>
            </a:r>
            <a:r>
              <a:rPr lang="en-US" sz="2600" dirty="0">
                <a:solidFill>
                  <a:schemeClr val="tx2"/>
                </a:solidFill>
              </a:rPr>
              <a:t>29 C.F.R. § </a:t>
            </a:r>
            <a:r>
              <a:rPr lang="en-US" sz="2600" dirty="0" smtClean="0">
                <a:solidFill>
                  <a:schemeClr val="tx2"/>
                </a:solidFill>
              </a:rPr>
              <a:t>541.700): Factors </a:t>
            </a:r>
            <a:r>
              <a:rPr lang="en-US" sz="2600" dirty="0">
                <a:solidFill>
                  <a:schemeClr val="tx2"/>
                </a:solidFill>
              </a:rPr>
              <a:t>to consider </a:t>
            </a:r>
            <a:r>
              <a:rPr lang="en-US" sz="2600" dirty="0" smtClean="0">
                <a:solidFill>
                  <a:schemeClr val="tx2"/>
                </a:solidFill>
              </a:rPr>
              <a:t>include </a:t>
            </a:r>
            <a:r>
              <a:rPr lang="en-US" sz="2600" dirty="0">
                <a:solidFill>
                  <a:schemeClr val="tx2"/>
                </a:solidFill>
              </a:rPr>
              <a:t>but are not limited </a:t>
            </a:r>
            <a:r>
              <a:rPr lang="en-US" sz="2600" dirty="0" smtClean="0">
                <a:solidFill>
                  <a:schemeClr val="tx2"/>
                </a:solidFill>
              </a:rPr>
              <a:t>to</a:t>
            </a:r>
          </a:p>
          <a:p>
            <a:pPr marL="1371600" lvl="2" indent="-457200" algn="l">
              <a:buFont typeface="Arial" panose="020B0604020202020204" pitchFamily="34" charset="0"/>
              <a:buChar char="•"/>
            </a:pPr>
            <a:r>
              <a:rPr lang="en-US" sz="2600" dirty="0" smtClean="0">
                <a:solidFill>
                  <a:schemeClr val="tx2"/>
                </a:solidFill>
              </a:rPr>
              <a:t>the </a:t>
            </a:r>
            <a:r>
              <a:rPr lang="en-US" sz="2600" dirty="0">
                <a:solidFill>
                  <a:schemeClr val="tx2"/>
                </a:solidFill>
              </a:rPr>
              <a:t>relative importance of the exempt duties as compared with other types of </a:t>
            </a:r>
            <a:r>
              <a:rPr lang="en-US" sz="2600" dirty="0" smtClean="0">
                <a:solidFill>
                  <a:schemeClr val="tx2"/>
                </a:solidFill>
              </a:rPr>
              <a:t>duties; </a:t>
            </a:r>
          </a:p>
          <a:p>
            <a:pPr marL="1371600" lvl="2" indent="-457200" algn="l">
              <a:buFont typeface="Arial" panose="020B0604020202020204" pitchFamily="34" charset="0"/>
              <a:buChar char="•"/>
            </a:pPr>
            <a:r>
              <a:rPr lang="en-US" sz="2600" dirty="0" smtClean="0">
                <a:solidFill>
                  <a:schemeClr val="tx2"/>
                </a:solidFill>
              </a:rPr>
              <a:t>the </a:t>
            </a:r>
            <a:r>
              <a:rPr lang="en-US" sz="2600" dirty="0">
                <a:solidFill>
                  <a:schemeClr val="tx2"/>
                </a:solidFill>
              </a:rPr>
              <a:t>amount of time spent performing exempt work; </a:t>
            </a:r>
            <a:endParaRPr lang="en-US" sz="2600" dirty="0" smtClean="0">
              <a:solidFill>
                <a:schemeClr val="tx2"/>
              </a:solidFill>
            </a:endParaRPr>
          </a:p>
          <a:p>
            <a:pPr marL="1371600" lvl="2" indent="-457200" algn="l">
              <a:buFont typeface="Arial" panose="020B0604020202020204" pitchFamily="34" charset="0"/>
              <a:buChar char="•"/>
            </a:pPr>
            <a:r>
              <a:rPr lang="en-US" sz="2600" dirty="0" smtClean="0">
                <a:solidFill>
                  <a:schemeClr val="tx2"/>
                </a:solidFill>
              </a:rPr>
              <a:t>the </a:t>
            </a:r>
            <a:r>
              <a:rPr lang="en-US" sz="2600" dirty="0">
                <a:solidFill>
                  <a:schemeClr val="tx2"/>
                </a:solidFill>
              </a:rPr>
              <a:t>employee's relative freedom from direct supervision; </a:t>
            </a:r>
            <a:endParaRPr lang="en-US" sz="2600" dirty="0" smtClean="0">
              <a:solidFill>
                <a:schemeClr val="tx2"/>
              </a:solidFill>
            </a:endParaRPr>
          </a:p>
          <a:p>
            <a:pPr marL="1371600" lvl="2" indent="-457200" algn="l">
              <a:buFont typeface="Arial" panose="020B0604020202020204" pitchFamily="34" charset="0"/>
              <a:buChar char="•"/>
            </a:pPr>
            <a:r>
              <a:rPr lang="en-US" sz="2600" dirty="0" smtClean="0">
                <a:solidFill>
                  <a:schemeClr val="tx2"/>
                </a:solidFill>
              </a:rPr>
              <a:t>the </a:t>
            </a:r>
            <a:r>
              <a:rPr lang="en-US" sz="2600" dirty="0">
                <a:solidFill>
                  <a:schemeClr val="tx2"/>
                </a:solidFill>
              </a:rPr>
              <a:t>relationship between the employee's salary and the wages paid to other employees for the kind of nonexempt work performed by the employee.</a:t>
            </a:r>
          </a:p>
          <a:p>
            <a:pPr marL="914400" lvl="1" indent="-457200" algn="l">
              <a:buFont typeface="Arial" panose="020B0604020202020204" pitchFamily="34" charset="0"/>
              <a:buChar char="•"/>
            </a:pPr>
            <a:endParaRPr lang="en-US" dirty="0" smtClean="0">
              <a:solidFill>
                <a:schemeClr val="tx2"/>
              </a:solidFill>
            </a:endParaRPr>
          </a:p>
          <a:p>
            <a:pPr marL="914400" lvl="1" indent="-457200" algn="l">
              <a:buFont typeface="Arial" panose="020B0604020202020204" pitchFamily="34" charset="0"/>
              <a:buChar char="•"/>
            </a:pPr>
            <a:endParaRPr lang="en-US" dirty="0" smtClean="0">
              <a:solidFill>
                <a:schemeClr val="tx2"/>
              </a:solidFill>
            </a:endParaRPr>
          </a:p>
        </p:txBody>
      </p:sp>
    </p:spTree>
    <p:extLst>
      <p:ext uri="{BB962C8B-B14F-4D97-AF65-F5344CB8AC3E}">
        <p14:creationId xmlns:p14="http://schemas.microsoft.com/office/powerpoint/2010/main" val="27919200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a:solidFill>
                  <a:schemeClr val="tx2"/>
                </a:solidFill>
              </a:rPr>
              <a:t>“Primary Duty” </a:t>
            </a:r>
            <a:r>
              <a:rPr lang="en-US" sz="2800" dirty="0" smtClean="0">
                <a:solidFill>
                  <a:schemeClr val="tx2"/>
                </a:solidFill>
              </a:rPr>
              <a:t>Test</a:t>
            </a:r>
          </a:p>
          <a:p>
            <a:pPr marL="914400" lvl="1" indent="-457200" algn="l">
              <a:buFont typeface="Arial" panose="020B0604020202020204" pitchFamily="34" charset="0"/>
              <a:buChar char="•"/>
            </a:pPr>
            <a:r>
              <a:rPr lang="en-US" sz="2400" dirty="0" smtClean="0">
                <a:solidFill>
                  <a:schemeClr val="tx2"/>
                </a:solidFill>
              </a:rPr>
              <a:t>Current regulations (</a:t>
            </a:r>
            <a:r>
              <a:rPr lang="en-US" sz="2400" dirty="0">
                <a:solidFill>
                  <a:schemeClr val="tx2"/>
                </a:solidFill>
              </a:rPr>
              <a:t>29 C.F.R. § </a:t>
            </a:r>
            <a:r>
              <a:rPr lang="en-US" sz="2400" dirty="0" smtClean="0">
                <a:solidFill>
                  <a:schemeClr val="tx2"/>
                </a:solidFill>
              </a:rPr>
              <a:t>541.700):  A </a:t>
            </a:r>
            <a:r>
              <a:rPr lang="en-US" sz="2400" dirty="0">
                <a:solidFill>
                  <a:schemeClr val="tx2"/>
                </a:solidFill>
              </a:rPr>
              <a:t>duty may be an employee’s primary duty even though he does not spend the majority of his time performing it</a:t>
            </a:r>
            <a:r>
              <a:rPr lang="en-US" sz="2400" dirty="0" smtClean="0">
                <a:solidFill>
                  <a:schemeClr val="tx2"/>
                </a:solidFill>
              </a:rPr>
              <a:t>.  “Employees </a:t>
            </a:r>
            <a:r>
              <a:rPr lang="en-US" sz="2400" dirty="0">
                <a:solidFill>
                  <a:schemeClr val="tx2"/>
                </a:solidFill>
              </a:rPr>
              <a:t>who do not spend more than 50 percent of their time performing exempt duties may nonetheless meet the primary duty requirement if the other factors support such a conclusion</a:t>
            </a:r>
            <a:r>
              <a:rPr lang="en-US" sz="2400" dirty="0" smtClean="0">
                <a:solidFill>
                  <a:schemeClr val="tx2"/>
                </a:solidFill>
              </a:rPr>
              <a:t>.”</a:t>
            </a:r>
          </a:p>
        </p:txBody>
      </p:sp>
    </p:spTree>
    <p:extLst>
      <p:ext uri="{BB962C8B-B14F-4D97-AF65-F5344CB8AC3E}">
        <p14:creationId xmlns:p14="http://schemas.microsoft.com/office/powerpoint/2010/main" val="28182049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a:solidFill>
                  <a:schemeClr val="tx2"/>
                </a:solidFill>
              </a:rPr>
              <a:t>“Primary Duty” </a:t>
            </a:r>
            <a:r>
              <a:rPr lang="en-US" sz="2800" dirty="0" smtClean="0">
                <a:solidFill>
                  <a:schemeClr val="tx2"/>
                </a:solidFill>
              </a:rPr>
              <a:t>Test</a:t>
            </a:r>
          </a:p>
          <a:p>
            <a:pPr marL="914400" lvl="1" indent="-457200" algn="l">
              <a:buFont typeface="Arial" panose="020B0604020202020204" pitchFamily="34" charset="0"/>
              <a:buChar char="•"/>
            </a:pPr>
            <a:r>
              <a:rPr lang="en-US" sz="2400" dirty="0" smtClean="0">
                <a:solidFill>
                  <a:schemeClr val="tx2"/>
                </a:solidFill>
              </a:rPr>
              <a:t>It is likely DOL will change the “primary duty” test.  New </a:t>
            </a:r>
            <a:r>
              <a:rPr lang="en-US" sz="2400" dirty="0">
                <a:solidFill>
                  <a:schemeClr val="tx2"/>
                </a:solidFill>
              </a:rPr>
              <a:t>regulations </a:t>
            </a:r>
            <a:r>
              <a:rPr lang="en-US" sz="2400" dirty="0" smtClean="0">
                <a:solidFill>
                  <a:schemeClr val="tx2"/>
                </a:solidFill>
              </a:rPr>
              <a:t>may </a:t>
            </a:r>
            <a:r>
              <a:rPr lang="en-US" sz="2400" dirty="0">
                <a:solidFill>
                  <a:schemeClr val="tx2"/>
                </a:solidFill>
              </a:rPr>
              <a:t>impose a numerical threshold, such fifty percent or more, upon the time spent performing a duty in order for that duty to be a primary duty. </a:t>
            </a:r>
            <a:endParaRPr lang="en-US" sz="2400" dirty="0" smtClean="0">
              <a:solidFill>
                <a:schemeClr val="tx2"/>
              </a:solidFill>
            </a:endParaRPr>
          </a:p>
        </p:txBody>
      </p:sp>
    </p:spTree>
    <p:extLst>
      <p:ext uri="{BB962C8B-B14F-4D97-AF65-F5344CB8AC3E}">
        <p14:creationId xmlns:p14="http://schemas.microsoft.com/office/powerpoint/2010/main" val="22299805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a:solidFill>
                  <a:schemeClr val="tx2"/>
                </a:solidFill>
              </a:rPr>
              <a:t>“Primary Duty” </a:t>
            </a:r>
            <a:r>
              <a:rPr lang="en-US" sz="2800" dirty="0" smtClean="0">
                <a:solidFill>
                  <a:schemeClr val="tx2"/>
                </a:solidFill>
              </a:rPr>
              <a:t>Test</a:t>
            </a:r>
          </a:p>
          <a:p>
            <a:pPr marL="914400" lvl="1" indent="-457200" algn="l">
              <a:buFont typeface="Arial" panose="020B0604020202020204" pitchFamily="34" charset="0"/>
              <a:buChar char="•"/>
            </a:pPr>
            <a:r>
              <a:rPr lang="en-US" b="1" i="1" dirty="0" smtClean="0">
                <a:solidFill>
                  <a:schemeClr val="tx2"/>
                </a:solidFill>
              </a:rPr>
              <a:t>If the primary duty test is changed, then many </a:t>
            </a:r>
            <a:r>
              <a:rPr lang="en-US" b="1" i="1" dirty="0">
                <a:solidFill>
                  <a:schemeClr val="tx2"/>
                </a:solidFill>
              </a:rPr>
              <a:t>jobs which currently meet the primary duty test no longer will do so, and employers will have to either pay overtime compensation to the employees performing those jobs or </a:t>
            </a:r>
            <a:r>
              <a:rPr lang="en-US" b="1" i="1" dirty="0" smtClean="0">
                <a:solidFill>
                  <a:schemeClr val="tx2"/>
                </a:solidFill>
              </a:rPr>
              <a:t>change </a:t>
            </a:r>
            <a:r>
              <a:rPr lang="en-US" b="1" i="1" dirty="0">
                <a:solidFill>
                  <a:schemeClr val="tx2"/>
                </a:solidFill>
              </a:rPr>
              <a:t>the </a:t>
            </a:r>
            <a:r>
              <a:rPr lang="en-US" b="1" i="1" dirty="0" smtClean="0">
                <a:solidFill>
                  <a:schemeClr val="tx2"/>
                </a:solidFill>
              </a:rPr>
              <a:t>job duties </a:t>
            </a:r>
            <a:r>
              <a:rPr lang="en-US" b="1" i="1" dirty="0">
                <a:solidFill>
                  <a:schemeClr val="tx2"/>
                </a:solidFill>
              </a:rPr>
              <a:t>of the job to meet the new </a:t>
            </a:r>
            <a:r>
              <a:rPr lang="en-US" b="1" i="1" dirty="0" smtClean="0">
                <a:solidFill>
                  <a:schemeClr val="tx2"/>
                </a:solidFill>
              </a:rPr>
              <a:t>test.</a:t>
            </a:r>
          </a:p>
        </p:txBody>
      </p:sp>
    </p:spTree>
    <p:extLst>
      <p:ext uri="{BB962C8B-B14F-4D97-AF65-F5344CB8AC3E}">
        <p14:creationId xmlns:p14="http://schemas.microsoft.com/office/powerpoint/2010/main" val="2839152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smtClean="0">
                <a:solidFill>
                  <a:schemeClr val="tx2"/>
                </a:solidFill>
              </a:rPr>
              <a:t>Obama Administration proposed budget for 2015</a:t>
            </a:r>
          </a:p>
          <a:p>
            <a:pPr marL="457200" indent="-457200" algn="l">
              <a:buFont typeface="Arial" panose="020B0604020202020204" pitchFamily="34" charset="0"/>
              <a:buChar char="•"/>
            </a:pPr>
            <a:r>
              <a:rPr lang="en-US" sz="2800" dirty="0" smtClean="0">
                <a:solidFill>
                  <a:schemeClr val="tx2"/>
                </a:solidFill>
              </a:rPr>
              <a:t>Increase in 14 million dollars to combat misclassification of workers as independent contractors</a:t>
            </a:r>
          </a:p>
          <a:p>
            <a:pPr marL="914400" lvl="1" indent="-457200" algn="l">
              <a:buFont typeface="Arial" panose="020B0604020202020204" pitchFamily="34" charset="0"/>
              <a:buChar char="•"/>
            </a:pPr>
            <a:r>
              <a:rPr lang="en-US" sz="2400" dirty="0" smtClean="0">
                <a:solidFill>
                  <a:schemeClr val="tx2"/>
                </a:solidFill>
              </a:rPr>
              <a:t>4 million dollars to DOL Wage Hour Division to investigate misclassification</a:t>
            </a:r>
          </a:p>
          <a:p>
            <a:pPr marL="914400" lvl="1" indent="-457200" algn="l">
              <a:buFont typeface="Arial" panose="020B0604020202020204" pitchFamily="34" charset="0"/>
              <a:buChar char="•"/>
            </a:pPr>
            <a:r>
              <a:rPr lang="en-US" sz="2400" dirty="0" smtClean="0">
                <a:solidFill>
                  <a:schemeClr val="tx2"/>
                </a:solidFill>
              </a:rPr>
              <a:t>10 million dollars for grants to states to investigate misclassifications </a:t>
            </a:r>
            <a:r>
              <a:rPr lang="en-US" dirty="0" smtClean="0">
                <a:solidFill>
                  <a:schemeClr val="tx2"/>
                </a:solidFill>
              </a:rPr>
              <a:t>and recover unpaid taxes</a:t>
            </a:r>
          </a:p>
        </p:txBody>
      </p:sp>
    </p:spTree>
    <p:extLst>
      <p:ext uri="{BB962C8B-B14F-4D97-AF65-F5344CB8AC3E}">
        <p14:creationId xmlns:p14="http://schemas.microsoft.com/office/powerpoint/2010/main" val="33459378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smtClean="0">
                <a:solidFill>
                  <a:schemeClr val="tx2"/>
                </a:solidFill>
              </a:rPr>
              <a:t>“Directly and Closely Related”</a:t>
            </a:r>
          </a:p>
          <a:p>
            <a:pPr marL="914400" lvl="1" indent="-457200" algn="l">
              <a:buFont typeface="Arial" panose="020B0604020202020204" pitchFamily="34" charset="0"/>
              <a:buChar char="•"/>
            </a:pPr>
            <a:r>
              <a:rPr lang="en-US" sz="2400" dirty="0">
                <a:solidFill>
                  <a:schemeClr val="tx2"/>
                </a:solidFill>
              </a:rPr>
              <a:t>Under </a:t>
            </a:r>
            <a:r>
              <a:rPr lang="en-US" sz="2400" dirty="0" smtClean="0">
                <a:solidFill>
                  <a:schemeClr val="tx2"/>
                </a:solidFill>
              </a:rPr>
              <a:t>current </a:t>
            </a:r>
            <a:r>
              <a:rPr lang="en-US" sz="2400" dirty="0">
                <a:solidFill>
                  <a:schemeClr val="tx2"/>
                </a:solidFill>
              </a:rPr>
              <a:t>regulations, exempt work includes not only work which meets the primary duty test, but also work which is “directly and closely related” to the performance of those </a:t>
            </a:r>
            <a:r>
              <a:rPr lang="en-US" sz="2400" dirty="0" smtClean="0">
                <a:solidFill>
                  <a:schemeClr val="tx2"/>
                </a:solidFill>
              </a:rPr>
              <a:t>duties.</a:t>
            </a:r>
          </a:p>
          <a:p>
            <a:pPr marL="914400" lvl="1" indent="-457200" algn="l">
              <a:buFont typeface="Arial" panose="020B0604020202020204" pitchFamily="34" charset="0"/>
              <a:buChar char="•"/>
            </a:pPr>
            <a:endParaRPr lang="en-US" sz="2400" dirty="0" smtClean="0">
              <a:solidFill>
                <a:schemeClr val="tx2"/>
              </a:solidFill>
            </a:endParaRPr>
          </a:p>
        </p:txBody>
      </p:sp>
    </p:spTree>
    <p:extLst>
      <p:ext uri="{BB962C8B-B14F-4D97-AF65-F5344CB8AC3E}">
        <p14:creationId xmlns:p14="http://schemas.microsoft.com/office/powerpoint/2010/main" val="19080050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smtClean="0">
                <a:solidFill>
                  <a:schemeClr val="tx2"/>
                </a:solidFill>
              </a:rPr>
              <a:t>“Directly and Closely Related”</a:t>
            </a:r>
          </a:p>
          <a:p>
            <a:pPr marL="914400" lvl="1" indent="-457200" algn="l">
              <a:buFont typeface="Arial" panose="020B0604020202020204" pitchFamily="34" charset="0"/>
              <a:buChar char="•"/>
            </a:pPr>
            <a:r>
              <a:rPr lang="en-US" sz="2400" dirty="0" smtClean="0">
                <a:solidFill>
                  <a:schemeClr val="tx2"/>
                </a:solidFill>
              </a:rPr>
              <a:t>Current regulations: “’Directly </a:t>
            </a:r>
            <a:r>
              <a:rPr lang="en-US" sz="2400" dirty="0">
                <a:solidFill>
                  <a:schemeClr val="tx2"/>
                </a:solidFill>
              </a:rPr>
              <a:t>and closely </a:t>
            </a:r>
            <a:r>
              <a:rPr lang="en-US" sz="2400" dirty="0" smtClean="0">
                <a:solidFill>
                  <a:schemeClr val="tx2"/>
                </a:solidFill>
              </a:rPr>
              <a:t>related’ </a:t>
            </a:r>
            <a:r>
              <a:rPr lang="en-US" sz="2400" dirty="0">
                <a:solidFill>
                  <a:schemeClr val="tx2"/>
                </a:solidFill>
              </a:rPr>
              <a:t>means tasks that are related to exempt duties and that contribute to or facilitate performance of exempt </a:t>
            </a:r>
            <a:r>
              <a:rPr lang="en-US" sz="2400" dirty="0" smtClean="0">
                <a:solidFill>
                  <a:schemeClr val="tx2"/>
                </a:solidFill>
              </a:rPr>
              <a:t>work</a:t>
            </a:r>
            <a:r>
              <a:rPr lang="en-US" sz="2400" dirty="0">
                <a:solidFill>
                  <a:schemeClr val="tx2"/>
                </a:solidFill>
              </a:rPr>
              <a:t>.” </a:t>
            </a:r>
            <a:r>
              <a:rPr lang="en-US" sz="2400" dirty="0" smtClean="0">
                <a:solidFill>
                  <a:schemeClr val="tx2"/>
                </a:solidFill>
              </a:rPr>
              <a:t>(29 </a:t>
            </a:r>
            <a:r>
              <a:rPr lang="en-US" sz="2400" dirty="0">
                <a:solidFill>
                  <a:schemeClr val="tx2"/>
                </a:solidFill>
              </a:rPr>
              <a:t>C.F.R. § </a:t>
            </a:r>
            <a:r>
              <a:rPr lang="en-US" sz="2400" dirty="0" smtClean="0">
                <a:solidFill>
                  <a:schemeClr val="tx2"/>
                </a:solidFill>
              </a:rPr>
              <a:t>541.703.)</a:t>
            </a:r>
          </a:p>
        </p:txBody>
      </p:sp>
    </p:spTree>
    <p:extLst>
      <p:ext uri="{BB962C8B-B14F-4D97-AF65-F5344CB8AC3E}">
        <p14:creationId xmlns:p14="http://schemas.microsoft.com/office/powerpoint/2010/main" val="13085445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smtClean="0">
                <a:solidFill>
                  <a:schemeClr val="tx2"/>
                </a:solidFill>
              </a:rPr>
              <a:t>“Directly and Closely Related”</a:t>
            </a:r>
          </a:p>
          <a:p>
            <a:pPr marL="914400" lvl="1" indent="-457200" algn="l">
              <a:buFont typeface="Arial" panose="020B0604020202020204" pitchFamily="34" charset="0"/>
              <a:buChar char="•"/>
            </a:pPr>
            <a:r>
              <a:rPr lang="en-US" sz="2400" dirty="0" smtClean="0">
                <a:solidFill>
                  <a:schemeClr val="tx2"/>
                </a:solidFill>
              </a:rPr>
              <a:t>Current regulations: “Directly </a:t>
            </a:r>
            <a:r>
              <a:rPr lang="en-US" sz="2400" dirty="0">
                <a:solidFill>
                  <a:schemeClr val="tx2"/>
                </a:solidFill>
              </a:rPr>
              <a:t>and closely </a:t>
            </a:r>
            <a:r>
              <a:rPr lang="en-US" sz="2400" dirty="0" smtClean="0">
                <a:solidFill>
                  <a:schemeClr val="tx2"/>
                </a:solidFill>
              </a:rPr>
              <a:t>related </a:t>
            </a:r>
            <a:r>
              <a:rPr lang="en-US" sz="2400" dirty="0">
                <a:solidFill>
                  <a:schemeClr val="tx2"/>
                </a:solidFill>
              </a:rPr>
              <a:t>work may include physical tasks and menial tasks that arise out of exempt duties, and the routine work without which the exempt employee's exempt work cannot be performed properly</a:t>
            </a:r>
            <a:r>
              <a:rPr lang="en-US" sz="2400" dirty="0" smtClean="0">
                <a:solidFill>
                  <a:schemeClr val="tx2"/>
                </a:solidFill>
              </a:rPr>
              <a:t>.”  (29 </a:t>
            </a:r>
            <a:r>
              <a:rPr lang="en-US" sz="2400" dirty="0">
                <a:solidFill>
                  <a:schemeClr val="tx2"/>
                </a:solidFill>
              </a:rPr>
              <a:t>C.F.R. § </a:t>
            </a:r>
            <a:r>
              <a:rPr lang="en-US" sz="2400" dirty="0" smtClean="0">
                <a:solidFill>
                  <a:schemeClr val="tx2"/>
                </a:solidFill>
              </a:rPr>
              <a:t>541.703.)</a:t>
            </a:r>
          </a:p>
        </p:txBody>
      </p:sp>
    </p:spTree>
    <p:extLst>
      <p:ext uri="{BB962C8B-B14F-4D97-AF65-F5344CB8AC3E}">
        <p14:creationId xmlns:p14="http://schemas.microsoft.com/office/powerpoint/2010/main" val="27174171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smtClean="0">
                <a:solidFill>
                  <a:schemeClr val="tx2"/>
                </a:solidFill>
              </a:rPr>
              <a:t>“Directly and Closely Related”</a:t>
            </a:r>
          </a:p>
          <a:p>
            <a:pPr marL="914400" lvl="1" indent="-457200" algn="l">
              <a:buFont typeface="Arial" panose="020B0604020202020204" pitchFamily="34" charset="0"/>
              <a:buChar char="•"/>
            </a:pPr>
            <a:r>
              <a:rPr lang="en-US" sz="2400" dirty="0" smtClean="0">
                <a:solidFill>
                  <a:schemeClr val="tx2"/>
                </a:solidFill>
              </a:rPr>
              <a:t>Current regulations</a:t>
            </a:r>
            <a:r>
              <a:rPr lang="en-US" sz="2400" dirty="0">
                <a:solidFill>
                  <a:schemeClr val="tx2"/>
                </a:solidFill>
              </a:rPr>
              <a:t>: </a:t>
            </a:r>
            <a:r>
              <a:rPr lang="en-US" sz="2400" dirty="0" smtClean="0">
                <a:solidFill>
                  <a:schemeClr val="tx2"/>
                </a:solidFill>
              </a:rPr>
              <a:t>“Work directly </a:t>
            </a:r>
            <a:r>
              <a:rPr lang="en-US" sz="2400" dirty="0">
                <a:solidFill>
                  <a:schemeClr val="tx2"/>
                </a:solidFill>
              </a:rPr>
              <a:t>and closely </a:t>
            </a:r>
            <a:r>
              <a:rPr lang="en-US" sz="2400" dirty="0" smtClean="0">
                <a:solidFill>
                  <a:schemeClr val="tx2"/>
                </a:solidFill>
              </a:rPr>
              <a:t>related </a:t>
            </a:r>
            <a:r>
              <a:rPr lang="en-US" sz="2400" dirty="0">
                <a:solidFill>
                  <a:schemeClr val="tx2"/>
                </a:solidFill>
              </a:rPr>
              <a:t>to the performance of exempt duties may </a:t>
            </a:r>
            <a:r>
              <a:rPr lang="en-US" sz="2400" dirty="0" smtClean="0">
                <a:solidFill>
                  <a:schemeClr val="tx2"/>
                </a:solidFill>
              </a:rPr>
              <a:t>also include recordkeeping, </a:t>
            </a:r>
            <a:r>
              <a:rPr lang="en-US" sz="2400" dirty="0">
                <a:solidFill>
                  <a:schemeClr val="tx2"/>
                </a:solidFill>
              </a:rPr>
              <a:t>monitoring and adjusting </a:t>
            </a:r>
            <a:r>
              <a:rPr lang="en-US" sz="2400" dirty="0" smtClean="0">
                <a:solidFill>
                  <a:schemeClr val="tx2"/>
                </a:solidFill>
              </a:rPr>
              <a:t>machinery, </a:t>
            </a:r>
            <a:r>
              <a:rPr lang="en-US" sz="2400" dirty="0">
                <a:solidFill>
                  <a:schemeClr val="tx2"/>
                </a:solidFill>
              </a:rPr>
              <a:t>taking </a:t>
            </a:r>
            <a:r>
              <a:rPr lang="en-US" sz="2400" dirty="0" smtClean="0">
                <a:solidFill>
                  <a:schemeClr val="tx2"/>
                </a:solidFill>
              </a:rPr>
              <a:t>notes, </a:t>
            </a:r>
            <a:r>
              <a:rPr lang="en-US" sz="2400" dirty="0">
                <a:solidFill>
                  <a:schemeClr val="tx2"/>
                </a:solidFill>
              </a:rPr>
              <a:t>using the computer to create documents or </a:t>
            </a:r>
            <a:r>
              <a:rPr lang="en-US" sz="2400" dirty="0" smtClean="0">
                <a:solidFill>
                  <a:schemeClr val="tx2"/>
                </a:solidFill>
              </a:rPr>
              <a:t>presentations, </a:t>
            </a:r>
            <a:r>
              <a:rPr lang="en-US" sz="2400" dirty="0">
                <a:solidFill>
                  <a:schemeClr val="tx2"/>
                </a:solidFill>
              </a:rPr>
              <a:t>opening the mail for the purpose of reading it and making </a:t>
            </a:r>
            <a:r>
              <a:rPr lang="en-US" sz="2400" dirty="0" smtClean="0">
                <a:solidFill>
                  <a:schemeClr val="tx2"/>
                </a:solidFill>
              </a:rPr>
              <a:t>decisions, </a:t>
            </a:r>
            <a:r>
              <a:rPr lang="en-US" sz="2400" dirty="0">
                <a:solidFill>
                  <a:schemeClr val="tx2"/>
                </a:solidFill>
              </a:rPr>
              <a:t>and using a photocopier or fax machine</a:t>
            </a:r>
            <a:r>
              <a:rPr lang="en-US" sz="2400" dirty="0" smtClean="0">
                <a:solidFill>
                  <a:schemeClr val="tx2"/>
                </a:solidFill>
              </a:rPr>
              <a:t>.” </a:t>
            </a:r>
            <a:r>
              <a:rPr lang="en-US" sz="2400" dirty="0">
                <a:solidFill>
                  <a:schemeClr val="tx2"/>
                </a:solidFill>
              </a:rPr>
              <a:t>(</a:t>
            </a:r>
            <a:r>
              <a:rPr lang="en-US" sz="2400" dirty="0" smtClean="0">
                <a:solidFill>
                  <a:schemeClr val="tx2"/>
                </a:solidFill>
              </a:rPr>
              <a:t>29 </a:t>
            </a:r>
            <a:r>
              <a:rPr lang="en-US" sz="2400" dirty="0">
                <a:solidFill>
                  <a:schemeClr val="tx2"/>
                </a:solidFill>
              </a:rPr>
              <a:t>C.F.R. § </a:t>
            </a:r>
            <a:r>
              <a:rPr lang="en-US" sz="2400" dirty="0" smtClean="0">
                <a:solidFill>
                  <a:schemeClr val="tx2"/>
                </a:solidFill>
              </a:rPr>
              <a:t>541.703.)</a:t>
            </a:r>
          </a:p>
        </p:txBody>
      </p:sp>
    </p:spTree>
    <p:extLst>
      <p:ext uri="{BB962C8B-B14F-4D97-AF65-F5344CB8AC3E}">
        <p14:creationId xmlns:p14="http://schemas.microsoft.com/office/powerpoint/2010/main" val="29447770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smtClean="0">
                <a:solidFill>
                  <a:schemeClr val="tx2"/>
                </a:solidFill>
              </a:rPr>
              <a:t>“Directly and Closely Related”</a:t>
            </a:r>
          </a:p>
          <a:p>
            <a:pPr marL="914400" lvl="1" indent="-457200" algn="l">
              <a:buFont typeface="Arial" panose="020B0604020202020204" pitchFamily="34" charset="0"/>
              <a:buChar char="•"/>
            </a:pPr>
            <a:r>
              <a:rPr lang="en-US" sz="2400" dirty="0" smtClean="0">
                <a:solidFill>
                  <a:schemeClr val="tx2"/>
                </a:solidFill>
              </a:rPr>
              <a:t>Example from current regulations:  “Keeping </a:t>
            </a:r>
            <a:r>
              <a:rPr lang="en-US" sz="2400" dirty="0">
                <a:solidFill>
                  <a:schemeClr val="tx2"/>
                </a:solidFill>
              </a:rPr>
              <a:t>time, production or sales records for subordinates is work directly and closely related to an exempt executive's function of managing a department and supervising employees</a:t>
            </a:r>
            <a:r>
              <a:rPr lang="en-US" sz="2400" dirty="0" smtClean="0">
                <a:solidFill>
                  <a:schemeClr val="tx2"/>
                </a:solidFill>
              </a:rPr>
              <a:t>.” </a:t>
            </a:r>
            <a:r>
              <a:rPr lang="en-US" sz="2400" dirty="0">
                <a:solidFill>
                  <a:schemeClr val="tx2"/>
                </a:solidFill>
              </a:rPr>
              <a:t>(</a:t>
            </a:r>
            <a:r>
              <a:rPr lang="en-US" sz="2400" dirty="0" smtClean="0">
                <a:solidFill>
                  <a:schemeClr val="tx2"/>
                </a:solidFill>
              </a:rPr>
              <a:t>29 </a:t>
            </a:r>
            <a:r>
              <a:rPr lang="en-US" sz="2400" dirty="0">
                <a:solidFill>
                  <a:schemeClr val="tx2"/>
                </a:solidFill>
              </a:rPr>
              <a:t>C.F.R. § </a:t>
            </a:r>
            <a:r>
              <a:rPr lang="en-US" sz="2400" dirty="0" smtClean="0">
                <a:solidFill>
                  <a:schemeClr val="tx2"/>
                </a:solidFill>
              </a:rPr>
              <a:t>541.703.)</a:t>
            </a:r>
          </a:p>
        </p:txBody>
      </p:sp>
    </p:spTree>
    <p:extLst>
      <p:ext uri="{BB962C8B-B14F-4D97-AF65-F5344CB8AC3E}">
        <p14:creationId xmlns:p14="http://schemas.microsoft.com/office/powerpoint/2010/main" val="26837104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smtClean="0">
                <a:solidFill>
                  <a:schemeClr val="tx2"/>
                </a:solidFill>
              </a:rPr>
              <a:t>“Directly and Closely Related”</a:t>
            </a:r>
          </a:p>
          <a:p>
            <a:pPr marL="914400" lvl="1" indent="-457200" algn="l">
              <a:buFont typeface="Arial" panose="020B0604020202020204" pitchFamily="34" charset="0"/>
              <a:buChar char="•"/>
            </a:pPr>
            <a:r>
              <a:rPr lang="en-US" sz="2400" dirty="0">
                <a:solidFill>
                  <a:schemeClr val="tx2"/>
                </a:solidFill>
              </a:rPr>
              <a:t>Example from current regulations: “</a:t>
            </a:r>
            <a:r>
              <a:rPr lang="en-US" sz="2400" dirty="0" smtClean="0">
                <a:solidFill>
                  <a:schemeClr val="tx2"/>
                </a:solidFill>
              </a:rPr>
              <a:t>A </a:t>
            </a:r>
            <a:r>
              <a:rPr lang="en-US" sz="2400" dirty="0">
                <a:solidFill>
                  <a:schemeClr val="tx2"/>
                </a:solidFill>
              </a:rPr>
              <a:t>supervisor who spot checks and examines the work of subordinates to determine whether they are performing their duties properly, and whether the product is satisfactory, is performing work which is directly and closely related to managerial and supervisory functions, so long as the checking is distinguishable from the work ordinarily performed by a nonexempt inspector</a:t>
            </a:r>
            <a:r>
              <a:rPr lang="en-US" sz="2400" dirty="0" smtClean="0">
                <a:solidFill>
                  <a:schemeClr val="tx2"/>
                </a:solidFill>
              </a:rPr>
              <a:t>.” (29 </a:t>
            </a:r>
            <a:r>
              <a:rPr lang="en-US" sz="2400" dirty="0">
                <a:solidFill>
                  <a:schemeClr val="tx2"/>
                </a:solidFill>
              </a:rPr>
              <a:t>C.F.R. § </a:t>
            </a:r>
            <a:r>
              <a:rPr lang="en-US" sz="2400" dirty="0" smtClean="0">
                <a:solidFill>
                  <a:schemeClr val="tx2"/>
                </a:solidFill>
              </a:rPr>
              <a:t>541.703.)</a:t>
            </a:r>
          </a:p>
        </p:txBody>
      </p:sp>
    </p:spTree>
    <p:extLst>
      <p:ext uri="{BB962C8B-B14F-4D97-AF65-F5344CB8AC3E}">
        <p14:creationId xmlns:p14="http://schemas.microsoft.com/office/powerpoint/2010/main" val="23968234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smtClean="0">
                <a:solidFill>
                  <a:schemeClr val="tx2"/>
                </a:solidFill>
              </a:rPr>
              <a:t>“Directly and Closely Related”</a:t>
            </a:r>
          </a:p>
          <a:p>
            <a:pPr marL="914400" lvl="1" indent="-457200" algn="l">
              <a:buFont typeface="Arial" panose="020B0604020202020204" pitchFamily="34" charset="0"/>
              <a:buChar char="•"/>
            </a:pPr>
            <a:r>
              <a:rPr lang="en-US" sz="2400" dirty="0" smtClean="0">
                <a:solidFill>
                  <a:schemeClr val="tx2"/>
                </a:solidFill>
              </a:rPr>
              <a:t>Current regulations</a:t>
            </a:r>
            <a:r>
              <a:rPr lang="en-US" sz="2400" dirty="0">
                <a:solidFill>
                  <a:schemeClr val="tx2"/>
                </a:solidFill>
              </a:rPr>
              <a:t>:  </a:t>
            </a:r>
            <a:r>
              <a:rPr lang="en-US" sz="2400" dirty="0" smtClean="0">
                <a:solidFill>
                  <a:schemeClr val="tx2"/>
                </a:solidFill>
              </a:rPr>
              <a:t>“The </a:t>
            </a:r>
            <a:r>
              <a:rPr lang="en-US" sz="2400" dirty="0">
                <a:solidFill>
                  <a:schemeClr val="tx2"/>
                </a:solidFill>
              </a:rPr>
              <a:t>distribution of materials, merchandise or supplies to maintain control of the flow of and expenditures for such items is directly and closely related to the performance of exempt duties</a:t>
            </a:r>
            <a:r>
              <a:rPr lang="en-US" sz="2400" dirty="0" smtClean="0">
                <a:solidFill>
                  <a:schemeClr val="tx2"/>
                </a:solidFill>
              </a:rPr>
              <a:t>.” </a:t>
            </a:r>
            <a:r>
              <a:rPr lang="en-US" sz="2400" dirty="0">
                <a:solidFill>
                  <a:schemeClr val="tx2"/>
                </a:solidFill>
              </a:rPr>
              <a:t>(</a:t>
            </a:r>
            <a:r>
              <a:rPr lang="en-US" sz="2400" dirty="0" smtClean="0">
                <a:solidFill>
                  <a:schemeClr val="tx2"/>
                </a:solidFill>
              </a:rPr>
              <a:t>29 </a:t>
            </a:r>
            <a:r>
              <a:rPr lang="en-US" sz="2400" dirty="0">
                <a:solidFill>
                  <a:schemeClr val="tx2"/>
                </a:solidFill>
              </a:rPr>
              <a:t>C.F.R. § </a:t>
            </a:r>
            <a:r>
              <a:rPr lang="en-US" sz="2400" dirty="0" smtClean="0">
                <a:solidFill>
                  <a:schemeClr val="tx2"/>
                </a:solidFill>
              </a:rPr>
              <a:t>541.703.)</a:t>
            </a:r>
          </a:p>
        </p:txBody>
      </p:sp>
    </p:spTree>
    <p:extLst>
      <p:ext uri="{BB962C8B-B14F-4D97-AF65-F5344CB8AC3E}">
        <p14:creationId xmlns:p14="http://schemas.microsoft.com/office/powerpoint/2010/main" val="393024444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smtClean="0">
                <a:solidFill>
                  <a:schemeClr val="tx2"/>
                </a:solidFill>
              </a:rPr>
              <a:t>“Directly and Closely Related”</a:t>
            </a:r>
          </a:p>
          <a:p>
            <a:pPr marL="914400" lvl="1" indent="-457200" algn="l">
              <a:buFont typeface="Arial" panose="020B0604020202020204" pitchFamily="34" charset="0"/>
              <a:buChar char="•"/>
            </a:pPr>
            <a:r>
              <a:rPr lang="en-US" sz="2400" dirty="0">
                <a:solidFill>
                  <a:schemeClr val="tx2"/>
                </a:solidFill>
              </a:rPr>
              <a:t>Example from current regulations:  “A supervisor who sets up a machine may be engaged in exempt work, depending upon the nature of the industry and the operation. </a:t>
            </a:r>
            <a:r>
              <a:rPr lang="en-US" sz="2400" dirty="0" smtClean="0">
                <a:solidFill>
                  <a:schemeClr val="tx2"/>
                </a:solidFill>
              </a:rPr>
              <a:t> ...  In some cases</a:t>
            </a:r>
            <a:r>
              <a:rPr lang="en-US" sz="2400" dirty="0">
                <a:solidFill>
                  <a:schemeClr val="tx2"/>
                </a:solidFill>
              </a:rPr>
              <a:t>, the setting up of the work is a highly skilled operation which the ordinary production worker or machine tender typically does not perform</a:t>
            </a:r>
            <a:r>
              <a:rPr lang="en-US" sz="2400" dirty="0" smtClean="0">
                <a:solidFill>
                  <a:schemeClr val="tx2"/>
                </a:solidFill>
              </a:rPr>
              <a:t>... Particularly </a:t>
            </a:r>
            <a:r>
              <a:rPr lang="en-US" sz="2400" dirty="0">
                <a:solidFill>
                  <a:schemeClr val="tx2"/>
                </a:solidFill>
              </a:rPr>
              <a:t>in small plants, such work may be a regular duty of the executive and is directly and closely related to the executive's responsibility for the </a:t>
            </a:r>
            <a:r>
              <a:rPr lang="en-US" sz="2400" dirty="0" smtClean="0">
                <a:solidFill>
                  <a:schemeClr val="tx2"/>
                </a:solidFill>
              </a:rPr>
              <a:t>work.” (</a:t>
            </a:r>
            <a:r>
              <a:rPr lang="en-US" sz="2400" dirty="0">
                <a:solidFill>
                  <a:schemeClr val="tx2"/>
                </a:solidFill>
              </a:rPr>
              <a:t>29 C.F.R. § </a:t>
            </a:r>
            <a:r>
              <a:rPr lang="en-US" sz="2400" dirty="0" smtClean="0">
                <a:solidFill>
                  <a:schemeClr val="tx2"/>
                </a:solidFill>
              </a:rPr>
              <a:t>541.703.)</a:t>
            </a:r>
          </a:p>
        </p:txBody>
      </p:sp>
    </p:spTree>
    <p:extLst>
      <p:ext uri="{BB962C8B-B14F-4D97-AF65-F5344CB8AC3E}">
        <p14:creationId xmlns:p14="http://schemas.microsoft.com/office/powerpoint/2010/main" val="8291173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smtClean="0">
                <a:solidFill>
                  <a:schemeClr val="tx2"/>
                </a:solidFill>
              </a:rPr>
              <a:t>“Directly and Closely Related”</a:t>
            </a:r>
          </a:p>
          <a:p>
            <a:pPr marL="914400" lvl="1" indent="-457200" algn="l">
              <a:buFont typeface="Arial" panose="020B0604020202020204" pitchFamily="34" charset="0"/>
              <a:buChar char="•"/>
            </a:pPr>
            <a:r>
              <a:rPr lang="en-US" sz="2400" dirty="0">
                <a:solidFill>
                  <a:schemeClr val="tx2"/>
                </a:solidFill>
              </a:rPr>
              <a:t>Example from current regulations: “</a:t>
            </a:r>
            <a:r>
              <a:rPr lang="en-US" sz="2400" dirty="0" smtClean="0">
                <a:solidFill>
                  <a:schemeClr val="tx2"/>
                </a:solidFill>
              </a:rPr>
              <a:t>A </a:t>
            </a:r>
            <a:r>
              <a:rPr lang="en-US" sz="2400" dirty="0">
                <a:solidFill>
                  <a:schemeClr val="tx2"/>
                </a:solidFill>
              </a:rPr>
              <a:t>department manager in a retail or service establishment who walks about the sales floor observing the work of sales personnel under the employee's supervision to determine the effectiveness of their sales techniques, checks on the quality of customer service being given, or observes customer preferences is performing work which is directly and closely related to managerial and supervisory functions</a:t>
            </a:r>
            <a:r>
              <a:rPr lang="en-US" sz="2400" dirty="0" smtClean="0">
                <a:solidFill>
                  <a:schemeClr val="tx2"/>
                </a:solidFill>
              </a:rPr>
              <a:t>.”  (</a:t>
            </a:r>
            <a:r>
              <a:rPr lang="en-US" sz="2400" dirty="0">
                <a:solidFill>
                  <a:schemeClr val="tx2"/>
                </a:solidFill>
              </a:rPr>
              <a:t>29 C.F.R. § </a:t>
            </a:r>
            <a:r>
              <a:rPr lang="en-US" sz="2400" dirty="0" smtClean="0">
                <a:solidFill>
                  <a:schemeClr val="tx2"/>
                </a:solidFill>
              </a:rPr>
              <a:t>541.703.)</a:t>
            </a:r>
          </a:p>
        </p:txBody>
      </p:sp>
    </p:spTree>
    <p:extLst>
      <p:ext uri="{BB962C8B-B14F-4D97-AF65-F5344CB8AC3E}">
        <p14:creationId xmlns:p14="http://schemas.microsoft.com/office/powerpoint/2010/main" val="266366581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smtClean="0">
                <a:solidFill>
                  <a:schemeClr val="tx2"/>
                </a:solidFill>
              </a:rPr>
              <a:t>“Directly and Closely Related”</a:t>
            </a:r>
          </a:p>
          <a:p>
            <a:pPr marL="914400" lvl="1" indent="-457200" algn="l">
              <a:buFont typeface="Arial" panose="020B0604020202020204" pitchFamily="34" charset="0"/>
              <a:buChar char="•"/>
            </a:pPr>
            <a:r>
              <a:rPr lang="en-US" sz="2400" dirty="0">
                <a:solidFill>
                  <a:schemeClr val="tx2"/>
                </a:solidFill>
              </a:rPr>
              <a:t>Example from current regulations: </a:t>
            </a:r>
            <a:r>
              <a:rPr lang="en-US" sz="2400" dirty="0" smtClean="0">
                <a:solidFill>
                  <a:schemeClr val="tx2"/>
                </a:solidFill>
              </a:rPr>
              <a:t>“A </a:t>
            </a:r>
            <a:r>
              <a:rPr lang="en-US" sz="2400" dirty="0">
                <a:solidFill>
                  <a:schemeClr val="tx2"/>
                </a:solidFill>
              </a:rPr>
              <a:t>business consultant may take extensive notes recording the flow of work and materials through the office or plant of the client; after returning to the office of the employer, the consultant may personally use the computer to type a report and create a proposed table of organization. </a:t>
            </a:r>
            <a:r>
              <a:rPr lang="en-US" sz="2400" dirty="0" smtClean="0">
                <a:solidFill>
                  <a:schemeClr val="tx2"/>
                </a:solidFill>
              </a:rPr>
              <a:t>... Because </a:t>
            </a:r>
            <a:r>
              <a:rPr lang="en-US" sz="2400" dirty="0">
                <a:solidFill>
                  <a:schemeClr val="tx2"/>
                </a:solidFill>
              </a:rPr>
              <a:t>this work is necessary for analyzing the data and making recommendations, the work is directly and closely related to exempt </a:t>
            </a:r>
            <a:r>
              <a:rPr lang="en-US" sz="2400" dirty="0" smtClean="0">
                <a:solidFill>
                  <a:schemeClr val="tx2"/>
                </a:solidFill>
              </a:rPr>
              <a:t>work.”  (</a:t>
            </a:r>
            <a:r>
              <a:rPr lang="en-US" sz="2400" dirty="0">
                <a:solidFill>
                  <a:schemeClr val="tx2"/>
                </a:solidFill>
              </a:rPr>
              <a:t>29 C.F.R. § </a:t>
            </a:r>
            <a:r>
              <a:rPr lang="en-US" sz="2400" dirty="0" smtClean="0">
                <a:solidFill>
                  <a:schemeClr val="tx2"/>
                </a:solidFill>
              </a:rPr>
              <a:t>541.703.)</a:t>
            </a:r>
          </a:p>
        </p:txBody>
      </p:sp>
    </p:spTree>
    <p:extLst>
      <p:ext uri="{BB962C8B-B14F-4D97-AF65-F5344CB8AC3E}">
        <p14:creationId xmlns:p14="http://schemas.microsoft.com/office/powerpoint/2010/main" val="2492143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smtClean="0">
                <a:solidFill>
                  <a:schemeClr val="tx2"/>
                </a:solidFill>
              </a:rPr>
              <a:t>Obama Administration proposed budget for 2015</a:t>
            </a:r>
          </a:p>
          <a:p>
            <a:pPr marL="457200" indent="-457200" algn="l">
              <a:buFont typeface="Arial" panose="020B0604020202020204" pitchFamily="34" charset="0"/>
              <a:buChar char="•"/>
            </a:pPr>
            <a:r>
              <a:rPr lang="en-US" sz="2800" dirty="0" smtClean="0">
                <a:solidFill>
                  <a:schemeClr val="tx2"/>
                </a:solidFill>
              </a:rPr>
              <a:t>White House states </a:t>
            </a:r>
            <a:r>
              <a:rPr lang="en-US" sz="2800" dirty="0" err="1" smtClean="0">
                <a:solidFill>
                  <a:schemeClr val="tx2"/>
                </a:solidFill>
              </a:rPr>
              <a:t>WHD</a:t>
            </a:r>
            <a:r>
              <a:rPr lang="en-US" sz="2800" dirty="0" smtClean="0">
                <a:solidFill>
                  <a:schemeClr val="tx2"/>
                </a:solidFill>
              </a:rPr>
              <a:t> would use increased funding to focus on “industries and employers most likely to break the law.”</a:t>
            </a:r>
          </a:p>
          <a:p>
            <a:pPr marL="914400" lvl="1" indent="-457200" algn="l">
              <a:buFont typeface="Arial" panose="020B0604020202020204" pitchFamily="34" charset="0"/>
              <a:buChar char="•"/>
            </a:pPr>
            <a:r>
              <a:rPr lang="en-US" sz="2400" dirty="0" err="1" smtClean="0">
                <a:solidFill>
                  <a:schemeClr val="tx2"/>
                </a:solidFill>
              </a:rPr>
              <a:t>WHD</a:t>
            </a:r>
            <a:r>
              <a:rPr lang="en-US" sz="2400" dirty="0" smtClean="0">
                <a:solidFill>
                  <a:schemeClr val="tx2"/>
                </a:solidFill>
              </a:rPr>
              <a:t> targets have included</a:t>
            </a:r>
            <a:endParaRPr lang="en-US" sz="2400" dirty="0">
              <a:solidFill>
                <a:schemeClr val="tx2"/>
              </a:solidFill>
            </a:endParaRPr>
          </a:p>
          <a:p>
            <a:pPr marL="1371600" lvl="2" indent="-457200" algn="l">
              <a:buFont typeface="Arial" panose="020B0604020202020204" pitchFamily="34" charset="0"/>
              <a:buChar char="•"/>
            </a:pPr>
            <a:r>
              <a:rPr lang="en-US" dirty="0" smtClean="0">
                <a:solidFill>
                  <a:schemeClr val="tx2"/>
                </a:solidFill>
              </a:rPr>
              <a:t>Restaurants</a:t>
            </a:r>
          </a:p>
          <a:p>
            <a:pPr marL="1371600" lvl="2" indent="-457200" algn="l">
              <a:buFont typeface="Arial" panose="020B0604020202020204" pitchFamily="34" charset="0"/>
              <a:buChar char="•"/>
            </a:pPr>
            <a:r>
              <a:rPr lang="en-US" dirty="0" smtClean="0">
                <a:solidFill>
                  <a:schemeClr val="tx2"/>
                </a:solidFill>
              </a:rPr>
              <a:t>Hotels</a:t>
            </a:r>
          </a:p>
          <a:p>
            <a:pPr marL="1371600" lvl="2" indent="-457200" algn="l">
              <a:buFont typeface="Arial" panose="020B0604020202020204" pitchFamily="34" charset="0"/>
              <a:buChar char="•"/>
            </a:pPr>
            <a:r>
              <a:rPr lang="en-US" dirty="0" smtClean="0">
                <a:solidFill>
                  <a:schemeClr val="tx2"/>
                </a:solidFill>
              </a:rPr>
              <a:t>Construction</a:t>
            </a:r>
          </a:p>
          <a:p>
            <a:pPr marL="1371600" lvl="2" indent="-457200" algn="l">
              <a:buFont typeface="Arial" panose="020B0604020202020204" pitchFamily="34" charset="0"/>
              <a:buChar char="•"/>
            </a:pPr>
            <a:r>
              <a:rPr lang="en-US" dirty="0" smtClean="0">
                <a:solidFill>
                  <a:schemeClr val="tx2"/>
                </a:solidFill>
              </a:rPr>
              <a:t>Janitorial Services</a:t>
            </a:r>
          </a:p>
        </p:txBody>
      </p:sp>
    </p:spTree>
    <p:extLst>
      <p:ext uri="{BB962C8B-B14F-4D97-AF65-F5344CB8AC3E}">
        <p14:creationId xmlns:p14="http://schemas.microsoft.com/office/powerpoint/2010/main" val="42061719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lnSpcReduction="10000"/>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smtClean="0">
                <a:solidFill>
                  <a:schemeClr val="tx2"/>
                </a:solidFill>
              </a:rPr>
              <a:t>“Directly and Closely Related”</a:t>
            </a:r>
          </a:p>
          <a:p>
            <a:pPr marL="914400" lvl="1" indent="-457200" algn="l">
              <a:buFont typeface="Arial" panose="020B0604020202020204" pitchFamily="34" charset="0"/>
              <a:buChar char="•"/>
            </a:pPr>
            <a:r>
              <a:rPr lang="en-US" sz="2400" dirty="0">
                <a:solidFill>
                  <a:schemeClr val="tx2"/>
                </a:solidFill>
              </a:rPr>
              <a:t>Example from current regulations: “</a:t>
            </a:r>
            <a:r>
              <a:rPr lang="en-US" sz="2400" dirty="0" smtClean="0">
                <a:solidFill>
                  <a:schemeClr val="tx2"/>
                </a:solidFill>
              </a:rPr>
              <a:t>A </a:t>
            </a:r>
            <a:r>
              <a:rPr lang="en-US" sz="2400" dirty="0">
                <a:solidFill>
                  <a:schemeClr val="tx2"/>
                </a:solidFill>
              </a:rPr>
              <a:t>credit manager who makes and administers the credit policy of the employer, establishes credit limits for customers, authorizes the shipment of orders on credit, and makes decisions on whether to exceed credit limits would be </a:t>
            </a:r>
            <a:r>
              <a:rPr lang="en-US" sz="2400" dirty="0" smtClean="0">
                <a:solidFill>
                  <a:schemeClr val="tx2"/>
                </a:solidFill>
              </a:rPr>
              <a:t>performing exempt administrative work. Work </a:t>
            </a:r>
            <a:r>
              <a:rPr lang="en-US" sz="2400" dirty="0">
                <a:solidFill>
                  <a:schemeClr val="tx2"/>
                </a:solidFill>
              </a:rPr>
              <a:t>that is directly and closely related to these exempt duties may include checking the status of accounts to determine whether the credit limit would be exceeded by the shipment of a new order, removing credit reports from the files for analysis, and writing letters giving credit data and experience to other employers or credit agencies</a:t>
            </a:r>
            <a:r>
              <a:rPr lang="en-US" sz="2400" dirty="0" smtClean="0">
                <a:solidFill>
                  <a:schemeClr val="tx2"/>
                </a:solidFill>
              </a:rPr>
              <a:t>.”  (</a:t>
            </a:r>
            <a:r>
              <a:rPr lang="en-US" sz="2400" dirty="0">
                <a:solidFill>
                  <a:schemeClr val="tx2"/>
                </a:solidFill>
              </a:rPr>
              <a:t>29 C.F.R. § </a:t>
            </a:r>
            <a:r>
              <a:rPr lang="en-US" sz="2400" dirty="0" smtClean="0">
                <a:solidFill>
                  <a:schemeClr val="tx2"/>
                </a:solidFill>
              </a:rPr>
              <a:t>541.703.)</a:t>
            </a:r>
          </a:p>
        </p:txBody>
      </p:sp>
    </p:spTree>
    <p:extLst>
      <p:ext uri="{BB962C8B-B14F-4D97-AF65-F5344CB8AC3E}">
        <p14:creationId xmlns:p14="http://schemas.microsoft.com/office/powerpoint/2010/main" val="57789109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smtClean="0">
                <a:solidFill>
                  <a:schemeClr val="tx2"/>
                </a:solidFill>
              </a:rPr>
              <a:t>“Directly and Closely Related”</a:t>
            </a:r>
          </a:p>
          <a:p>
            <a:pPr marL="914400" lvl="1" indent="-457200" algn="l">
              <a:buFont typeface="Arial" panose="020B0604020202020204" pitchFamily="34" charset="0"/>
              <a:buChar char="•"/>
            </a:pPr>
            <a:r>
              <a:rPr lang="en-US" sz="2400" dirty="0" smtClean="0">
                <a:solidFill>
                  <a:schemeClr val="tx2"/>
                </a:solidFill>
              </a:rPr>
              <a:t>Current regulations</a:t>
            </a:r>
            <a:r>
              <a:rPr lang="en-US" sz="2400" dirty="0">
                <a:solidFill>
                  <a:schemeClr val="tx2"/>
                </a:solidFill>
              </a:rPr>
              <a:t>: </a:t>
            </a:r>
            <a:r>
              <a:rPr lang="en-US" sz="2400" dirty="0" smtClean="0">
                <a:solidFill>
                  <a:schemeClr val="tx2"/>
                </a:solidFill>
              </a:rPr>
              <a:t>“Work </a:t>
            </a:r>
            <a:r>
              <a:rPr lang="en-US" sz="2400" dirty="0">
                <a:solidFill>
                  <a:schemeClr val="tx2"/>
                </a:solidFill>
              </a:rPr>
              <a:t>is not </a:t>
            </a:r>
            <a:r>
              <a:rPr lang="en-US" sz="2400" dirty="0" smtClean="0">
                <a:solidFill>
                  <a:schemeClr val="tx2"/>
                </a:solidFill>
              </a:rPr>
              <a:t>directly </a:t>
            </a:r>
            <a:r>
              <a:rPr lang="en-US" sz="2400" dirty="0">
                <a:solidFill>
                  <a:schemeClr val="tx2"/>
                </a:solidFill>
              </a:rPr>
              <a:t>and closely </a:t>
            </a:r>
            <a:r>
              <a:rPr lang="en-US" sz="2400" dirty="0" smtClean="0">
                <a:solidFill>
                  <a:schemeClr val="tx2"/>
                </a:solidFill>
              </a:rPr>
              <a:t>related </a:t>
            </a:r>
            <a:r>
              <a:rPr lang="en-US" sz="2400" dirty="0">
                <a:solidFill>
                  <a:schemeClr val="tx2"/>
                </a:solidFill>
              </a:rPr>
              <a:t>if the work is </a:t>
            </a:r>
            <a:r>
              <a:rPr lang="en-US" sz="2400" i="1" dirty="0">
                <a:solidFill>
                  <a:schemeClr val="tx2"/>
                </a:solidFill>
              </a:rPr>
              <a:t>remotely related </a:t>
            </a:r>
            <a:r>
              <a:rPr lang="en-US" sz="2400" dirty="0">
                <a:solidFill>
                  <a:schemeClr val="tx2"/>
                </a:solidFill>
              </a:rPr>
              <a:t>or </a:t>
            </a:r>
            <a:r>
              <a:rPr lang="en-US" sz="2400" i="1" dirty="0">
                <a:solidFill>
                  <a:schemeClr val="tx2"/>
                </a:solidFill>
              </a:rPr>
              <a:t>completely unrelated </a:t>
            </a:r>
            <a:r>
              <a:rPr lang="en-US" sz="2400" dirty="0">
                <a:solidFill>
                  <a:schemeClr val="tx2"/>
                </a:solidFill>
              </a:rPr>
              <a:t>to exempt duties</a:t>
            </a:r>
            <a:r>
              <a:rPr lang="en-US" sz="2400" dirty="0" smtClean="0">
                <a:solidFill>
                  <a:schemeClr val="tx2"/>
                </a:solidFill>
              </a:rPr>
              <a:t>.” </a:t>
            </a:r>
            <a:r>
              <a:rPr lang="en-US" sz="2400" dirty="0">
                <a:solidFill>
                  <a:schemeClr val="tx2"/>
                </a:solidFill>
              </a:rPr>
              <a:t>(</a:t>
            </a:r>
            <a:r>
              <a:rPr lang="en-US" sz="2400" dirty="0" smtClean="0">
                <a:solidFill>
                  <a:schemeClr val="tx2"/>
                </a:solidFill>
              </a:rPr>
              <a:t>29 </a:t>
            </a:r>
            <a:r>
              <a:rPr lang="en-US" sz="2400" dirty="0">
                <a:solidFill>
                  <a:schemeClr val="tx2"/>
                </a:solidFill>
              </a:rPr>
              <a:t>C.F.R. § </a:t>
            </a:r>
            <a:r>
              <a:rPr lang="en-US" sz="2400" dirty="0" smtClean="0">
                <a:solidFill>
                  <a:schemeClr val="tx2"/>
                </a:solidFill>
              </a:rPr>
              <a:t>541.703.)</a:t>
            </a:r>
          </a:p>
        </p:txBody>
      </p:sp>
    </p:spTree>
    <p:extLst>
      <p:ext uri="{BB962C8B-B14F-4D97-AF65-F5344CB8AC3E}">
        <p14:creationId xmlns:p14="http://schemas.microsoft.com/office/powerpoint/2010/main" val="6782657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smtClean="0">
                <a:solidFill>
                  <a:schemeClr val="tx2"/>
                </a:solidFill>
              </a:rPr>
              <a:t>“Directly and Closely Related”</a:t>
            </a:r>
          </a:p>
          <a:p>
            <a:pPr marL="914400" lvl="1" indent="-457200" algn="l">
              <a:buFont typeface="Arial" panose="020B0604020202020204" pitchFamily="34" charset="0"/>
              <a:buChar char="•"/>
            </a:pPr>
            <a:r>
              <a:rPr lang="en-US" dirty="0" smtClean="0">
                <a:solidFill>
                  <a:schemeClr val="tx2"/>
                </a:solidFill>
              </a:rPr>
              <a:t>It is likely that DOL will adopt </a:t>
            </a:r>
            <a:r>
              <a:rPr lang="en-US" dirty="0">
                <a:solidFill>
                  <a:schemeClr val="tx2"/>
                </a:solidFill>
              </a:rPr>
              <a:t>a more restrictive definition of </a:t>
            </a:r>
            <a:r>
              <a:rPr lang="en-US" dirty="0" smtClean="0">
                <a:solidFill>
                  <a:schemeClr val="tx2"/>
                </a:solidFill>
              </a:rPr>
              <a:t>work directly and closely related to exempt work.</a:t>
            </a:r>
          </a:p>
          <a:p>
            <a:pPr marL="914400" lvl="1" indent="-457200" algn="l">
              <a:buFont typeface="Arial" panose="020B0604020202020204" pitchFamily="34" charset="0"/>
              <a:buChar char="•"/>
            </a:pPr>
            <a:r>
              <a:rPr lang="en-US" dirty="0" smtClean="0">
                <a:solidFill>
                  <a:schemeClr val="tx2"/>
                </a:solidFill>
              </a:rPr>
              <a:t>Conceivably, DOL could even eliminate the “directly and closely related” provisions entirely, and could measure exemptions solely based on the performance of clearly exempt duties</a:t>
            </a:r>
          </a:p>
        </p:txBody>
      </p:sp>
    </p:spTree>
    <p:extLst>
      <p:ext uri="{BB962C8B-B14F-4D97-AF65-F5344CB8AC3E}">
        <p14:creationId xmlns:p14="http://schemas.microsoft.com/office/powerpoint/2010/main" val="322950514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dirty="0" smtClean="0">
                <a:solidFill>
                  <a:schemeClr val="tx2"/>
                </a:solidFill>
              </a:rPr>
              <a:t>Obama Attack </a:t>
            </a:r>
            <a:r>
              <a:rPr lang="en-US" dirty="0">
                <a:solidFill>
                  <a:schemeClr val="tx2"/>
                </a:solidFill>
              </a:rPr>
              <a:t>o</a:t>
            </a:r>
            <a:r>
              <a:rPr lang="en-US" dirty="0" smtClean="0">
                <a:solidFill>
                  <a:schemeClr val="tx2"/>
                </a:solidFill>
              </a:rPr>
              <a:t>n FLSA Exemptions</a:t>
            </a:r>
          </a:p>
          <a:p>
            <a:pPr marL="457200" indent="-457200" algn="l">
              <a:buFont typeface="Arial" panose="020B0604020202020204" pitchFamily="34" charset="0"/>
              <a:buChar char="•"/>
            </a:pPr>
            <a:r>
              <a:rPr lang="en-US" sz="2800" dirty="0" smtClean="0">
                <a:solidFill>
                  <a:schemeClr val="tx2"/>
                </a:solidFill>
              </a:rPr>
              <a:t>“Directly and Closely Related”</a:t>
            </a:r>
          </a:p>
          <a:p>
            <a:pPr marL="914400" lvl="1" indent="-457200" algn="l">
              <a:buFont typeface="Arial" panose="020B0604020202020204" pitchFamily="34" charset="0"/>
              <a:buChar char="•"/>
            </a:pPr>
            <a:r>
              <a:rPr lang="en-US" b="1" i="1" dirty="0" smtClean="0">
                <a:solidFill>
                  <a:schemeClr val="tx2"/>
                </a:solidFill>
              </a:rPr>
              <a:t>If the “directly and closely related” rules are changed in the new regulations, then employers will lose the ability to claim these exemptions for many currently exempt employees. </a:t>
            </a:r>
          </a:p>
        </p:txBody>
      </p:sp>
    </p:spTree>
    <p:extLst>
      <p:ext uri="{BB962C8B-B14F-4D97-AF65-F5344CB8AC3E}">
        <p14:creationId xmlns:p14="http://schemas.microsoft.com/office/powerpoint/2010/main" val="177357750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Exemptions for Companionship Service </a:t>
            </a:r>
            <a:r>
              <a:rPr lang="en-US" b="1" dirty="0">
                <a:solidFill>
                  <a:schemeClr val="tx2"/>
                </a:solidFill>
              </a:rPr>
              <a:t>and </a:t>
            </a:r>
            <a:r>
              <a:rPr lang="en-US" b="1" dirty="0" smtClean="0">
                <a:solidFill>
                  <a:schemeClr val="tx2"/>
                </a:solidFill>
              </a:rPr>
              <a:t>Live-In Domestic </a:t>
            </a:r>
            <a:r>
              <a:rPr lang="en-US" b="1" dirty="0">
                <a:solidFill>
                  <a:schemeClr val="tx2"/>
                </a:solidFill>
              </a:rPr>
              <a:t>S</a:t>
            </a:r>
            <a:r>
              <a:rPr lang="en-US" b="1" dirty="0" smtClean="0">
                <a:solidFill>
                  <a:schemeClr val="tx2"/>
                </a:solidFill>
              </a:rPr>
              <a:t>ervice Employees</a:t>
            </a:r>
          </a:p>
          <a:p>
            <a:pPr marL="457200" indent="-457200" algn="l">
              <a:buFont typeface="Arial" panose="020B0604020202020204" pitchFamily="34" charset="0"/>
              <a:buChar char="•"/>
            </a:pPr>
            <a:r>
              <a:rPr lang="en-US" sz="2800" dirty="0" smtClean="0">
                <a:solidFill>
                  <a:schemeClr val="tx2"/>
                </a:solidFill>
              </a:rPr>
              <a:t>On </a:t>
            </a:r>
            <a:r>
              <a:rPr lang="en-US" sz="2800" dirty="0">
                <a:solidFill>
                  <a:schemeClr val="tx2"/>
                </a:solidFill>
              </a:rPr>
              <a:t>October 1, 2013, the </a:t>
            </a:r>
            <a:r>
              <a:rPr lang="en-US" sz="2800" dirty="0" smtClean="0">
                <a:solidFill>
                  <a:schemeClr val="tx2"/>
                </a:solidFill>
              </a:rPr>
              <a:t>DOL published </a:t>
            </a:r>
            <a:r>
              <a:rPr lang="en-US" sz="2800" dirty="0">
                <a:solidFill>
                  <a:schemeClr val="tx2"/>
                </a:solidFill>
              </a:rPr>
              <a:t>new final </a:t>
            </a:r>
            <a:r>
              <a:rPr lang="en-US" sz="2800" dirty="0" smtClean="0">
                <a:solidFill>
                  <a:schemeClr val="tx2"/>
                </a:solidFill>
              </a:rPr>
              <a:t>regulations </a:t>
            </a:r>
            <a:r>
              <a:rPr lang="en-US" sz="2800" dirty="0">
                <a:solidFill>
                  <a:schemeClr val="tx2"/>
                </a:solidFill>
              </a:rPr>
              <a:t>for the </a:t>
            </a:r>
            <a:r>
              <a:rPr lang="en-US" sz="2800" dirty="0" smtClean="0">
                <a:solidFill>
                  <a:schemeClr val="tx2"/>
                </a:solidFill>
              </a:rPr>
              <a:t>FLSA </a:t>
            </a:r>
            <a:r>
              <a:rPr lang="en-US" sz="2800" dirty="0">
                <a:solidFill>
                  <a:schemeClr val="tx2"/>
                </a:solidFill>
              </a:rPr>
              <a:t>exemptions applicable to employees providing </a:t>
            </a:r>
            <a:r>
              <a:rPr lang="en-US" sz="2800" dirty="0" smtClean="0">
                <a:solidFill>
                  <a:schemeClr val="tx2"/>
                </a:solidFill>
              </a:rPr>
              <a:t>companionship services </a:t>
            </a:r>
            <a:r>
              <a:rPr lang="en-US" sz="2800" dirty="0">
                <a:solidFill>
                  <a:schemeClr val="tx2"/>
                </a:solidFill>
              </a:rPr>
              <a:t>and live-in domestic service </a:t>
            </a:r>
            <a:r>
              <a:rPr lang="en-US" sz="2800" dirty="0" smtClean="0">
                <a:solidFill>
                  <a:schemeClr val="tx2"/>
                </a:solidFill>
              </a:rPr>
              <a:t>employees.</a:t>
            </a:r>
            <a:endParaRPr lang="en-US" sz="2400" dirty="0" smtClean="0">
              <a:solidFill>
                <a:schemeClr val="tx2"/>
              </a:solidFill>
            </a:endParaRPr>
          </a:p>
          <a:p>
            <a:pPr marL="457200" indent="-457200" algn="l">
              <a:buFont typeface="Arial" panose="020B0604020202020204" pitchFamily="34" charset="0"/>
              <a:buChar char="•"/>
            </a:pPr>
            <a:r>
              <a:rPr lang="en-US" sz="2800" dirty="0" smtClean="0">
                <a:solidFill>
                  <a:schemeClr val="tx2"/>
                </a:solidFill>
              </a:rPr>
              <a:t>These </a:t>
            </a:r>
            <a:r>
              <a:rPr lang="en-US" sz="2800" dirty="0">
                <a:solidFill>
                  <a:schemeClr val="tx2"/>
                </a:solidFill>
              </a:rPr>
              <a:t>changes, which go into effect on January 1, 2015, are extremely important to all employers of workers in the domestic service </a:t>
            </a:r>
            <a:r>
              <a:rPr lang="en-US" sz="2800" dirty="0" smtClean="0">
                <a:solidFill>
                  <a:schemeClr val="tx2"/>
                </a:solidFill>
              </a:rPr>
              <a:t>industry.</a:t>
            </a:r>
          </a:p>
        </p:txBody>
      </p:sp>
    </p:spTree>
    <p:extLst>
      <p:ext uri="{BB962C8B-B14F-4D97-AF65-F5344CB8AC3E}">
        <p14:creationId xmlns:p14="http://schemas.microsoft.com/office/powerpoint/2010/main" val="233009856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Exemptions for Companionship Service </a:t>
            </a:r>
            <a:r>
              <a:rPr lang="en-US" b="1" dirty="0">
                <a:solidFill>
                  <a:schemeClr val="tx2"/>
                </a:solidFill>
              </a:rPr>
              <a:t>and </a:t>
            </a:r>
            <a:r>
              <a:rPr lang="en-US" b="1" dirty="0" smtClean="0">
                <a:solidFill>
                  <a:schemeClr val="tx2"/>
                </a:solidFill>
              </a:rPr>
              <a:t>Live-In Domestic </a:t>
            </a:r>
            <a:r>
              <a:rPr lang="en-US" b="1" dirty="0">
                <a:solidFill>
                  <a:schemeClr val="tx2"/>
                </a:solidFill>
              </a:rPr>
              <a:t>S</a:t>
            </a:r>
            <a:r>
              <a:rPr lang="en-US" b="1" dirty="0" smtClean="0">
                <a:solidFill>
                  <a:schemeClr val="tx2"/>
                </a:solidFill>
              </a:rPr>
              <a:t>ervice Employees</a:t>
            </a:r>
          </a:p>
          <a:p>
            <a:pPr marL="457200" indent="-457200" algn="l">
              <a:buFont typeface="Arial" panose="020B0604020202020204" pitchFamily="34" charset="0"/>
              <a:buChar char="•"/>
            </a:pPr>
            <a:r>
              <a:rPr lang="en-US" sz="2800" dirty="0">
                <a:solidFill>
                  <a:schemeClr val="tx2"/>
                </a:solidFill>
              </a:rPr>
              <a:t>Before </a:t>
            </a:r>
            <a:r>
              <a:rPr lang="en-US" sz="2800" dirty="0" smtClean="0">
                <a:solidFill>
                  <a:schemeClr val="tx2"/>
                </a:solidFill>
              </a:rPr>
              <a:t>1974 there </a:t>
            </a:r>
            <a:r>
              <a:rPr lang="en-US" sz="2800" dirty="0">
                <a:solidFill>
                  <a:schemeClr val="tx2"/>
                </a:solidFill>
              </a:rPr>
              <a:t>was no individual coverage under the Fair Labor </a:t>
            </a:r>
            <a:r>
              <a:rPr lang="en-US" sz="2800" dirty="0" smtClean="0">
                <a:solidFill>
                  <a:schemeClr val="tx2"/>
                </a:solidFill>
              </a:rPr>
              <a:t>Standards Act </a:t>
            </a:r>
            <a:r>
              <a:rPr lang="en-US" sz="2800" dirty="0">
                <a:solidFill>
                  <a:schemeClr val="tx2"/>
                </a:solidFill>
              </a:rPr>
              <a:t>for domestic service workers. </a:t>
            </a:r>
            <a:r>
              <a:rPr lang="en-US" sz="2800" dirty="0" smtClean="0">
                <a:solidFill>
                  <a:schemeClr val="tx2"/>
                </a:solidFill>
              </a:rPr>
              <a:t>The </a:t>
            </a:r>
            <a:r>
              <a:rPr lang="en-US" sz="2800" dirty="0">
                <a:solidFill>
                  <a:schemeClr val="tx2"/>
                </a:solidFill>
              </a:rPr>
              <a:t>FLSA minimum wage and </a:t>
            </a:r>
            <a:r>
              <a:rPr lang="en-US" sz="2800" dirty="0" smtClean="0">
                <a:solidFill>
                  <a:schemeClr val="tx2"/>
                </a:solidFill>
              </a:rPr>
              <a:t>overtime compensation </a:t>
            </a:r>
            <a:r>
              <a:rPr lang="en-US" sz="2800" dirty="0">
                <a:solidFill>
                  <a:schemeClr val="tx2"/>
                </a:solidFill>
              </a:rPr>
              <a:t>provisions of the Act applied to domestic service workers only if they </a:t>
            </a:r>
            <a:r>
              <a:rPr lang="en-US" sz="2800" dirty="0" smtClean="0">
                <a:solidFill>
                  <a:schemeClr val="tx2"/>
                </a:solidFill>
              </a:rPr>
              <a:t>were employed </a:t>
            </a:r>
            <a:r>
              <a:rPr lang="en-US" sz="2800" dirty="0">
                <a:solidFill>
                  <a:schemeClr val="tx2"/>
                </a:solidFill>
              </a:rPr>
              <a:t>by a covered entity.</a:t>
            </a:r>
            <a:endParaRPr lang="en-US" sz="2800" dirty="0" smtClean="0">
              <a:solidFill>
                <a:schemeClr val="tx2"/>
              </a:solidFill>
            </a:endParaRPr>
          </a:p>
        </p:txBody>
      </p:sp>
    </p:spTree>
    <p:extLst>
      <p:ext uri="{BB962C8B-B14F-4D97-AF65-F5344CB8AC3E}">
        <p14:creationId xmlns:p14="http://schemas.microsoft.com/office/powerpoint/2010/main" val="171969279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Exemptions for Companionship Service </a:t>
            </a:r>
            <a:r>
              <a:rPr lang="en-US" b="1" dirty="0">
                <a:solidFill>
                  <a:schemeClr val="tx2"/>
                </a:solidFill>
              </a:rPr>
              <a:t>and </a:t>
            </a:r>
            <a:r>
              <a:rPr lang="en-US" b="1" dirty="0" smtClean="0">
                <a:solidFill>
                  <a:schemeClr val="tx2"/>
                </a:solidFill>
              </a:rPr>
              <a:t>Live-In Domestic </a:t>
            </a:r>
            <a:r>
              <a:rPr lang="en-US" b="1" dirty="0">
                <a:solidFill>
                  <a:schemeClr val="tx2"/>
                </a:solidFill>
              </a:rPr>
              <a:t>S</a:t>
            </a:r>
            <a:r>
              <a:rPr lang="en-US" b="1" dirty="0" smtClean="0">
                <a:solidFill>
                  <a:schemeClr val="tx2"/>
                </a:solidFill>
              </a:rPr>
              <a:t>ervice Employees</a:t>
            </a:r>
          </a:p>
          <a:p>
            <a:pPr marL="457200" indent="-457200" algn="l">
              <a:buFont typeface="Arial" panose="020B0604020202020204" pitchFamily="34" charset="0"/>
              <a:buChar char="•"/>
            </a:pPr>
            <a:r>
              <a:rPr lang="en-US" sz="2800" dirty="0" smtClean="0">
                <a:solidFill>
                  <a:schemeClr val="tx2"/>
                </a:solidFill>
              </a:rPr>
              <a:t>In </a:t>
            </a:r>
            <a:r>
              <a:rPr lang="en-US" sz="2800" dirty="0">
                <a:solidFill>
                  <a:schemeClr val="tx2"/>
                </a:solidFill>
              </a:rPr>
              <a:t>1974 Congress amended the </a:t>
            </a:r>
            <a:r>
              <a:rPr lang="en-US" sz="2800" dirty="0" smtClean="0">
                <a:solidFill>
                  <a:schemeClr val="tx2"/>
                </a:solidFill>
              </a:rPr>
              <a:t>FLSA to </a:t>
            </a:r>
            <a:r>
              <a:rPr lang="en-US" sz="2800" dirty="0">
                <a:solidFill>
                  <a:schemeClr val="tx2"/>
                </a:solidFill>
              </a:rPr>
              <a:t>extend coverage to all domestic </a:t>
            </a:r>
            <a:r>
              <a:rPr lang="en-US" sz="2800" dirty="0" smtClean="0">
                <a:solidFill>
                  <a:schemeClr val="tx2"/>
                </a:solidFill>
              </a:rPr>
              <a:t>service workers</a:t>
            </a:r>
            <a:r>
              <a:rPr lang="en-US" sz="2800" dirty="0">
                <a:solidFill>
                  <a:schemeClr val="tx2"/>
                </a:solidFill>
              </a:rPr>
              <a:t>, including those employed by companies too small to be covered by the Act </a:t>
            </a:r>
            <a:r>
              <a:rPr lang="en-US" sz="2800" dirty="0" smtClean="0">
                <a:solidFill>
                  <a:schemeClr val="tx2"/>
                </a:solidFill>
              </a:rPr>
              <a:t>and those </a:t>
            </a:r>
            <a:r>
              <a:rPr lang="en-US" sz="2800" dirty="0">
                <a:solidFill>
                  <a:schemeClr val="tx2"/>
                </a:solidFill>
              </a:rPr>
              <a:t>employed by private households.</a:t>
            </a:r>
            <a:endParaRPr lang="en-US" sz="2800" dirty="0" smtClean="0">
              <a:solidFill>
                <a:schemeClr val="tx2"/>
              </a:solidFill>
            </a:endParaRPr>
          </a:p>
        </p:txBody>
      </p:sp>
    </p:spTree>
    <p:extLst>
      <p:ext uri="{BB962C8B-B14F-4D97-AF65-F5344CB8AC3E}">
        <p14:creationId xmlns:p14="http://schemas.microsoft.com/office/powerpoint/2010/main" val="186136931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lnSpcReduction="10000"/>
          </a:bodyPr>
          <a:lstStyle/>
          <a:p>
            <a:pPr algn="l"/>
            <a:r>
              <a:rPr lang="en-US" b="1" dirty="0" smtClean="0">
                <a:solidFill>
                  <a:schemeClr val="tx2"/>
                </a:solidFill>
              </a:rPr>
              <a:t>Exemptions for Companionship Service </a:t>
            </a:r>
            <a:r>
              <a:rPr lang="en-US" b="1" dirty="0">
                <a:solidFill>
                  <a:schemeClr val="tx2"/>
                </a:solidFill>
              </a:rPr>
              <a:t>and </a:t>
            </a:r>
            <a:r>
              <a:rPr lang="en-US" b="1" dirty="0" smtClean="0">
                <a:solidFill>
                  <a:schemeClr val="tx2"/>
                </a:solidFill>
              </a:rPr>
              <a:t>Live-In Domestic </a:t>
            </a:r>
            <a:r>
              <a:rPr lang="en-US" b="1" dirty="0">
                <a:solidFill>
                  <a:schemeClr val="tx2"/>
                </a:solidFill>
              </a:rPr>
              <a:t>S</a:t>
            </a:r>
            <a:r>
              <a:rPr lang="en-US" b="1" dirty="0" smtClean="0">
                <a:solidFill>
                  <a:schemeClr val="tx2"/>
                </a:solidFill>
              </a:rPr>
              <a:t>ervice Employees</a:t>
            </a:r>
          </a:p>
          <a:p>
            <a:pPr marL="457200" indent="-457200" algn="l">
              <a:buFont typeface="Arial" panose="020B0604020202020204" pitchFamily="34" charset="0"/>
              <a:buChar char="•"/>
            </a:pPr>
            <a:r>
              <a:rPr lang="en-US" sz="2800" dirty="0" smtClean="0">
                <a:solidFill>
                  <a:schemeClr val="tx2"/>
                </a:solidFill>
              </a:rPr>
              <a:t>In </a:t>
            </a:r>
            <a:r>
              <a:rPr lang="en-US" sz="2800" dirty="0">
                <a:solidFill>
                  <a:schemeClr val="tx2"/>
                </a:solidFill>
              </a:rPr>
              <a:t>1974 </a:t>
            </a:r>
            <a:r>
              <a:rPr lang="en-US" sz="2800" dirty="0" smtClean="0">
                <a:solidFill>
                  <a:schemeClr val="tx2"/>
                </a:solidFill>
              </a:rPr>
              <a:t>Congress also created </a:t>
            </a:r>
          </a:p>
          <a:p>
            <a:pPr marL="914400" lvl="1" indent="-457200" algn="l">
              <a:buFont typeface="Arial" panose="020B0604020202020204" pitchFamily="34" charset="0"/>
              <a:buChar char="•"/>
            </a:pPr>
            <a:r>
              <a:rPr lang="en-US" dirty="0" smtClean="0">
                <a:solidFill>
                  <a:schemeClr val="tx2"/>
                </a:solidFill>
              </a:rPr>
              <a:t>an </a:t>
            </a:r>
            <a:r>
              <a:rPr lang="en-US" dirty="0">
                <a:solidFill>
                  <a:schemeClr val="tx2"/>
                </a:solidFill>
              </a:rPr>
              <a:t>exemption from the minimum wage and </a:t>
            </a:r>
            <a:r>
              <a:rPr lang="en-US" dirty="0" smtClean="0">
                <a:solidFill>
                  <a:schemeClr val="tx2"/>
                </a:solidFill>
              </a:rPr>
              <a:t>overtime compensation </a:t>
            </a:r>
            <a:r>
              <a:rPr lang="en-US" dirty="0">
                <a:solidFill>
                  <a:schemeClr val="tx2"/>
                </a:solidFill>
              </a:rPr>
              <a:t>requirements for domestic service workers who provide “</a:t>
            </a:r>
            <a:r>
              <a:rPr lang="en-US" dirty="0" smtClean="0">
                <a:solidFill>
                  <a:schemeClr val="tx2"/>
                </a:solidFill>
              </a:rPr>
              <a:t>companionship services” and</a:t>
            </a:r>
          </a:p>
          <a:p>
            <a:pPr marL="914400" lvl="1" indent="-457200" algn="l">
              <a:buFont typeface="Arial" panose="020B0604020202020204" pitchFamily="34" charset="0"/>
              <a:buChar char="•"/>
            </a:pPr>
            <a:r>
              <a:rPr lang="en-US" dirty="0" smtClean="0">
                <a:solidFill>
                  <a:schemeClr val="tx2"/>
                </a:solidFill>
              </a:rPr>
              <a:t>an </a:t>
            </a:r>
            <a:r>
              <a:rPr lang="en-US" dirty="0">
                <a:solidFill>
                  <a:schemeClr val="tx2"/>
                </a:solidFill>
              </a:rPr>
              <a:t>exemption from the </a:t>
            </a:r>
            <a:r>
              <a:rPr lang="en-US" dirty="0" smtClean="0">
                <a:solidFill>
                  <a:schemeClr val="tx2"/>
                </a:solidFill>
              </a:rPr>
              <a:t>overtime compensation </a:t>
            </a:r>
            <a:r>
              <a:rPr lang="en-US" dirty="0">
                <a:solidFill>
                  <a:schemeClr val="tx2"/>
                </a:solidFill>
              </a:rPr>
              <a:t>requirement for domestic service workers who reside in the households </a:t>
            </a:r>
            <a:r>
              <a:rPr lang="en-US" dirty="0" smtClean="0">
                <a:solidFill>
                  <a:schemeClr val="tx2"/>
                </a:solidFill>
              </a:rPr>
              <a:t>in which </a:t>
            </a:r>
            <a:r>
              <a:rPr lang="en-US" dirty="0">
                <a:solidFill>
                  <a:schemeClr val="tx2"/>
                </a:solidFill>
              </a:rPr>
              <a:t>they provide </a:t>
            </a:r>
            <a:r>
              <a:rPr lang="en-US" dirty="0" smtClean="0">
                <a:solidFill>
                  <a:schemeClr val="tx2"/>
                </a:solidFill>
              </a:rPr>
              <a:t>services.</a:t>
            </a:r>
          </a:p>
        </p:txBody>
      </p:sp>
    </p:spTree>
    <p:extLst>
      <p:ext uri="{BB962C8B-B14F-4D97-AF65-F5344CB8AC3E}">
        <p14:creationId xmlns:p14="http://schemas.microsoft.com/office/powerpoint/2010/main" val="120686957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Exemptions for Companionship Service </a:t>
            </a:r>
            <a:r>
              <a:rPr lang="en-US" b="1" dirty="0">
                <a:solidFill>
                  <a:schemeClr val="tx2"/>
                </a:solidFill>
              </a:rPr>
              <a:t>and </a:t>
            </a:r>
            <a:r>
              <a:rPr lang="en-US" b="1" dirty="0" smtClean="0">
                <a:solidFill>
                  <a:schemeClr val="tx2"/>
                </a:solidFill>
              </a:rPr>
              <a:t>Live-In Domestic </a:t>
            </a:r>
            <a:r>
              <a:rPr lang="en-US" b="1" dirty="0">
                <a:solidFill>
                  <a:schemeClr val="tx2"/>
                </a:solidFill>
              </a:rPr>
              <a:t>S</a:t>
            </a:r>
            <a:r>
              <a:rPr lang="en-US" b="1" dirty="0" smtClean="0">
                <a:solidFill>
                  <a:schemeClr val="tx2"/>
                </a:solidFill>
              </a:rPr>
              <a:t>ervice Employees</a:t>
            </a:r>
          </a:p>
          <a:p>
            <a:pPr marL="457200" indent="-457200" algn="l">
              <a:buFont typeface="Arial" panose="020B0604020202020204" pitchFamily="34" charset="0"/>
              <a:buChar char="•"/>
            </a:pPr>
            <a:r>
              <a:rPr lang="en-US" sz="2800" dirty="0">
                <a:solidFill>
                  <a:schemeClr val="tx2"/>
                </a:solidFill>
              </a:rPr>
              <a:t>I</a:t>
            </a:r>
            <a:r>
              <a:rPr lang="en-US" sz="2800" dirty="0" smtClean="0">
                <a:solidFill>
                  <a:schemeClr val="tx2"/>
                </a:solidFill>
              </a:rPr>
              <a:t>n </a:t>
            </a:r>
            <a:r>
              <a:rPr lang="en-US" sz="2800" dirty="0">
                <a:solidFill>
                  <a:schemeClr val="tx2"/>
                </a:solidFill>
              </a:rPr>
              <a:t>1975, the DOL adopted regulations implementing the exemptions </a:t>
            </a:r>
            <a:r>
              <a:rPr lang="en-US" sz="2800" dirty="0" smtClean="0">
                <a:solidFill>
                  <a:schemeClr val="tx2"/>
                </a:solidFill>
              </a:rPr>
              <a:t>for companionship </a:t>
            </a:r>
            <a:r>
              <a:rPr lang="en-US" sz="2800" dirty="0">
                <a:solidFill>
                  <a:schemeClr val="tx2"/>
                </a:solidFill>
              </a:rPr>
              <a:t>service employees and </a:t>
            </a:r>
            <a:r>
              <a:rPr lang="en-US" sz="2800" dirty="0" smtClean="0">
                <a:solidFill>
                  <a:schemeClr val="tx2"/>
                </a:solidFill>
              </a:rPr>
              <a:t>live-in </a:t>
            </a:r>
            <a:r>
              <a:rPr lang="en-US" sz="2800" dirty="0">
                <a:solidFill>
                  <a:schemeClr val="tx2"/>
                </a:solidFill>
              </a:rPr>
              <a:t>domestic service </a:t>
            </a:r>
            <a:r>
              <a:rPr lang="en-US" sz="2800" dirty="0" smtClean="0">
                <a:solidFill>
                  <a:schemeClr val="tx2"/>
                </a:solidFill>
              </a:rPr>
              <a:t>employees.</a:t>
            </a:r>
            <a:endParaRPr lang="en-US" sz="2800" dirty="0">
              <a:solidFill>
                <a:schemeClr val="tx2"/>
              </a:solidFill>
            </a:endParaRPr>
          </a:p>
          <a:p>
            <a:pPr marL="457200" indent="-457200" algn="l">
              <a:buFont typeface="Arial" panose="020B0604020202020204" pitchFamily="34" charset="0"/>
              <a:buChar char="•"/>
            </a:pPr>
            <a:r>
              <a:rPr lang="en-US" sz="2800" dirty="0" smtClean="0">
                <a:solidFill>
                  <a:schemeClr val="tx2"/>
                </a:solidFill>
              </a:rPr>
              <a:t>The </a:t>
            </a:r>
            <a:r>
              <a:rPr lang="en-US" sz="2800" dirty="0">
                <a:solidFill>
                  <a:schemeClr val="tx2"/>
                </a:solidFill>
              </a:rPr>
              <a:t>regulations allowed third </a:t>
            </a:r>
            <a:r>
              <a:rPr lang="en-US" sz="2800" dirty="0" smtClean="0">
                <a:solidFill>
                  <a:schemeClr val="tx2"/>
                </a:solidFill>
              </a:rPr>
              <a:t>party employers to </a:t>
            </a:r>
            <a:r>
              <a:rPr lang="en-US" sz="2800" dirty="0">
                <a:solidFill>
                  <a:schemeClr val="tx2"/>
                </a:solidFill>
              </a:rPr>
              <a:t>claim both </a:t>
            </a:r>
            <a:r>
              <a:rPr lang="en-US" sz="2800" dirty="0" smtClean="0">
                <a:solidFill>
                  <a:schemeClr val="tx2"/>
                </a:solidFill>
              </a:rPr>
              <a:t>exemptions.</a:t>
            </a:r>
          </a:p>
        </p:txBody>
      </p:sp>
    </p:spTree>
    <p:extLst>
      <p:ext uri="{BB962C8B-B14F-4D97-AF65-F5344CB8AC3E}">
        <p14:creationId xmlns:p14="http://schemas.microsoft.com/office/powerpoint/2010/main" val="85077005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Exemptions for Companionship Service </a:t>
            </a:r>
            <a:r>
              <a:rPr lang="en-US" b="1" dirty="0">
                <a:solidFill>
                  <a:schemeClr val="tx2"/>
                </a:solidFill>
              </a:rPr>
              <a:t>and </a:t>
            </a:r>
            <a:r>
              <a:rPr lang="en-US" b="1" dirty="0" smtClean="0">
                <a:solidFill>
                  <a:schemeClr val="tx2"/>
                </a:solidFill>
              </a:rPr>
              <a:t>Live-In Domestic </a:t>
            </a:r>
            <a:r>
              <a:rPr lang="en-US" b="1" dirty="0">
                <a:solidFill>
                  <a:schemeClr val="tx2"/>
                </a:solidFill>
              </a:rPr>
              <a:t>S</a:t>
            </a:r>
            <a:r>
              <a:rPr lang="en-US" b="1" dirty="0" smtClean="0">
                <a:solidFill>
                  <a:schemeClr val="tx2"/>
                </a:solidFill>
              </a:rPr>
              <a:t>ervice Employees</a:t>
            </a:r>
          </a:p>
          <a:p>
            <a:pPr marL="457200" indent="-457200" algn="l">
              <a:buFont typeface="Arial" panose="020B0604020202020204" pitchFamily="34" charset="0"/>
              <a:buChar char="•"/>
            </a:pPr>
            <a:r>
              <a:rPr lang="en-US" sz="2800" dirty="0" smtClean="0">
                <a:solidFill>
                  <a:schemeClr val="tx2"/>
                </a:solidFill>
              </a:rPr>
              <a:t>On </a:t>
            </a:r>
            <a:r>
              <a:rPr lang="en-US" sz="2800" dirty="0">
                <a:solidFill>
                  <a:schemeClr val="tx2"/>
                </a:solidFill>
              </a:rPr>
              <a:t>December 30, 1993, DOL published a notice of proposed </a:t>
            </a:r>
            <a:r>
              <a:rPr lang="en-US" sz="2800" dirty="0" smtClean="0">
                <a:solidFill>
                  <a:schemeClr val="tx2"/>
                </a:solidFill>
              </a:rPr>
              <a:t>rulemaking</a:t>
            </a:r>
            <a:r>
              <a:rPr lang="en-US" sz="2800" dirty="0">
                <a:solidFill>
                  <a:schemeClr val="tx2"/>
                </a:solidFill>
              </a:rPr>
              <a:t> </a:t>
            </a:r>
            <a:r>
              <a:rPr lang="en-US" sz="2800" dirty="0" smtClean="0">
                <a:solidFill>
                  <a:schemeClr val="tx2"/>
                </a:solidFill>
              </a:rPr>
              <a:t>proposing </a:t>
            </a:r>
            <a:r>
              <a:rPr lang="en-US" sz="2800" dirty="0">
                <a:solidFill>
                  <a:schemeClr val="tx2"/>
                </a:solidFill>
              </a:rPr>
              <a:t>to revise </a:t>
            </a:r>
            <a:r>
              <a:rPr lang="en-US" sz="2800" dirty="0" smtClean="0">
                <a:solidFill>
                  <a:schemeClr val="tx2"/>
                </a:solidFill>
              </a:rPr>
              <a:t>the regulations to </a:t>
            </a:r>
            <a:r>
              <a:rPr lang="en-US" sz="2800" dirty="0">
                <a:solidFill>
                  <a:schemeClr val="tx2"/>
                </a:solidFill>
              </a:rPr>
              <a:t>require that, in order for the exemptions </a:t>
            </a:r>
            <a:r>
              <a:rPr lang="en-US" sz="2800" dirty="0" smtClean="0">
                <a:solidFill>
                  <a:schemeClr val="tx2"/>
                </a:solidFill>
              </a:rPr>
              <a:t>to apply</a:t>
            </a:r>
            <a:r>
              <a:rPr lang="en-US" sz="2800" dirty="0">
                <a:solidFill>
                  <a:schemeClr val="tx2"/>
                </a:solidFill>
              </a:rPr>
              <a:t>, companionship service employees and live-in domestic service employees who </a:t>
            </a:r>
            <a:r>
              <a:rPr lang="en-US" sz="2800" dirty="0" smtClean="0">
                <a:solidFill>
                  <a:schemeClr val="tx2"/>
                </a:solidFill>
              </a:rPr>
              <a:t>are employed </a:t>
            </a:r>
            <a:r>
              <a:rPr lang="en-US" sz="2800" dirty="0">
                <a:solidFill>
                  <a:schemeClr val="tx2"/>
                </a:solidFill>
              </a:rPr>
              <a:t>by a third party employer or agency must be </a:t>
            </a:r>
            <a:r>
              <a:rPr lang="en-US" sz="2800" dirty="0" smtClean="0">
                <a:solidFill>
                  <a:schemeClr val="tx2"/>
                </a:solidFill>
              </a:rPr>
              <a:t>jointly </a:t>
            </a:r>
            <a:r>
              <a:rPr lang="en-US" sz="2800" dirty="0">
                <a:solidFill>
                  <a:schemeClr val="tx2"/>
                </a:solidFill>
              </a:rPr>
              <a:t>employed by </a:t>
            </a:r>
            <a:r>
              <a:rPr lang="en-US" sz="2800" dirty="0" smtClean="0">
                <a:solidFill>
                  <a:schemeClr val="tx2"/>
                </a:solidFill>
              </a:rPr>
              <a:t>the individual</a:t>
            </a:r>
            <a:r>
              <a:rPr lang="en-US" sz="2800" dirty="0">
                <a:solidFill>
                  <a:schemeClr val="tx2"/>
                </a:solidFill>
              </a:rPr>
              <a:t>, family, or household using their </a:t>
            </a:r>
            <a:r>
              <a:rPr lang="en-US" sz="2800" dirty="0" smtClean="0">
                <a:solidFill>
                  <a:schemeClr val="tx2"/>
                </a:solidFill>
              </a:rPr>
              <a:t>services.</a:t>
            </a:r>
          </a:p>
        </p:txBody>
      </p:sp>
    </p:spTree>
    <p:extLst>
      <p:ext uri="{BB962C8B-B14F-4D97-AF65-F5344CB8AC3E}">
        <p14:creationId xmlns:p14="http://schemas.microsoft.com/office/powerpoint/2010/main" val="1859547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smtClean="0">
                <a:solidFill>
                  <a:schemeClr val="tx2"/>
                </a:solidFill>
              </a:rPr>
              <a:t>Obama Administration proposed budget for 2015 </a:t>
            </a:r>
            <a:endParaRPr lang="en-US" dirty="0">
              <a:solidFill>
                <a:schemeClr val="tx2"/>
              </a:solidFill>
            </a:endParaRPr>
          </a:p>
          <a:p>
            <a:pPr marL="457200" indent="-457200" algn="l">
              <a:buFont typeface="Arial" panose="020B0604020202020204" pitchFamily="34" charset="0"/>
              <a:buChar char="•"/>
            </a:pPr>
            <a:r>
              <a:rPr lang="en-US" sz="2800" dirty="0" smtClean="0">
                <a:solidFill>
                  <a:schemeClr val="tx2"/>
                </a:solidFill>
              </a:rPr>
              <a:t>Employers should</a:t>
            </a:r>
          </a:p>
          <a:p>
            <a:pPr marL="914400" lvl="1" indent="-457200" algn="l">
              <a:buFont typeface="Arial" panose="020B0604020202020204" pitchFamily="34" charset="0"/>
              <a:buChar char="•"/>
            </a:pPr>
            <a:r>
              <a:rPr lang="en-US" dirty="0" smtClean="0">
                <a:solidFill>
                  <a:schemeClr val="tx2"/>
                </a:solidFill>
              </a:rPr>
              <a:t>Audit their minimum wage and overtime pay practices for compliance with DOL rules for calculating hours worked</a:t>
            </a:r>
          </a:p>
          <a:p>
            <a:pPr marL="914400" lvl="1" indent="-457200" algn="l">
              <a:buFont typeface="Arial" panose="020B0604020202020204" pitchFamily="34" charset="0"/>
              <a:buChar char="•"/>
            </a:pPr>
            <a:r>
              <a:rPr lang="en-US" dirty="0" smtClean="0">
                <a:solidFill>
                  <a:schemeClr val="tx2"/>
                </a:solidFill>
              </a:rPr>
              <a:t>Audit their classifications of employees as FLSA exempt</a:t>
            </a:r>
          </a:p>
          <a:p>
            <a:pPr marL="914400" lvl="1" indent="-457200" algn="l">
              <a:buFont typeface="Arial" panose="020B0604020202020204" pitchFamily="34" charset="0"/>
              <a:buChar char="•"/>
            </a:pPr>
            <a:r>
              <a:rPr lang="en-US" dirty="0" smtClean="0">
                <a:solidFill>
                  <a:schemeClr val="tx2"/>
                </a:solidFill>
              </a:rPr>
              <a:t>Audit their classification of workers as independent contractors</a:t>
            </a:r>
          </a:p>
          <a:p>
            <a:pPr algn="l"/>
            <a:endParaRPr lang="en-US" dirty="0" smtClean="0">
              <a:solidFill>
                <a:schemeClr val="tx2"/>
              </a:solidFill>
            </a:endParaRPr>
          </a:p>
          <a:p>
            <a:pPr algn="l"/>
            <a:endParaRPr lang="en-US" dirty="0" smtClean="0">
              <a:solidFill>
                <a:schemeClr val="tx2"/>
              </a:solidFill>
            </a:endParaRPr>
          </a:p>
        </p:txBody>
      </p:sp>
    </p:spTree>
    <p:extLst>
      <p:ext uri="{BB962C8B-B14F-4D97-AF65-F5344CB8AC3E}">
        <p14:creationId xmlns:p14="http://schemas.microsoft.com/office/powerpoint/2010/main" val="224453255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Exemptions for Companionship Service </a:t>
            </a:r>
            <a:r>
              <a:rPr lang="en-US" b="1" dirty="0">
                <a:solidFill>
                  <a:schemeClr val="tx2"/>
                </a:solidFill>
              </a:rPr>
              <a:t>and </a:t>
            </a:r>
            <a:r>
              <a:rPr lang="en-US" b="1" dirty="0" smtClean="0">
                <a:solidFill>
                  <a:schemeClr val="tx2"/>
                </a:solidFill>
              </a:rPr>
              <a:t>Live-In Domestic </a:t>
            </a:r>
            <a:r>
              <a:rPr lang="en-US" b="1" dirty="0">
                <a:solidFill>
                  <a:schemeClr val="tx2"/>
                </a:solidFill>
              </a:rPr>
              <a:t>S</a:t>
            </a:r>
            <a:r>
              <a:rPr lang="en-US" b="1" dirty="0" smtClean="0">
                <a:solidFill>
                  <a:schemeClr val="tx2"/>
                </a:solidFill>
              </a:rPr>
              <a:t>ervice Employees</a:t>
            </a:r>
          </a:p>
          <a:p>
            <a:pPr marL="457200" indent="-457200" algn="l">
              <a:buFont typeface="Arial" panose="020B0604020202020204" pitchFamily="34" charset="0"/>
              <a:buChar char="•"/>
            </a:pPr>
            <a:r>
              <a:rPr lang="en-US" sz="2800" dirty="0" smtClean="0">
                <a:solidFill>
                  <a:schemeClr val="tx2"/>
                </a:solidFill>
              </a:rPr>
              <a:t>On </a:t>
            </a:r>
            <a:r>
              <a:rPr lang="en-US" sz="2800" dirty="0">
                <a:solidFill>
                  <a:schemeClr val="tx2"/>
                </a:solidFill>
              </a:rPr>
              <a:t>January 19, 2001, DOL published a notice of proposed rulemaking </a:t>
            </a:r>
            <a:r>
              <a:rPr lang="en-US" sz="2800" dirty="0" smtClean="0">
                <a:solidFill>
                  <a:schemeClr val="tx2"/>
                </a:solidFill>
              </a:rPr>
              <a:t>proposing </a:t>
            </a:r>
            <a:r>
              <a:rPr lang="en-US" sz="2800" dirty="0">
                <a:solidFill>
                  <a:schemeClr val="tx2"/>
                </a:solidFill>
              </a:rPr>
              <a:t>to amend the regulations to revise the definition </a:t>
            </a:r>
            <a:r>
              <a:rPr lang="en-US" sz="2800" dirty="0" smtClean="0">
                <a:solidFill>
                  <a:schemeClr val="tx2"/>
                </a:solidFill>
              </a:rPr>
              <a:t>of companionship services and revise </a:t>
            </a:r>
            <a:r>
              <a:rPr lang="en-US" sz="2800" dirty="0">
                <a:solidFill>
                  <a:schemeClr val="tx2"/>
                </a:solidFill>
              </a:rPr>
              <a:t>the rules regarding third party </a:t>
            </a:r>
            <a:r>
              <a:rPr lang="en-US" sz="2800" dirty="0" smtClean="0">
                <a:solidFill>
                  <a:schemeClr val="tx2"/>
                </a:solidFill>
              </a:rPr>
              <a:t>employment</a:t>
            </a:r>
          </a:p>
        </p:txBody>
      </p:sp>
    </p:spTree>
    <p:extLst>
      <p:ext uri="{BB962C8B-B14F-4D97-AF65-F5344CB8AC3E}">
        <p14:creationId xmlns:p14="http://schemas.microsoft.com/office/powerpoint/2010/main" val="107818326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Exemptions for Companionship Service </a:t>
            </a:r>
            <a:r>
              <a:rPr lang="en-US" b="1" dirty="0">
                <a:solidFill>
                  <a:schemeClr val="tx2"/>
                </a:solidFill>
              </a:rPr>
              <a:t>and </a:t>
            </a:r>
            <a:r>
              <a:rPr lang="en-US" b="1" dirty="0" smtClean="0">
                <a:solidFill>
                  <a:schemeClr val="tx2"/>
                </a:solidFill>
              </a:rPr>
              <a:t>Live-In Domestic </a:t>
            </a:r>
            <a:r>
              <a:rPr lang="en-US" b="1" dirty="0">
                <a:solidFill>
                  <a:schemeClr val="tx2"/>
                </a:solidFill>
              </a:rPr>
              <a:t>S</a:t>
            </a:r>
            <a:r>
              <a:rPr lang="en-US" b="1" dirty="0" smtClean="0">
                <a:solidFill>
                  <a:schemeClr val="tx2"/>
                </a:solidFill>
              </a:rPr>
              <a:t>ervice Employees</a:t>
            </a:r>
          </a:p>
          <a:p>
            <a:pPr marL="457200" indent="-457200" algn="l">
              <a:buFont typeface="Arial" panose="020B0604020202020204" pitchFamily="34" charset="0"/>
              <a:buChar char="•"/>
            </a:pPr>
            <a:r>
              <a:rPr lang="en-US" sz="2800" dirty="0" smtClean="0">
                <a:solidFill>
                  <a:schemeClr val="tx2"/>
                </a:solidFill>
              </a:rPr>
              <a:t>December </a:t>
            </a:r>
            <a:r>
              <a:rPr lang="en-US" sz="2800" dirty="0">
                <a:solidFill>
                  <a:schemeClr val="tx2"/>
                </a:solidFill>
              </a:rPr>
              <a:t>27, 2011, the Department published a notice of </a:t>
            </a:r>
            <a:r>
              <a:rPr lang="en-US" sz="2800" dirty="0" smtClean="0">
                <a:solidFill>
                  <a:schemeClr val="tx2"/>
                </a:solidFill>
              </a:rPr>
              <a:t>proposed rulemaking </a:t>
            </a:r>
            <a:r>
              <a:rPr lang="en-US" sz="2800" dirty="0">
                <a:solidFill>
                  <a:schemeClr val="tx2"/>
                </a:solidFill>
              </a:rPr>
              <a:t>proposing changes to the exemptions for companionship service </a:t>
            </a:r>
            <a:r>
              <a:rPr lang="en-US" sz="2800" dirty="0" smtClean="0">
                <a:solidFill>
                  <a:schemeClr val="tx2"/>
                </a:solidFill>
              </a:rPr>
              <a:t>employees and </a:t>
            </a:r>
            <a:r>
              <a:rPr lang="en-US" sz="2800" dirty="0">
                <a:solidFill>
                  <a:schemeClr val="tx2"/>
                </a:solidFill>
              </a:rPr>
              <a:t>live-in domestic service employees</a:t>
            </a:r>
            <a:r>
              <a:rPr lang="en-US" sz="2800" dirty="0" smtClean="0">
                <a:solidFill>
                  <a:schemeClr val="tx2"/>
                </a:solidFill>
              </a:rPr>
              <a:t>.  </a:t>
            </a:r>
          </a:p>
        </p:txBody>
      </p:sp>
    </p:spTree>
    <p:extLst>
      <p:ext uri="{BB962C8B-B14F-4D97-AF65-F5344CB8AC3E}">
        <p14:creationId xmlns:p14="http://schemas.microsoft.com/office/powerpoint/2010/main" val="86422590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Exemptions for Companionship Service </a:t>
            </a:r>
            <a:r>
              <a:rPr lang="en-US" b="1" dirty="0">
                <a:solidFill>
                  <a:schemeClr val="tx2"/>
                </a:solidFill>
              </a:rPr>
              <a:t>and </a:t>
            </a:r>
            <a:r>
              <a:rPr lang="en-US" b="1" dirty="0" smtClean="0">
                <a:solidFill>
                  <a:schemeClr val="tx2"/>
                </a:solidFill>
              </a:rPr>
              <a:t>Live-In Domestic </a:t>
            </a:r>
            <a:r>
              <a:rPr lang="en-US" b="1" dirty="0">
                <a:solidFill>
                  <a:schemeClr val="tx2"/>
                </a:solidFill>
              </a:rPr>
              <a:t>S</a:t>
            </a:r>
            <a:r>
              <a:rPr lang="en-US" b="1" dirty="0" smtClean="0">
                <a:solidFill>
                  <a:schemeClr val="tx2"/>
                </a:solidFill>
              </a:rPr>
              <a:t>ervice Employees</a:t>
            </a:r>
          </a:p>
          <a:p>
            <a:pPr marL="457200" indent="-457200" algn="l">
              <a:buFont typeface="Arial" panose="020B0604020202020204" pitchFamily="34" charset="0"/>
              <a:buChar char="•"/>
            </a:pPr>
            <a:r>
              <a:rPr lang="en-US" sz="2800" dirty="0" smtClean="0">
                <a:solidFill>
                  <a:schemeClr val="tx2"/>
                </a:solidFill>
              </a:rPr>
              <a:t>On October 1, 2013, DOL issued final regulations adopting the 2011 proposed regulations with some modifications.  These final regulations go into effect on January 1, 2015.</a:t>
            </a:r>
          </a:p>
        </p:txBody>
      </p:sp>
    </p:spTree>
    <p:extLst>
      <p:ext uri="{BB962C8B-B14F-4D97-AF65-F5344CB8AC3E}">
        <p14:creationId xmlns:p14="http://schemas.microsoft.com/office/powerpoint/2010/main" val="320838760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Exemptions for Companionship Service </a:t>
            </a:r>
            <a:r>
              <a:rPr lang="en-US" b="1" dirty="0">
                <a:solidFill>
                  <a:schemeClr val="tx2"/>
                </a:solidFill>
              </a:rPr>
              <a:t>and </a:t>
            </a:r>
            <a:r>
              <a:rPr lang="en-US" b="1" dirty="0" smtClean="0">
                <a:solidFill>
                  <a:schemeClr val="tx2"/>
                </a:solidFill>
              </a:rPr>
              <a:t>Live-In Domestic </a:t>
            </a:r>
            <a:r>
              <a:rPr lang="en-US" b="1" dirty="0">
                <a:solidFill>
                  <a:schemeClr val="tx2"/>
                </a:solidFill>
              </a:rPr>
              <a:t>S</a:t>
            </a:r>
            <a:r>
              <a:rPr lang="en-US" b="1" dirty="0" smtClean="0">
                <a:solidFill>
                  <a:schemeClr val="tx2"/>
                </a:solidFill>
              </a:rPr>
              <a:t>ervice Employees</a:t>
            </a:r>
          </a:p>
          <a:p>
            <a:pPr marL="457200" indent="-457200" algn="l">
              <a:buFont typeface="Arial" panose="020B0604020202020204" pitchFamily="34" charset="0"/>
              <a:buChar char="•"/>
            </a:pPr>
            <a:r>
              <a:rPr lang="en-US" sz="2800" dirty="0" smtClean="0">
                <a:solidFill>
                  <a:schemeClr val="tx2"/>
                </a:solidFill>
              </a:rPr>
              <a:t>Third Party Employers</a:t>
            </a:r>
          </a:p>
          <a:p>
            <a:pPr marL="914400" lvl="1" indent="-457200" algn="l">
              <a:buFont typeface="Arial" panose="020B0604020202020204" pitchFamily="34" charset="0"/>
              <a:buChar char="•"/>
            </a:pPr>
            <a:r>
              <a:rPr lang="en-US" dirty="0" smtClean="0">
                <a:solidFill>
                  <a:schemeClr val="tx2"/>
                </a:solidFill>
              </a:rPr>
              <a:t>Under the new regulations, third party employers of home care workers </a:t>
            </a:r>
            <a:r>
              <a:rPr lang="en-US" b="1" dirty="0" smtClean="0">
                <a:solidFill>
                  <a:schemeClr val="tx2"/>
                </a:solidFill>
              </a:rPr>
              <a:t>cannot claim the companionship service exemption</a:t>
            </a:r>
            <a:r>
              <a:rPr lang="en-US" dirty="0" smtClean="0">
                <a:solidFill>
                  <a:schemeClr val="tx2"/>
                </a:solidFill>
              </a:rPr>
              <a:t>, even if the worker is jointly employed by the third party employer and the service recipient.</a:t>
            </a:r>
          </a:p>
        </p:txBody>
      </p:sp>
    </p:spTree>
    <p:extLst>
      <p:ext uri="{BB962C8B-B14F-4D97-AF65-F5344CB8AC3E}">
        <p14:creationId xmlns:p14="http://schemas.microsoft.com/office/powerpoint/2010/main" val="424304175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Exemptions for Companionship Service </a:t>
            </a:r>
            <a:r>
              <a:rPr lang="en-US" b="1" dirty="0">
                <a:solidFill>
                  <a:schemeClr val="tx2"/>
                </a:solidFill>
              </a:rPr>
              <a:t>and </a:t>
            </a:r>
            <a:r>
              <a:rPr lang="en-US" b="1" dirty="0" smtClean="0">
                <a:solidFill>
                  <a:schemeClr val="tx2"/>
                </a:solidFill>
              </a:rPr>
              <a:t>Live-In Domestic </a:t>
            </a:r>
            <a:r>
              <a:rPr lang="en-US" b="1" dirty="0">
                <a:solidFill>
                  <a:schemeClr val="tx2"/>
                </a:solidFill>
              </a:rPr>
              <a:t>S</a:t>
            </a:r>
            <a:r>
              <a:rPr lang="en-US" b="1" dirty="0" smtClean="0">
                <a:solidFill>
                  <a:schemeClr val="tx2"/>
                </a:solidFill>
              </a:rPr>
              <a:t>ervice Employees</a:t>
            </a:r>
          </a:p>
          <a:p>
            <a:pPr marL="457200" indent="-457200" algn="l">
              <a:buFont typeface="Arial" panose="020B0604020202020204" pitchFamily="34" charset="0"/>
              <a:buChar char="•"/>
            </a:pPr>
            <a:r>
              <a:rPr lang="en-US" sz="2800" dirty="0" smtClean="0">
                <a:solidFill>
                  <a:schemeClr val="tx2"/>
                </a:solidFill>
              </a:rPr>
              <a:t>Companionship Services Limited</a:t>
            </a:r>
          </a:p>
          <a:p>
            <a:pPr marL="914400" lvl="1" indent="-457200" algn="l">
              <a:buFont typeface="Arial" panose="020B0604020202020204" pitchFamily="34" charset="0"/>
              <a:buChar char="•"/>
            </a:pPr>
            <a:r>
              <a:rPr lang="en-US" dirty="0" smtClean="0">
                <a:solidFill>
                  <a:schemeClr val="tx2"/>
                </a:solidFill>
              </a:rPr>
              <a:t>The new regulations narrow the definition of companionship services</a:t>
            </a:r>
          </a:p>
        </p:txBody>
      </p:sp>
    </p:spTree>
    <p:extLst>
      <p:ext uri="{BB962C8B-B14F-4D97-AF65-F5344CB8AC3E}">
        <p14:creationId xmlns:p14="http://schemas.microsoft.com/office/powerpoint/2010/main" val="194387068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Exemptions for Companionship Service </a:t>
            </a:r>
            <a:r>
              <a:rPr lang="en-US" b="1" dirty="0">
                <a:solidFill>
                  <a:schemeClr val="tx2"/>
                </a:solidFill>
              </a:rPr>
              <a:t>and </a:t>
            </a:r>
            <a:r>
              <a:rPr lang="en-US" b="1" dirty="0" smtClean="0">
                <a:solidFill>
                  <a:schemeClr val="tx2"/>
                </a:solidFill>
              </a:rPr>
              <a:t>Live-In Domestic </a:t>
            </a:r>
            <a:r>
              <a:rPr lang="en-US" b="1" dirty="0">
                <a:solidFill>
                  <a:schemeClr val="tx2"/>
                </a:solidFill>
              </a:rPr>
              <a:t>S</a:t>
            </a:r>
            <a:r>
              <a:rPr lang="en-US" b="1" dirty="0" smtClean="0">
                <a:solidFill>
                  <a:schemeClr val="tx2"/>
                </a:solidFill>
              </a:rPr>
              <a:t>ervice Employees</a:t>
            </a:r>
          </a:p>
          <a:p>
            <a:pPr marL="457200" indent="-457200" algn="l">
              <a:buFont typeface="Arial" panose="020B0604020202020204" pitchFamily="34" charset="0"/>
              <a:buChar char="•"/>
            </a:pPr>
            <a:r>
              <a:rPr lang="en-US" sz="2800" dirty="0" smtClean="0">
                <a:solidFill>
                  <a:schemeClr val="tx2"/>
                </a:solidFill>
              </a:rPr>
              <a:t>Companionship Services Limited</a:t>
            </a:r>
          </a:p>
          <a:p>
            <a:pPr marL="914400" lvl="1" indent="-457200" algn="l">
              <a:buFont typeface="Arial" panose="020B0604020202020204" pitchFamily="34" charset="0"/>
              <a:buChar char="•"/>
            </a:pPr>
            <a:r>
              <a:rPr lang="en-US" dirty="0" smtClean="0">
                <a:solidFill>
                  <a:schemeClr val="tx2"/>
                </a:solidFill>
              </a:rPr>
              <a:t>Companionship service </a:t>
            </a:r>
            <a:r>
              <a:rPr lang="en-US" dirty="0">
                <a:solidFill>
                  <a:schemeClr val="tx2"/>
                </a:solidFill>
              </a:rPr>
              <a:t>now limited to </a:t>
            </a:r>
            <a:r>
              <a:rPr lang="en-US" dirty="0" smtClean="0">
                <a:solidFill>
                  <a:schemeClr val="tx2"/>
                </a:solidFill>
              </a:rPr>
              <a:t>“the provision </a:t>
            </a:r>
            <a:r>
              <a:rPr lang="en-US" dirty="0">
                <a:solidFill>
                  <a:schemeClr val="tx2"/>
                </a:solidFill>
              </a:rPr>
              <a:t>of </a:t>
            </a:r>
            <a:r>
              <a:rPr lang="en-US" i="1" dirty="0">
                <a:solidFill>
                  <a:schemeClr val="tx2"/>
                </a:solidFill>
              </a:rPr>
              <a:t>fellowship</a:t>
            </a:r>
            <a:r>
              <a:rPr lang="en-US" dirty="0">
                <a:solidFill>
                  <a:schemeClr val="tx2"/>
                </a:solidFill>
              </a:rPr>
              <a:t> </a:t>
            </a:r>
            <a:r>
              <a:rPr lang="en-US" dirty="0" smtClean="0">
                <a:solidFill>
                  <a:schemeClr val="tx2"/>
                </a:solidFill>
              </a:rPr>
              <a:t>and </a:t>
            </a:r>
            <a:r>
              <a:rPr lang="en-US" i="1" dirty="0" smtClean="0">
                <a:solidFill>
                  <a:schemeClr val="tx2"/>
                </a:solidFill>
              </a:rPr>
              <a:t>protection</a:t>
            </a:r>
            <a:r>
              <a:rPr lang="en-US" dirty="0" smtClean="0">
                <a:solidFill>
                  <a:schemeClr val="tx2"/>
                </a:solidFill>
              </a:rPr>
              <a:t> </a:t>
            </a:r>
            <a:r>
              <a:rPr lang="en-US" dirty="0">
                <a:solidFill>
                  <a:schemeClr val="tx2"/>
                </a:solidFill>
              </a:rPr>
              <a:t>for an elderly person </a:t>
            </a:r>
            <a:r>
              <a:rPr lang="en-US" dirty="0" smtClean="0">
                <a:solidFill>
                  <a:schemeClr val="tx2"/>
                </a:solidFill>
              </a:rPr>
              <a:t>or person </a:t>
            </a:r>
            <a:r>
              <a:rPr lang="en-US" dirty="0">
                <a:solidFill>
                  <a:schemeClr val="tx2"/>
                </a:solidFill>
              </a:rPr>
              <a:t>with an illness, injury, </a:t>
            </a:r>
            <a:r>
              <a:rPr lang="en-US" dirty="0" smtClean="0">
                <a:solidFill>
                  <a:schemeClr val="tx2"/>
                </a:solidFill>
              </a:rPr>
              <a:t>or disability </a:t>
            </a:r>
            <a:r>
              <a:rPr lang="en-US" dirty="0">
                <a:solidFill>
                  <a:schemeClr val="tx2"/>
                </a:solidFill>
              </a:rPr>
              <a:t>who requires assistance </a:t>
            </a:r>
            <a:r>
              <a:rPr lang="en-US" dirty="0" smtClean="0">
                <a:solidFill>
                  <a:schemeClr val="tx2"/>
                </a:solidFill>
              </a:rPr>
              <a:t>in caring </a:t>
            </a:r>
            <a:r>
              <a:rPr lang="en-US" dirty="0">
                <a:solidFill>
                  <a:schemeClr val="tx2"/>
                </a:solidFill>
              </a:rPr>
              <a:t>for himself or herself</a:t>
            </a:r>
            <a:r>
              <a:rPr lang="en-US" dirty="0" smtClean="0">
                <a:solidFill>
                  <a:schemeClr val="tx2"/>
                </a:solidFill>
              </a:rPr>
              <a:t>.”  (29 C.F.R. § 552.6.)</a:t>
            </a:r>
          </a:p>
        </p:txBody>
      </p:sp>
    </p:spTree>
    <p:extLst>
      <p:ext uri="{BB962C8B-B14F-4D97-AF65-F5344CB8AC3E}">
        <p14:creationId xmlns:p14="http://schemas.microsoft.com/office/powerpoint/2010/main" val="363890892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Exemptions for Companionship Service </a:t>
            </a:r>
            <a:r>
              <a:rPr lang="en-US" b="1" dirty="0">
                <a:solidFill>
                  <a:schemeClr val="tx2"/>
                </a:solidFill>
              </a:rPr>
              <a:t>and </a:t>
            </a:r>
            <a:r>
              <a:rPr lang="en-US" b="1" dirty="0" smtClean="0">
                <a:solidFill>
                  <a:schemeClr val="tx2"/>
                </a:solidFill>
              </a:rPr>
              <a:t>Live-In Domestic </a:t>
            </a:r>
            <a:r>
              <a:rPr lang="en-US" b="1" dirty="0">
                <a:solidFill>
                  <a:schemeClr val="tx2"/>
                </a:solidFill>
              </a:rPr>
              <a:t>S</a:t>
            </a:r>
            <a:r>
              <a:rPr lang="en-US" b="1" dirty="0" smtClean="0">
                <a:solidFill>
                  <a:schemeClr val="tx2"/>
                </a:solidFill>
              </a:rPr>
              <a:t>ervice Employees</a:t>
            </a:r>
          </a:p>
          <a:p>
            <a:pPr marL="457200" indent="-457200" algn="l">
              <a:buFont typeface="Arial" panose="020B0604020202020204" pitchFamily="34" charset="0"/>
              <a:buChar char="•"/>
            </a:pPr>
            <a:r>
              <a:rPr lang="en-US" sz="2800" dirty="0" smtClean="0">
                <a:solidFill>
                  <a:schemeClr val="tx2"/>
                </a:solidFill>
              </a:rPr>
              <a:t>Companionship Services Limited</a:t>
            </a:r>
          </a:p>
          <a:p>
            <a:pPr marL="914400" lvl="1" indent="-457200" algn="l">
              <a:buFont typeface="Arial" panose="020B0604020202020204" pitchFamily="34" charset="0"/>
              <a:buChar char="•"/>
            </a:pPr>
            <a:r>
              <a:rPr lang="en-US" dirty="0" smtClean="0">
                <a:solidFill>
                  <a:schemeClr val="tx2"/>
                </a:solidFill>
              </a:rPr>
              <a:t>“Fellowship” </a:t>
            </a:r>
            <a:r>
              <a:rPr lang="en-US" dirty="0">
                <a:solidFill>
                  <a:schemeClr val="tx2"/>
                </a:solidFill>
              </a:rPr>
              <a:t>means to </a:t>
            </a:r>
            <a:r>
              <a:rPr lang="en-US" dirty="0" smtClean="0">
                <a:solidFill>
                  <a:schemeClr val="tx2"/>
                </a:solidFill>
              </a:rPr>
              <a:t>engage the </a:t>
            </a:r>
            <a:r>
              <a:rPr lang="en-US" dirty="0">
                <a:solidFill>
                  <a:schemeClr val="tx2"/>
                </a:solidFill>
              </a:rPr>
              <a:t>person in social, physical, </a:t>
            </a:r>
            <a:r>
              <a:rPr lang="en-US" dirty="0" smtClean="0">
                <a:solidFill>
                  <a:schemeClr val="tx2"/>
                </a:solidFill>
              </a:rPr>
              <a:t>and mental </a:t>
            </a:r>
            <a:r>
              <a:rPr lang="en-US" dirty="0">
                <a:solidFill>
                  <a:schemeClr val="tx2"/>
                </a:solidFill>
              </a:rPr>
              <a:t>activities, such as conversation</a:t>
            </a:r>
            <a:r>
              <a:rPr lang="en-US" dirty="0" smtClean="0">
                <a:solidFill>
                  <a:schemeClr val="tx2"/>
                </a:solidFill>
              </a:rPr>
              <a:t>, reading</a:t>
            </a:r>
            <a:r>
              <a:rPr lang="en-US" dirty="0">
                <a:solidFill>
                  <a:schemeClr val="tx2"/>
                </a:solidFill>
              </a:rPr>
              <a:t>, games, crafts, or </a:t>
            </a:r>
            <a:r>
              <a:rPr lang="en-US" dirty="0" smtClean="0">
                <a:solidFill>
                  <a:schemeClr val="tx2"/>
                </a:solidFill>
              </a:rPr>
              <a:t>accompanying the </a:t>
            </a:r>
            <a:r>
              <a:rPr lang="en-US" dirty="0">
                <a:solidFill>
                  <a:schemeClr val="tx2"/>
                </a:solidFill>
              </a:rPr>
              <a:t>person on walks, on errands, </a:t>
            </a:r>
            <a:r>
              <a:rPr lang="en-US" dirty="0" smtClean="0">
                <a:solidFill>
                  <a:schemeClr val="tx2"/>
                </a:solidFill>
              </a:rPr>
              <a:t>to appointments</a:t>
            </a:r>
            <a:r>
              <a:rPr lang="en-US" dirty="0">
                <a:solidFill>
                  <a:schemeClr val="tx2"/>
                </a:solidFill>
              </a:rPr>
              <a:t>, or to social events.(</a:t>
            </a:r>
            <a:r>
              <a:rPr lang="en-US" dirty="0" smtClean="0">
                <a:solidFill>
                  <a:schemeClr val="tx2"/>
                </a:solidFill>
              </a:rPr>
              <a:t>29 C.F.R. § 552.6.)</a:t>
            </a:r>
          </a:p>
        </p:txBody>
      </p:sp>
    </p:spTree>
    <p:extLst>
      <p:ext uri="{BB962C8B-B14F-4D97-AF65-F5344CB8AC3E}">
        <p14:creationId xmlns:p14="http://schemas.microsoft.com/office/powerpoint/2010/main" val="52540655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Exemptions for Companionship Service </a:t>
            </a:r>
            <a:r>
              <a:rPr lang="en-US" b="1" dirty="0">
                <a:solidFill>
                  <a:schemeClr val="tx2"/>
                </a:solidFill>
              </a:rPr>
              <a:t>and </a:t>
            </a:r>
            <a:r>
              <a:rPr lang="en-US" b="1" dirty="0" smtClean="0">
                <a:solidFill>
                  <a:schemeClr val="tx2"/>
                </a:solidFill>
              </a:rPr>
              <a:t>Live-In Domestic </a:t>
            </a:r>
            <a:r>
              <a:rPr lang="en-US" b="1" dirty="0">
                <a:solidFill>
                  <a:schemeClr val="tx2"/>
                </a:solidFill>
              </a:rPr>
              <a:t>S</a:t>
            </a:r>
            <a:r>
              <a:rPr lang="en-US" b="1" dirty="0" smtClean="0">
                <a:solidFill>
                  <a:schemeClr val="tx2"/>
                </a:solidFill>
              </a:rPr>
              <a:t>ervice Employees</a:t>
            </a:r>
          </a:p>
          <a:p>
            <a:pPr marL="457200" indent="-457200" algn="l">
              <a:buFont typeface="Arial" panose="020B0604020202020204" pitchFamily="34" charset="0"/>
              <a:buChar char="•"/>
            </a:pPr>
            <a:r>
              <a:rPr lang="en-US" sz="2800" dirty="0" smtClean="0">
                <a:solidFill>
                  <a:schemeClr val="tx2"/>
                </a:solidFill>
              </a:rPr>
              <a:t>Companionship Services Limited</a:t>
            </a:r>
          </a:p>
          <a:p>
            <a:pPr marL="914400" lvl="1" indent="-457200" algn="l">
              <a:buFont typeface="Arial" panose="020B0604020202020204" pitchFamily="34" charset="0"/>
              <a:buChar char="•"/>
            </a:pPr>
            <a:r>
              <a:rPr lang="en-US" dirty="0" smtClean="0">
                <a:solidFill>
                  <a:schemeClr val="tx2"/>
                </a:solidFill>
              </a:rPr>
              <a:t>“Protection” </a:t>
            </a:r>
            <a:r>
              <a:rPr lang="en-US" dirty="0">
                <a:solidFill>
                  <a:schemeClr val="tx2"/>
                </a:solidFill>
              </a:rPr>
              <a:t>means to </a:t>
            </a:r>
            <a:r>
              <a:rPr lang="en-US" dirty="0" smtClean="0">
                <a:solidFill>
                  <a:schemeClr val="tx2"/>
                </a:solidFill>
              </a:rPr>
              <a:t>be present </a:t>
            </a:r>
            <a:r>
              <a:rPr lang="en-US" dirty="0">
                <a:solidFill>
                  <a:schemeClr val="tx2"/>
                </a:solidFill>
              </a:rPr>
              <a:t>with the person in his or </a:t>
            </a:r>
            <a:r>
              <a:rPr lang="en-US" dirty="0" smtClean="0">
                <a:solidFill>
                  <a:schemeClr val="tx2"/>
                </a:solidFill>
              </a:rPr>
              <a:t>her home </a:t>
            </a:r>
            <a:r>
              <a:rPr lang="en-US" dirty="0">
                <a:solidFill>
                  <a:schemeClr val="tx2"/>
                </a:solidFill>
              </a:rPr>
              <a:t>or to accompany the person </a:t>
            </a:r>
            <a:r>
              <a:rPr lang="en-US" dirty="0" smtClean="0">
                <a:solidFill>
                  <a:schemeClr val="tx2"/>
                </a:solidFill>
              </a:rPr>
              <a:t>when outside </a:t>
            </a:r>
            <a:r>
              <a:rPr lang="en-US" dirty="0">
                <a:solidFill>
                  <a:schemeClr val="tx2"/>
                </a:solidFill>
              </a:rPr>
              <a:t>of the home to monitor </a:t>
            </a:r>
            <a:r>
              <a:rPr lang="en-US" dirty="0" smtClean="0">
                <a:solidFill>
                  <a:schemeClr val="tx2"/>
                </a:solidFill>
              </a:rPr>
              <a:t>the person’s </a:t>
            </a:r>
            <a:r>
              <a:rPr lang="en-US" dirty="0">
                <a:solidFill>
                  <a:schemeClr val="tx2"/>
                </a:solidFill>
              </a:rPr>
              <a:t>safety and well-being</a:t>
            </a:r>
            <a:r>
              <a:rPr lang="en-US" dirty="0" smtClean="0">
                <a:solidFill>
                  <a:schemeClr val="tx2"/>
                </a:solidFill>
              </a:rPr>
              <a:t>. (29 C.F.R. § 552.6.)</a:t>
            </a:r>
          </a:p>
        </p:txBody>
      </p:sp>
    </p:spTree>
    <p:extLst>
      <p:ext uri="{BB962C8B-B14F-4D97-AF65-F5344CB8AC3E}">
        <p14:creationId xmlns:p14="http://schemas.microsoft.com/office/powerpoint/2010/main" val="287769955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Exemptions for Companionship Service </a:t>
            </a:r>
            <a:r>
              <a:rPr lang="en-US" b="1" dirty="0">
                <a:solidFill>
                  <a:schemeClr val="tx2"/>
                </a:solidFill>
              </a:rPr>
              <a:t>and </a:t>
            </a:r>
            <a:r>
              <a:rPr lang="en-US" b="1" dirty="0" smtClean="0">
                <a:solidFill>
                  <a:schemeClr val="tx2"/>
                </a:solidFill>
              </a:rPr>
              <a:t>Live-In Domestic </a:t>
            </a:r>
            <a:r>
              <a:rPr lang="en-US" b="1" dirty="0">
                <a:solidFill>
                  <a:schemeClr val="tx2"/>
                </a:solidFill>
              </a:rPr>
              <a:t>S</a:t>
            </a:r>
            <a:r>
              <a:rPr lang="en-US" b="1" dirty="0" smtClean="0">
                <a:solidFill>
                  <a:schemeClr val="tx2"/>
                </a:solidFill>
              </a:rPr>
              <a:t>ervice Employees</a:t>
            </a:r>
          </a:p>
          <a:p>
            <a:pPr marL="457200" indent="-457200" algn="l">
              <a:buFont typeface="Arial" panose="020B0604020202020204" pitchFamily="34" charset="0"/>
              <a:buChar char="•"/>
            </a:pPr>
            <a:r>
              <a:rPr lang="en-US" sz="2800" dirty="0" smtClean="0">
                <a:solidFill>
                  <a:schemeClr val="tx2"/>
                </a:solidFill>
              </a:rPr>
              <a:t>Companionship Services Limited</a:t>
            </a:r>
          </a:p>
          <a:p>
            <a:pPr marL="914400" lvl="1" indent="-457200" algn="l">
              <a:buFont typeface="Arial" panose="020B0604020202020204" pitchFamily="34" charset="0"/>
              <a:buChar char="•"/>
            </a:pPr>
            <a:r>
              <a:rPr lang="en-US" dirty="0" smtClean="0">
                <a:solidFill>
                  <a:schemeClr val="tx2"/>
                </a:solidFill>
              </a:rPr>
              <a:t>“</a:t>
            </a:r>
            <a:r>
              <a:rPr lang="en-US" dirty="0">
                <a:solidFill>
                  <a:schemeClr val="tx2"/>
                </a:solidFill>
              </a:rPr>
              <a:t>C</a:t>
            </a:r>
            <a:r>
              <a:rPr lang="en-US" dirty="0" smtClean="0">
                <a:solidFill>
                  <a:schemeClr val="tx2"/>
                </a:solidFill>
              </a:rPr>
              <a:t>ompanionship services” also </a:t>
            </a:r>
            <a:r>
              <a:rPr lang="en-US" dirty="0">
                <a:solidFill>
                  <a:schemeClr val="tx2"/>
                </a:solidFill>
              </a:rPr>
              <a:t>includes the provision of </a:t>
            </a:r>
            <a:r>
              <a:rPr lang="en-US" i="1" dirty="0">
                <a:solidFill>
                  <a:schemeClr val="tx2"/>
                </a:solidFill>
              </a:rPr>
              <a:t>care</a:t>
            </a:r>
            <a:r>
              <a:rPr lang="en-US" dirty="0">
                <a:solidFill>
                  <a:schemeClr val="tx2"/>
                </a:solidFill>
              </a:rPr>
              <a:t> if </a:t>
            </a:r>
            <a:r>
              <a:rPr lang="en-US" dirty="0" smtClean="0">
                <a:solidFill>
                  <a:schemeClr val="tx2"/>
                </a:solidFill>
              </a:rPr>
              <a:t>the care </a:t>
            </a:r>
            <a:r>
              <a:rPr lang="en-US" dirty="0">
                <a:solidFill>
                  <a:schemeClr val="tx2"/>
                </a:solidFill>
              </a:rPr>
              <a:t>is provided attendant to and </a:t>
            </a:r>
            <a:r>
              <a:rPr lang="en-US" dirty="0" smtClean="0">
                <a:solidFill>
                  <a:schemeClr val="tx2"/>
                </a:solidFill>
              </a:rPr>
              <a:t>in conjunction </a:t>
            </a:r>
            <a:r>
              <a:rPr lang="en-US" dirty="0">
                <a:solidFill>
                  <a:schemeClr val="tx2"/>
                </a:solidFill>
              </a:rPr>
              <a:t>with the provision </a:t>
            </a:r>
            <a:r>
              <a:rPr lang="en-US" dirty="0" smtClean="0">
                <a:solidFill>
                  <a:schemeClr val="tx2"/>
                </a:solidFill>
              </a:rPr>
              <a:t>of fellowship </a:t>
            </a:r>
            <a:r>
              <a:rPr lang="en-US" dirty="0">
                <a:solidFill>
                  <a:schemeClr val="tx2"/>
                </a:solidFill>
              </a:rPr>
              <a:t>and protection and if it </a:t>
            </a:r>
            <a:r>
              <a:rPr lang="en-US" dirty="0" smtClean="0">
                <a:solidFill>
                  <a:schemeClr val="tx2"/>
                </a:solidFill>
              </a:rPr>
              <a:t>does not </a:t>
            </a:r>
            <a:r>
              <a:rPr lang="en-US" dirty="0">
                <a:solidFill>
                  <a:schemeClr val="tx2"/>
                </a:solidFill>
              </a:rPr>
              <a:t>exceed 20 percent of the total </a:t>
            </a:r>
            <a:r>
              <a:rPr lang="en-US" dirty="0" smtClean="0">
                <a:solidFill>
                  <a:schemeClr val="tx2"/>
                </a:solidFill>
              </a:rPr>
              <a:t>hours worked </a:t>
            </a:r>
            <a:r>
              <a:rPr lang="en-US" dirty="0">
                <a:solidFill>
                  <a:schemeClr val="tx2"/>
                </a:solidFill>
              </a:rPr>
              <a:t>per person and per workweek. </a:t>
            </a:r>
            <a:r>
              <a:rPr lang="en-US" dirty="0" smtClean="0">
                <a:solidFill>
                  <a:schemeClr val="tx2"/>
                </a:solidFill>
              </a:rPr>
              <a:t>(29 C.F.R. § 552.6.)</a:t>
            </a:r>
          </a:p>
        </p:txBody>
      </p:sp>
    </p:spTree>
    <p:extLst>
      <p:ext uri="{BB962C8B-B14F-4D97-AF65-F5344CB8AC3E}">
        <p14:creationId xmlns:p14="http://schemas.microsoft.com/office/powerpoint/2010/main" val="106796915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fontScale="92500" lnSpcReduction="10000"/>
          </a:bodyPr>
          <a:lstStyle/>
          <a:p>
            <a:pPr algn="l"/>
            <a:r>
              <a:rPr lang="en-US" b="1" dirty="0" smtClean="0">
                <a:solidFill>
                  <a:schemeClr val="tx2"/>
                </a:solidFill>
              </a:rPr>
              <a:t>Exemptions for Companionship Service </a:t>
            </a:r>
            <a:r>
              <a:rPr lang="en-US" b="1" dirty="0">
                <a:solidFill>
                  <a:schemeClr val="tx2"/>
                </a:solidFill>
              </a:rPr>
              <a:t>and </a:t>
            </a:r>
            <a:r>
              <a:rPr lang="en-US" b="1" dirty="0" smtClean="0">
                <a:solidFill>
                  <a:schemeClr val="tx2"/>
                </a:solidFill>
              </a:rPr>
              <a:t>Live-In Domestic </a:t>
            </a:r>
            <a:r>
              <a:rPr lang="en-US" b="1" dirty="0">
                <a:solidFill>
                  <a:schemeClr val="tx2"/>
                </a:solidFill>
              </a:rPr>
              <a:t>S</a:t>
            </a:r>
            <a:r>
              <a:rPr lang="en-US" b="1" dirty="0" smtClean="0">
                <a:solidFill>
                  <a:schemeClr val="tx2"/>
                </a:solidFill>
              </a:rPr>
              <a:t>ervice Employees</a:t>
            </a:r>
          </a:p>
          <a:p>
            <a:pPr marL="457200" indent="-457200" algn="l">
              <a:buFont typeface="Arial" panose="020B0604020202020204" pitchFamily="34" charset="0"/>
              <a:buChar char="•"/>
            </a:pPr>
            <a:r>
              <a:rPr lang="en-US" sz="2800" dirty="0" smtClean="0">
                <a:solidFill>
                  <a:schemeClr val="tx2"/>
                </a:solidFill>
              </a:rPr>
              <a:t>Companionship Services Limited</a:t>
            </a:r>
          </a:p>
          <a:p>
            <a:pPr marL="914400" lvl="1" indent="-457200" algn="l">
              <a:buFont typeface="Arial" panose="020B0604020202020204" pitchFamily="34" charset="0"/>
              <a:buChar char="•"/>
            </a:pPr>
            <a:r>
              <a:rPr lang="en-US" dirty="0">
                <a:solidFill>
                  <a:schemeClr val="tx2"/>
                </a:solidFill>
              </a:rPr>
              <a:t>“The provision of </a:t>
            </a:r>
            <a:r>
              <a:rPr lang="en-US" dirty="0" smtClean="0">
                <a:solidFill>
                  <a:schemeClr val="tx2"/>
                </a:solidFill>
              </a:rPr>
              <a:t>care” </a:t>
            </a:r>
            <a:r>
              <a:rPr lang="en-US" dirty="0">
                <a:solidFill>
                  <a:schemeClr val="tx2"/>
                </a:solidFill>
              </a:rPr>
              <a:t>means to </a:t>
            </a:r>
            <a:r>
              <a:rPr lang="en-US" dirty="0" smtClean="0">
                <a:solidFill>
                  <a:schemeClr val="tx2"/>
                </a:solidFill>
              </a:rPr>
              <a:t>assist the </a:t>
            </a:r>
            <a:r>
              <a:rPr lang="en-US" dirty="0">
                <a:solidFill>
                  <a:schemeClr val="tx2"/>
                </a:solidFill>
              </a:rPr>
              <a:t>person with </a:t>
            </a:r>
            <a:r>
              <a:rPr lang="en-US" i="1" dirty="0">
                <a:solidFill>
                  <a:schemeClr val="tx2"/>
                </a:solidFill>
              </a:rPr>
              <a:t>activities of daily </a:t>
            </a:r>
            <a:r>
              <a:rPr lang="en-US" i="1" dirty="0" smtClean="0">
                <a:solidFill>
                  <a:schemeClr val="tx2"/>
                </a:solidFill>
              </a:rPr>
              <a:t>living </a:t>
            </a:r>
            <a:r>
              <a:rPr lang="en-US" dirty="0" smtClean="0">
                <a:solidFill>
                  <a:schemeClr val="tx2"/>
                </a:solidFill>
              </a:rPr>
              <a:t>such </a:t>
            </a:r>
            <a:r>
              <a:rPr lang="en-US" dirty="0">
                <a:solidFill>
                  <a:schemeClr val="tx2"/>
                </a:solidFill>
              </a:rPr>
              <a:t>as dressing, grooming, feeding</a:t>
            </a:r>
            <a:r>
              <a:rPr lang="en-US" dirty="0" smtClean="0">
                <a:solidFill>
                  <a:schemeClr val="tx2"/>
                </a:solidFill>
              </a:rPr>
              <a:t>, bathing</a:t>
            </a:r>
            <a:r>
              <a:rPr lang="en-US" dirty="0">
                <a:solidFill>
                  <a:schemeClr val="tx2"/>
                </a:solidFill>
              </a:rPr>
              <a:t>, toileting, and </a:t>
            </a:r>
            <a:r>
              <a:rPr lang="en-US" dirty="0" smtClean="0">
                <a:solidFill>
                  <a:schemeClr val="tx2"/>
                </a:solidFill>
              </a:rPr>
              <a:t>transferring, and </a:t>
            </a:r>
            <a:r>
              <a:rPr lang="en-US" i="1" dirty="0" smtClean="0">
                <a:solidFill>
                  <a:schemeClr val="tx2"/>
                </a:solidFill>
              </a:rPr>
              <a:t>instrumental </a:t>
            </a:r>
            <a:r>
              <a:rPr lang="en-US" i="1" dirty="0">
                <a:solidFill>
                  <a:schemeClr val="tx2"/>
                </a:solidFill>
              </a:rPr>
              <a:t>activities of daily living</a:t>
            </a:r>
            <a:r>
              <a:rPr lang="en-US" dirty="0" smtClean="0">
                <a:solidFill>
                  <a:schemeClr val="tx2"/>
                </a:solidFill>
              </a:rPr>
              <a:t>, which </a:t>
            </a:r>
            <a:r>
              <a:rPr lang="en-US" dirty="0">
                <a:solidFill>
                  <a:schemeClr val="tx2"/>
                </a:solidFill>
              </a:rPr>
              <a:t>are tasks that enable a person </a:t>
            </a:r>
            <a:r>
              <a:rPr lang="en-US" dirty="0" smtClean="0">
                <a:solidFill>
                  <a:schemeClr val="tx2"/>
                </a:solidFill>
              </a:rPr>
              <a:t>to live </a:t>
            </a:r>
            <a:r>
              <a:rPr lang="en-US" dirty="0">
                <a:solidFill>
                  <a:schemeClr val="tx2"/>
                </a:solidFill>
              </a:rPr>
              <a:t>independently at </a:t>
            </a:r>
            <a:r>
              <a:rPr lang="en-US" dirty="0" smtClean="0">
                <a:solidFill>
                  <a:schemeClr val="tx2"/>
                </a:solidFill>
              </a:rPr>
              <a:t>home, such as meal </a:t>
            </a:r>
            <a:r>
              <a:rPr lang="en-US" dirty="0">
                <a:solidFill>
                  <a:schemeClr val="tx2"/>
                </a:solidFill>
              </a:rPr>
              <a:t>preparation, driving, </a:t>
            </a:r>
            <a:r>
              <a:rPr lang="en-US" dirty="0" smtClean="0">
                <a:solidFill>
                  <a:schemeClr val="tx2"/>
                </a:solidFill>
              </a:rPr>
              <a:t>light housework</a:t>
            </a:r>
            <a:r>
              <a:rPr lang="en-US" dirty="0">
                <a:solidFill>
                  <a:schemeClr val="tx2"/>
                </a:solidFill>
              </a:rPr>
              <a:t>, managing finances</a:t>
            </a:r>
            <a:r>
              <a:rPr lang="en-US" dirty="0" smtClean="0">
                <a:solidFill>
                  <a:schemeClr val="tx2"/>
                </a:solidFill>
              </a:rPr>
              <a:t>, assistance </a:t>
            </a:r>
            <a:r>
              <a:rPr lang="en-US" dirty="0">
                <a:solidFill>
                  <a:schemeClr val="tx2"/>
                </a:solidFill>
              </a:rPr>
              <a:t>with the physical taking </a:t>
            </a:r>
            <a:r>
              <a:rPr lang="en-US" dirty="0" smtClean="0">
                <a:solidFill>
                  <a:schemeClr val="tx2"/>
                </a:solidFill>
              </a:rPr>
              <a:t>of medications</a:t>
            </a:r>
            <a:r>
              <a:rPr lang="en-US" dirty="0">
                <a:solidFill>
                  <a:schemeClr val="tx2"/>
                </a:solidFill>
              </a:rPr>
              <a:t>, and arranging </a:t>
            </a:r>
            <a:r>
              <a:rPr lang="en-US" dirty="0" smtClean="0">
                <a:solidFill>
                  <a:schemeClr val="tx2"/>
                </a:solidFill>
              </a:rPr>
              <a:t>medical care. (29 C.F.R. § 552.6.)</a:t>
            </a:r>
          </a:p>
        </p:txBody>
      </p:sp>
    </p:spTree>
    <p:extLst>
      <p:ext uri="{BB962C8B-B14F-4D97-AF65-F5344CB8AC3E}">
        <p14:creationId xmlns:p14="http://schemas.microsoft.com/office/powerpoint/2010/main" val="1419973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b="1" dirty="0" smtClean="0">
                <a:solidFill>
                  <a:schemeClr val="tx2"/>
                </a:solidFill>
              </a:rPr>
              <a:t>The DOL Low Wage Industries Initiative</a:t>
            </a:r>
          </a:p>
          <a:p>
            <a:pPr marL="457200" indent="-457200" algn="l">
              <a:buFont typeface="Arial" panose="020B0604020202020204" pitchFamily="34" charset="0"/>
              <a:buChar char="•"/>
            </a:pPr>
            <a:r>
              <a:rPr lang="en-US" sz="2800" dirty="0" smtClean="0">
                <a:solidFill>
                  <a:schemeClr val="tx2"/>
                </a:solidFill>
              </a:rPr>
              <a:t>Enforcement efforts focused on industries where employees make minimum wage;</a:t>
            </a:r>
          </a:p>
          <a:p>
            <a:pPr marL="914400" lvl="1" indent="-457200" algn="l">
              <a:buFont typeface="Arial" panose="020B0604020202020204" pitchFamily="34" charset="0"/>
              <a:buChar char="•"/>
            </a:pPr>
            <a:r>
              <a:rPr lang="en-US" dirty="0" smtClean="0">
                <a:solidFill>
                  <a:schemeClr val="tx2"/>
                </a:solidFill>
              </a:rPr>
              <a:t>Hospitality; Restaurant; Landscaping; Janitorial; Temporary Help; Day Care; Guard Services; Garment; Agriculture </a:t>
            </a:r>
          </a:p>
          <a:p>
            <a:pPr algn="l"/>
            <a:endParaRPr lang="en-US" dirty="0" smtClean="0">
              <a:solidFill>
                <a:schemeClr val="tx2"/>
              </a:solidFill>
            </a:endParaRPr>
          </a:p>
          <a:p>
            <a:pPr algn="l"/>
            <a:endParaRPr lang="en-US" dirty="0" smtClean="0">
              <a:solidFill>
                <a:schemeClr val="tx2"/>
              </a:solidFill>
            </a:endParaRPr>
          </a:p>
        </p:txBody>
      </p:sp>
    </p:spTree>
    <p:extLst>
      <p:ext uri="{BB962C8B-B14F-4D97-AF65-F5344CB8AC3E}">
        <p14:creationId xmlns:p14="http://schemas.microsoft.com/office/powerpoint/2010/main" val="178031155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Exemptions for Companionship Service </a:t>
            </a:r>
            <a:r>
              <a:rPr lang="en-US" b="1" dirty="0">
                <a:solidFill>
                  <a:schemeClr val="tx2"/>
                </a:solidFill>
              </a:rPr>
              <a:t>and </a:t>
            </a:r>
            <a:r>
              <a:rPr lang="en-US" b="1" dirty="0" smtClean="0">
                <a:solidFill>
                  <a:schemeClr val="tx2"/>
                </a:solidFill>
              </a:rPr>
              <a:t>Live-In Domestic </a:t>
            </a:r>
            <a:r>
              <a:rPr lang="en-US" b="1" dirty="0">
                <a:solidFill>
                  <a:schemeClr val="tx2"/>
                </a:solidFill>
              </a:rPr>
              <a:t>S</a:t>
            </a:r>
            <a:r>
              <a:rPr lang="en-US" b="1" dirty="0" smtClean="0">
                <a:solidFill>
                  <a:schemeClr val="tx2"/>
                </a:solidFill>
              </a:rPr>
              <a:t>ervice Employees</a:t>
            </a:r>
          </a:p>
          <a:p>
            <a:pPr marL="457200" indent="-457200" algn="l">
              <a:buFont typeface="Arial" panose="020B0604020202020204" pitchFamily="34" charset="0"/>
              <a:buChar char="•"/>
            </a:pPr>
            <a:r>
              <a:rPr lang="en-US" sz="2800" dirty="0" smtClean="0">
                <a:solidFill>
                  <a:schemeClr val="tx2"/>
                </a:solidFill>
              </a:rPr>
              <a:t>Companionship Services Limited</a:t>
            </a:r>
          </a:p>
          <a:p>
            <a:pPr marL="914400" lvl="1" indent="-457200" algn="l">
              <a:buFont typeface="Arial" panose="020B0604020202020204" pitchFamily="34" charset="0"/>
              <a:buChar char="•"/>
            </a:pPr>
            <a:r>
              <a:rPr lang="en-US" dirty="0" smtClean="0">
                <a:solidFill>
                  <a:schemeClr val="tx2"/>
                </a:solidFill>
              </a:rPr>
              <a:t>“Companionship service” does </a:t>
            </a:r>
            <a:r>
              <a:rPr lang="en-US" dirty="0">
                <a:solidFill>
                  <a:schemeClr val="tx2"/>
                </a:solidFill>
              </a:rPr>
              <a:t>not include domestic </a:t>
            </a:r>
            <a:r>
              <a:rPr lang="en-US" dirty="0" smtClean="0">
                <a:solidFill>
                  <a:schemeClr val="tx2"/>
                </a:solidFill>
              </a:rPr>
              <a:t>services performed </a:t>
            </a:r>
            <a:r>
              <a:rPr lang="en-US" dirty="0">
                <a:solidFill>
                  <a:schemeClr val="tx2"/>
                </a:solidFill>
              </a:rPr>
              <a:t>primarily for the benefit </a:t>
            </a:r>
            <a:r>
              <a:rPr lang="en-US" dirty="0" smtClean="0">
                <a:solidFill>
                  <a:schemeClr val="tx2"/>
                </a:solidFill>
              </a:rPr>
              <a:t>of other </a:t>
            </a:r>
            <a:r>
              <a:rPr lang="en-US" dirty="0">
                <a:solidFill>
                  <a:schemeClr val="tx2"/>
                </a:solidFill>
              </a:rPr>
              <a:t>members of the </a:t>
            </a:r>
            <a:r>
              <a:rPr lang="en-US" dirty="0" smtClean="0">
                <a:solidFill>
                  <a:schemeClr val="tx2"/>
                </a:solidFill>
              </a:rPr>
              <a:t>household. (29 C.F.R. § 552.6.)</a:t>
            </a:r>
          </a:p>
        </p:txBody>
      </p:sp>
    </p:spTree>
    <p:extLst>
      <p:ext uri="{BB962C8B-B14F-4D97-AF65-F5344CB8AC3E}">
        <p14:creationId xmlns:p14="http://schemas.microsoft.com/office/powerpoint/2010/main" val="339756508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fontScale="92500" lnSpcReduction="10000"/>
          </a:bodyPr>
          <a:lstStyle/>
          <a:p>
            <a:pPr algn="l"/>
            <a:r>
              <a:rPr lang="en-US" b="1" dirty="0" smtClean="0">
                <a:solidFill>
                  <a:schemeClr val="tx2"/>
                </a:solidFill>
              </a:rPr>
              <a:t>Exemptions for Companionship Service </a:t>
            </a:r>
            <a:r>
              <a:rPr lang="en-US" b="1" dirty="0">
                <a:solidFill>
                  <a:schemeClr val="tx2"/>
                </a:solidFill>
              </a:rPr>
              <a:t>and </a:t>
            </a:r>
            <a:r>
              <a:rPr lang="en-US" b="1" dirty="0" smtClean="0">
                <a:solidFill>
                  <a:schemeClr val="tx2"/>
                </a:solidFill>
              </a:rPr>
              <a:t>Live-In Domestic </a:t>
            </a:r>
            <a:r>
              <a:rPr lang="en-US" b="1" dirty="0">
                <a:solidFill>
                  <a:schemeClr val="tx2"/>
                </a:solidFill>
              </a:rPr>
              <a:t>S</a:t>
            </a:r>
            <a:r>
              <a:rPr lang="en-US" b="1" dirty="0" smtClean="0">
                <a:solidFill>
                  <a:schemeClr val="tx2"/>
                </a:solidFill>
              </a:rPr>
              <a:t>ervice Employees</a:t>
            </a:r>
          </a:p>
          <a:p>
            <a:pPr marL="457200" indent="-457200" algn="l">
              <a:buFont typeface="Arial" panose="020B0604020202020204" pitchFamily="34" charset="0"/>
              <a:buChar char="•"/>
            </a:pPr>
            <a:r>
              <a:rPr lang="en-US" sz="2800" dirty="0" smtClean="0">
                <a:solidFill>
                  <a:schemeClr val="tx2"/>
                </a:solidFill>
              </a:rPr>
              <a:t>Companionship Services Limited</a:t>
            </a:r>
          </a:p>
          <a:p>
            <a:pPr marL="914400" lvl="1" indent="-457200" algn="l">
              <a:buFont typeface="Arial" panose="020B0604020202020204" pitchFamily="34" charset="0"/>
              <a:buChar char="•"/>
            </a:pPr>
            <a:r>
              <a:rPr lang="en-US" dirty="0" smtClean="0">
                <a:solidFill>
                  <a:schemeClr val="tx2"/>
                </a:solidFill>
              </a:rPr>
              <a:t>“Companionship service” does </a:t>
            </a:r>
            <a:r>
              <a:rPr lang="en-US" dirty="0">
                <a:solidFill>
                  <a:schemeClr val="tx2"/>
                </a:solidFill>
              </a:rPr>
              <a:t>not include the performance </a:t>
            </a:r>
            <a:r>
              <a:rPr lang="en-US" dirty="0" smtClean="0">
                <a:solidFill>
                  <a:schemeClr val="tx2"/>
                </a:solidFill>
              </a:rPr>
              <a:t>of </a:t>
            </a:r>
            <a:r>
              <a:rPr lang="en-US" i="1" dirty="0">
                <a:solidFill>
                  <a:schemeClr val="tx2"/>
                </a:solidFill>
              </a:rPr>
              <a:t>medically related services </a:t>
            </a:r>
            <a:r>
              <a:rPr lang="en-US" dirty="0">
                <a:solidFill>
                  <a:schemeClr val="tx2"/>
                </a:solidFill>
              </a:rPr>
              <a:t>provided </a:t>
            </a:r>
            <a:r>
              <a:rPr lang="en-US" dirty="0" smtClean="0">
                <a:solidFill>
                  <a:schemeClr val="tx2"/>
                </a:solidFill>
              </a:rPr>
              <a:t>for the </a:t>
            </a:r>
            <a:r>
              <a:rPr lang="en-US" dirty="0">
                <a:solidFill>
                  <a:schemeClr val="tx2"/>
                </a:solidFill>
              </a:rPr>
              <a:t>person. (29 C.F.R. § 552.6</a:t>
            </a:r>
            <a:r>
              <a:rPr lang="en-US" dirty="0" smtClean="0">
                <a:solidFill>
                  <a:schemeClr val="tx2"/>
                </a:solidFill>
              </a:rPr>
              <a:t>.)</a:t>
            </a:r>
          </a:p>
          <a:p>
            <a:pPr marL="914400" lvl="1" indent="-457200" algn="l">
              <a:buFont typeface="Arial" panose="020B0604020202020204" pitchFamily="34" charset="0"/>
              <a:buChar char="•"/>
            </a:pPr>
            <a:r>
              <a:rPr lang="en-US" dirty="0" smtClean="0">
                <a:solidFill>
                  <a:schemeClr val="tx2"/>
                </a:solidFill>
              </a:rPr>
              <a:t>Whether </a:t>
            </a:r>
            <a:r>
              <a:rPr lang="en-US" dirty="0">
                <a:solidFill>
                  <a:schemeClr val="tx2"/>
                </a:solidFill>
              </a:rPr>
              <a:t>services are medically </a:t>
            </a:r>
            <a:r>
              <a:rPr lang="en-US" dirty="0" smtClean="0">
                <a:solidFill>
                  <a:schemeClr val="tx2"/>
                </a:solidFill>
              </a:rPr>
              <a:t>related is </a:t>
            </a:r>
            <a:r>
              <a:rPr lang="en-US" dirty="0">
                <a:solidFill>
                  <a:schemeClr val="tx2"/>
                </a:solidFill>
              </a:rPr>
              <a:t>based on whether the </a:t>
            </a:r>
            <a:r>
              <a:rPr lang="en-US" dirty="0" smtClean="0">
                <a:solidFill>
                  <a:schemeClr val="tx2"/>
                </a:solidFill>
              </a:rPr>
              <a:t>services typically </a:t>
            </a:r>
            <a:r>
              <a:rPr lang="en-US" dirty="0">
                <a:solidFill>
                  <a:schemeClr val="tx2"/>
                </a:solidFill>
              </a:rPr>
              <a:t>require and are performed </a:t>
            </a:r>
            <a:r>
              <a:rPr lang="en-US" dirty="0" smtClean="0">
                <a:solidFill>
                  <a:schemeClr val="tx2"/>
                </a:solidFill>
              </a:rPr>
              <a:t>by trained </a:t>
            </a:r>
            <a:r>
              <a:rPr lang="en-US" dirty="0">
                <a:solidFill>
                  <a:schemeClr val="tx2"/>
                </a:solidFill>
              </a:rPr>
              <a:t>personnel, such as </a:t>
            </a:r>
            <a:r>
              <a:rPr lang="en-US" dirty="0" smtClean="0">
                <a:solidFill>
                  <a:schemeClr val="tx2"/>
                </a:solidFill>
              </a:rPr>
              <a:t>registered nurses</a:t>
            </a:r>
            <a:r>
              <a:rPr lang="en-US" dirty="0">
                <a:solidFill>
                  <a:schemeClr val="tx2"/>
                </a:solidFill>
              </a:rPr>
              <a:t>, licensed practical nurses, </a:t>
            </a:r>
            <a:r>
              <a:rPr lang="en-US" dirty="0" smtClean="0">
                <a:solidFill>
                  <a:schemeClr val="tx2"/>
                </a:solidFill>
              </a:rPr>
              <a:t>or certified </a:t>
            </a:r>
            <a:r>
              <a:rPr lang="en-US" dirty="0">
                <a:solidFill>
                  <a:schemeClr val="tx2"/>
                </a:solidFill>
              </a:rPr>
              <a:t>nursing assistants; </a:t>
            </a:r>
            <a:r>
              <a:rPr lang="en-US" dirty="0" smtClean="0">
                <a:solidFill>
                  <a:schemeClr val="tx2"/>
                </a:solidFill>
              </a:rPr>
              <a:t>the determination </a:t>
            </a:r>
            <a:r>
              <a:rPr lang="en-US" dirty="0">
                <a:solidFill>
                  <a:schemeClr val="tx2"/>
                </a:solidFill>
              </a:rPr>
              <a:t>is not based on the </a:t>
            </a:r>
            <a:r>
              <a:rPr lang="en-US" dirty="0" smtClean="0">
                <a:solidFill>
                  <a:schemeClr val="tx2"/>
                </a:solidFill>
              </a:rPr>
              <a:t>actual training </a:t>
            </a:r>
            <a:r>
              <a:rPr lang="en-US" dirty="0">
                <a:solidFill>
                  <a:schemeClr val="tx2"/>
                </a:solidFill>
              </a:rPr>
              <a:t>or occupational title of </a:t>
            </a:r>
            <a:r>
              <a:rPr lang="en-US" dirty="0" smtClean="0">
                <a:solidFill>
                  <a:schemeClr val="tx2"/>
                </a:solidFill>
              </a:rPr>
              <a:t>the individual </a:t>
            </a:r>
            <a:r>
              <a:rPr lang="en-US" dirty="0">
                <a:solidFill>
                  <a:schemeClr val="tx2"/>
                </a:solidFill>
              </a:rPr>
              <a:t>performing the services. </a:t>
            </a:r>
            <a:r>
              <a:rPr lang="en-US" dirty="0" smtClean="0">
                <a:solidFill>
                  <a:schemeClr val="tx2"/>
                </a:solidFill>
              </a:rPr>
              <a:t>(29 C.F.R. § 552.6.)</a:t>
            </a:r>
          </a:p>
        </p:txBody>
      </p:sp>
    </p:spTree>
    <p:extLst>
      <p:ext uri="{BB962C8B-B14F-4D97-AF65-F5344CB8AC3E}">
        <p14:creationId xmlns:p14="http://schemas.microsoft.com/office/powerpoint/2010/main" val="344322779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Exemptions for Companionship Service </a:t>
            </a:r>
            <a:r>
              <a:rPr lang="en-US" b="1" dirty="0">
                <a:solidFill>
                  <a:schemeClr val="tx2"/>
                </a:solidFill>
              </a:rPr>
              <a:t>and </a:t>
            </a:r>
            <a:r>
              <a:rPr lang="en-US" b="1" dirty="0" smtClean="0">
                <a:solidFill>
                  <a:schemeClr val="tx2"/>
                </a:solidFill>
              </a:rPr>
              <a:t>Live-In Domestic </a:t>
            </a:r>
            <a:r>
              <a:rPr lang="en-US" b="1" dirty="0">
                <a:solidFill>
                  <a:schemeClr val="tx2"/>
                </a:solidFill>
              </a:rPr>
              <a:t>S</a:t>
            </a:r>
            <a:r>
              <a:rPr lang="en-US" b="1" dirty="0" smtClean="0">
                <a:solidFill>
                  <a:schemeClr val="tx2"/>
                </a:solidFill>
              </a:rPr>
              <a:t>ervice Employees</a:t>
            </a:r>
          </a:p>
          <a:p>
            <a:pPr marL="457200" indent="-457200" algn="l">
              <a:buFont typeface="Arial" panose="020B0604020202020204" pitchFamily="34" charset="0"/>
              <a:buChar char="•"/>
            </a:pPr>
            <a:r>
              <a:rPr lang="en-US" sz="2800" dirty="0" smtClean="0">
                <a:solidFill>
                  <a:schemeClr val="tx2"/>
                </a:solidFill>
              </a:rPr>
              <a:t>Companionship Services Limited</a:t>
            </a:r>
          </a:p>
          <a:p>
            <a:pPr marL="914400" lvl="1" indent="-457200" algn="l">
              <a:buFont typeface="Arial" panose="020B0604020202020204" pitchFamily="34" charset="0"/>
              <a:buChar char="•"/>
            </a:pPr>
            <a:r>
              <a:rPr lang="en-US" dirty="0" smtClean="0">
                <a:solidFill>
                  <a:schemeClr val="tx2"/>
                </a:solidFill>
              </a:rPr>
              <a:t>Very few home care aides will be able to limit the “care” the provide to the service recipient to 20 percent of their working hours.  Therefore, </a:t>
            </a:r>
            <a:r>
              <a:rPr lang="en-US" b="1" i="1" dirty="0" smtClean="0">
                <a:solidFill>
                  <a:schemeClr val="tx2"/>
                </a:solidFill>
              </a:rPr>
              <a:t>the new regulations effectively gut the companionship service exemption.</a:t>
            </a:r>
          </a:p>
        </p:txBody>
      </p:sp>
    </p:spTree>
    <p:extLst>
      <p:ext uri="{BB962C8B-B14F-4D97-AF65-F5344CB8AC3E}">
        <p14:creationId xmlns:p14="http://schemas.microsoft.com/office/powerpoint/2010/main" val="153617832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Exemptions for Companionship Service </a:t>
            </a:r>
            <a:r>
              <a:rPr lang="en-US" b="1" dirty="0">
                <a:solidFill>
                  <a:schemeClr val="tx2"/>
                </a:solidFill>
              </a:rPr>
              <a:t>and </a:t>
            </a:r>
            <a:r>
              <a:rPr lang="en-US" b="1" dirty="0" smtClean="0">
                <a:solidFill>
                  <a:schemeClr val="tx2"/>
                </a:solidFill>
              </a:rPr>
              <a:t>Live-In Domestic </a:t>
            </a:r>
            <a:r>
              <a:rPr lang="en-US" b="1" dirty="0">
                <a:solidFill>
                  <a:schemeClr val="tx2"/>
                </a:solidFill>
              </a:rPr>
              <a:t>S</a:t>
            </a:r>
            <a:r>
              <a:rPr lang="en-US" b="1" dirty="0" smtClean="0">
                <a:solidFill>
                  <a:schemeClr val="tx2"/>
                </a:solidFill>
              </a:rPr>
              <a:t>ervice Employees</a:t>
            </a:r>
          </a:p>
          <a:p>
            <a:pPr marL="457200" indent="-457200" algn="l">
              <a:buFont typeface="Arial" panose="020B0604020202020204" pitchFamily="34" charset="0"/>
              <a:buChar char="•"/>
            </a:pPr>
            <a:r>
              <a:rPr lang="en-US" sz="2800" dirty="0" smtClean="0">
                <a:solidFill>
                  <a:schemeClr val="tx2"/>
                </a:solidFill>
              </a:rPr>
              <a:t>Companionship Services Limited</a:t>
            </a:r>
          </a:p>
          <a:p>
            <a:pPr marL="914400" lvl="1" indent="-457200" algn="l">
              <a:buFont typeface="Arial" panose="020B0604020202020204" pitchFamily="34" charset="0"/>
              <a:buChar char="•"/>
            </a:pPr>
            <a:r>
              <a:rPr lang="en-US" dirty="0" smtClean="0">
                <a:solidFill>
                  <a:schemeClr val="tx2"/>
                </a:solidFill>
              </a:rPr>
              <a:t>Because both direct and third party employers will be required to pay overtime under the new regulations, </a:t>
            </a:r>
            <a:r>
              <a:rPr lang="en-US" b="1" i="1" dirty="0" smtClean="0">
                <a:solidFill>
                  <a:schemeClr val="tx2"/>
                </a:solidFill>
              </a:rPr>
              <a:t>the expected effect of the regulations is that employers will limit the hours of home care aides.</a:t>
            </a:r>
          </a:p>
        </p:txBody>
      </p:sp>
    </p:spTree>
    <p:extLst>
      <p:ext uri="{BB962C8B-B14F-4D97-AF65-F5344CB8AC3E}">
        <p14:creationId xmlns:p14="http://schemas.microsoft.com/office/powerpoint/2010/main" val="65047600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b="1" dirty="0" smtClean="0">
                <a:solidFill>
                  <a:schemeClr val="tx2"/>
                </a:solidFill>
              </a:rPr>
              <a:t>Written Policies Every Employer Should Have</a:t>
            </a:r>
          </a:p>
          <a:p>
            <a:pPr marL="457200" indent="-457200" algn="l">
              <a:buFont typeface="Arial" panose="020B0604020202020204" pitchFamily="34" charset="0"/>
              <a:buChar char="•"/>
            </a:pPr>
            <a:r>
              <a:rPr lang="en-US" sz="2800" dirty="0" smtClean="0">
                <a:solidFill>
                  <a:schemeClr val="tx2"/>
                </a:solidFill>
              </a:rPr>
              <a:t>Fair Labor Standards Act compliance policy</a:t>
            </a:r>
          </a:p>
        </p:txBody>
      </p:sp>
    </p:spTree>
    <p:extLst>
      <p:ext uri="{BB962C8B-B14F-4D97-AF65-F5344CB8AC3E}">
        <p14:creationId xmlns:p14="http://schemas.microsoft.com/office/powerpoint/2010/main" val="246128271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smtClean="0">
                <a:solidFill>
                  <a:schemeClr val="tx2"/>
                </a:solidFill>
              </a:rPr>
              <a:t>Written Policies Every Employer Should Have</a:t>
            </a:r>
          </a:p>
          <a:p>
            <a:pPr marL="457200" indent="-457200" algn="l">
              <a:buFont typeface="Arial" panose="020B0604020202020204" pitchFamily="34" charset="0"/>
              <a:buChar char="•"/>
            </a:pPr>
            <a:r>
              <a:rPr lang="en-US" sz="2800" dirty="0" smtClean="0">
                <a:solidFill>
                  <a:schemeClr val="tx2"/>
                </a:solidFill>
              </a:rPr>
              <a:t>Minimum wage </a:t>
            </a:r>
            <a:r>
              <a:rPr lang="en-US" sz="2800" dirty="0">
                <a:solidFill>
                  <a:schemeClr val="tx2"/>
                </a:solidFill>
              </a:rPr>
              <a:t>p</a:t>
            </a:r>
            <a:r>
              <a:rPr lang="en-US" sz="2800" dirty="0" smtClean="0">
                <a:solidFill>
                  <a:schemeClr val="tx2"/>
                </a:solidFill>
              </a:rPr>
              <a:t>olicy</a:t>
            </a:r>
          </a:p>
        </p:txBody>
      </p:sp>
    </p:spTree>
    <p:extLst>
      <p:ext uri="{BB962C8B-B14F-4D97-AF65-F5344CB8AC3E}">
        <p14:creationId xmlns:p14="http://schemas.microsoft.com/office/powerpoint/2010/main" val="80027870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smtClean="0">
                <a:solidFill>
                  <a:schemeClr val="tx2"/>
                </a:solidFill>
              </a:rPr>
              <a:t>Written Policies Every Employer Should Have</a:t>
            </a:r>
          </a:p>
          <a:p>
            <a:pPr marL="457200" indent="-457200" algn="l">
              <a:buFont typeface="Arial" panose="020B0604020202020204" pitchFamily="34" charset="0"/>
              <a:buChar char="•"/>
            </a:pPr>
            <a:r>
              <a:rPr lang="en-US" dirty="0" smtClean="0">
                <a:solidFill>
                  <a:schemeClr val="tx2"/>
                </a:solidFill>
              </a:rPr>
              <a:t>Overtime </a:t>
            </a:r>
            <a:r>
              <a:rPr lang="en-US" dirty="0">
                <a:solidFill>
                  <a:schemeClr val="tx2"/>
                </a:solidFill>
              </a:rPr>
              <a:t>c</a:t>
            </a:r>
            <a:r>
              <a:rPr lang="en-US" dirty="0" smtClean="0">
                <a:solidFill>
                  <a:schemeClr val="tx2"/>
                </a:solidFill>
              </a:rPr>
              <a:t>ompensation policy</a:t>
            </a:r>
          </a:p>
        </p:txBody>
      </p:sp>
    </p:spTree>
    <p:extLst>
      <p:ext uri="{BB962C8B-B14F-4D97-AF65-F5344CB8AC3E}">
        <p14:creationId xmlns:p14="http://schemas.microsoft.com/office/powerpoint/2010/main" val="365040859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smtClean="0">
                <a:solidFill>
                  <a:schemeClr val="tx2"/>
                </a:solidFill>
              </a:rPr>
              <a:t>Written Policies Every Employer Should Have</a:t>
            </a:r>
          </a:p>
          <a:p>
            <a:pPr marL="457200" indent="-457200" algn="l">
              <a:buFont typeface="Arial" panose="020B0604020202020204" pitchFamily="34" charset="0"/>
              <a:buChar char="•"/>
            </a:pPr>
            <a:r>
              <a:rPr lang="en-US" dirty="0" smtClean="0">
                <a:solidFill>
                  <a:schemeClr val="tx2"/>
                </a:solidFill>
              </a:rPr>
              <a:t>Meal and rest </a:t>
            </a:r>
            <a:r>
              <a:rPr lang="en-US" dirty="0">
                <a:solidFill>
                  <a:schemeClr val="tx2"/>
                </a:solidFill>
              </a:rPr>
              <a:t>b</a:t>
            </a:r>
            <a:r>
              <a:rPr lang="en-US" dirty="0" smtClean="0">
                <a:solidFill>
                  <a:schemeClr val="tx2"/>
                </a:solidFill>
              </a:rPr>
              <a:t>reak </a:t>
            </a:r>
            <a:r>
              <a:rPr lang="en-US" dirty="0">
                <a:solidFill>
                  <a:schemeClr val="tx2"/>
                </a:solidFill>
              </a:rPr>
              <a:t>p</a:t>
            </a:r>
            <a:r>
              <a:rPr lang="en-US" dirty="0" smtClean="0">
                <a:solidFill>
                  <a:schemeClr val="tx2"/>
                </a:solidFill>
              </a:rPr>
              <a:t>olicy</a:t>
            </a:r>
          </a:p>
        </p:txBody>
      </p:sp>
    </p:spTree>
    <p:extLst>
      <p:ext uri="{BB962C8B-B14F-4D97-AF65-F5344CB8AC3E}">
        <p14:creationId xmlns:p14="http://schemas.microsoft.com/office/powerpoint/2010/main" val="393536035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smtClean="0">
                <a:solidFill>
                  <a:schemeClr val="tx2"/>
                </a:solidFill>
              </a:rPr>
              <a:t>Written Policies Every Employer Should Have</a:t>
            </a:r>
          </a:p>
          <a:p>
            <a:pPr marL="457200" indent="-457200" algn="l">
              <a:buFont typeface="Arial" panose="020B0604020202020204" pitchFamily="34" charset="0"/>
              <a:buChar char="•"/>
            </a:pPr>
            <a:r>
              <a:rPr lang="en-US" sz="2800" dirty="0" smtClean="0">
                <a:solidFill>
                  <a:schemeClr val="tx2"/>
                </a:solidFill>
              </a:rPr>
              <a:t>Travel time </a:t>
            </a:r>
            <a:r>
              <a:rPr lang="en-US" sz="2800" dirty="0">
                <a:solidFill>
                  <a:schemeClr val="tx2"/>
                </a:solidFill>
              </a:rPr>
              <a:t>p</a:t>
            </a:r>
            <a:r>
              <a:rPr lang="en-US" sz="2800" dirty="0" smtClean="0">
                <a:solidFill>
                  <a:schemeClr val="tx2"/>
                </a:solidFill>
              </a:rPr>
              <a:t>olicy</a:t>
            </a:r>
          </a:p>
        </p:txBody>
      </p:sp>
    </p:spTree>
    <p:extLst>
      <p:ext uri="{BB962C8B-B14F-4D97-AF65-F5344CB8AC3E}">
        <p14:creationId xmlns:p14="http://schemas.microsoft.com/office/powerpoint/2010/main" val="323165730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smtClean="0">
                <a:solidFill>
                  <a:schemeClr val="tx2"/>
                </a:solidFill>
              </a:rPr>
              <a:t>Written Policies Every Employer Should Have</a:t>
            </a:r>
          </a:p>
          <a:p>
            <a:pPr lvl="1" indent="-457200" algn="l">
              <a:buFont typeface="Arial" panose="020B0604020202020204" pitchFamily="34" charset="0"/>
              <a:buChar char="•"/>
            </a:pPr>
            <a:r>
              <a:rPr lang="en-US" dirty="0" smtClean="0">
                <a:solidFill>
                  <a:schemeClr val="tx2"/>
                </a:solidFill>
              </a:rPr>
              <a:t>“On call” policy</a:t>
            </a:r>
          </a:p>
        </p:txBody>
      </p:sp>
    </p:spTree>
    <p:extLst>
      <p:ext uri="{BB962C8B-B14F-4D97-AF65-F5344CB8AC3E}">
        <p14:creationId xmlns:p14="http://schemas.microsoft.com/office/powerpoint/2010/main" val="2315702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b="1" dirty="0" smtClean="0">
                <a:solidFill>
                  <a:schemeClr val="tx2"/>
                </a:solidFill>
              </a:rPr>
              <a:t>The DOL Misclassification Initiative</a:t>
            </a:r>
          </a:p>
          <a:p>
            <a:pPr marL="457200" indent="-457200" algn="l">
              <a:buFont typeface="Arial" panose="020B0604020202020204" pitchFamily="34" charset="0"/>
              <a:buChar char="•"/>
            </a:pPr>
            <a:r>
              <a:rPr lang="en-US" sz="2800" dirty="0" smtClean="0">
                <a:solidFill>
                  <a:schemeClr val="tx2"/>
                </a:solidFill>
              </a:rPr>
              <a:t>Targets industries which DOL believes often misclassify employees as independent contractors</a:t>
            </a:r>
          </a:p>
          <a:p>
            <a:pPr marL="914400" lvl="1" indent="-457200" algn="l">
              <a:buFont typeface="Arial" panose="020B0604020202020204" pitchFamily="34" charset="0"/>
              <a:buChar char="•"/>
            </a:pPr>
            <a:r>
              <a:rPr lang="en-US" dirty="0" smtClean="0">
                <a:solidFill>
                  <a:schemeClr val="tx2"/>
                </a:solidFill>
              </a:rPr>
              <a:t>Construction, Janitorial, Home Health Care, Child Care, Transportation, Warehousing, Meat and Poultry Processing, Landscaping, Professional Services, Personnel Services</a:t>
            </a:r>
          </a:p>
          <a:p>
            <a:pPr algn="l"/>
            <a:endParaRPr lang="en-US" dirty="0" smtClean="0">
              <a:solidFill>
                <a:schemeClr val="tx2"/>
              </a:solidFill>
            </a:endParaRPr>
          </a:p>
          <a:p>
            <a:pPr algn="l"/>
            <a:endParaRPr lang="en-US" dirty="0" smtClean="0">
              <a:solidFill>
                <a:schemeClr val="tx2"/>
              </a:solidFill>
            </a:endParaRPr>
          </a:p>
        </p:txBody>
      </p:sp>
    </p:spTree>
    <p:extLst>
      <p:ext uri="{BB962C8B-B14F-4D97-AF65-F5344CB8AC3E}">
        <p14:creationId xmlns:p14="http://schemas.microsoft.com/office/powerpoint/2010/main" val="369390057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smtClean="0">
                <a:solidFill>
                  <a:schemeClr val="tx2"/>
                </a:solidFill>
              </a:rPr>
              <a:t>Written Policies Every Employer Should Have</a:t>
            </a:r>
          </a:p>
          <a:p>
            <a:pPr marL="457200" indent="-457200" algn="l">
              <a:buFont typeface="Arial" panose="020B0604020202020204" pitchFamily="34" charset="0"/>
              <a:buChar char="•"/>
            </a:pPr>
            <a:r>
              <a:rPr lang="en-US" sz="2800" dirty="0" smtClean="0">
                <a:solidFill>
                  <a:schemeClr val="tx2"/>
                </a:solidFill>
              </a:rPr>
              <a:t>Policy on work performed at home or away from workplace</a:t>
            </a:r>
          </a:p>
          <a:p>
            <a:pPr marL="914400" lvl="1" indent="-457200" algn="l">
              <a:buFont typeface="Arial" panose="020B0604020202020204" pitchFamily="34" charset="0"/>
              <a:buChar char="•"/>
            </a:pPr>
            <a:r>
              <a:rPr lang="en-US" dirty="0" smtClean="0">
                <a:solidFill>
                  <a:schemeClr val="tx2"/>
                </a:solidFill>
              </a:rPr>
              <a:t>Phone calls</a:t>
            </a:r>
          </a:p>
          <a:p>
            <a:pPr marL="914400" lvl="1" indent="-457200" algn="l">
              <a:buFont typeface="Arial" panose="020B0604020202020204" pitchFamily="34" charset="0"/>
              <a:buChar char="•"/>
            </a:pPr>
            <a:r>
              <a:rPr lang="en-US" dirty="0" smtClean="0">
                <a:solidFill>
                  <a:schemeClr val="tx2"/>
                </a:solidFill>
              </a:rPr>
              <a:t>E-mails</a:t>
            </a:r>
          </a:p>
          <a:p>
            <a:pPr marL="914400" lvl="1" indent="-457200" algn="l">
              <a:buFont typeface="Arial" panose="020B0604020202020204" pitchFamily="34" charset="0"/>
              <a:buChar char="•"/>
            </a:pPr>
            <a:r>
              <a:rPr lang="en-US" dirty="0" smtClean="0">
                <a:solidFill>
                  <a:schemeClr val="tx2"/>
                </a:solidFill>
              </a:rPr>
              <a:t>Text messages</a:t>
            </a:r>
          </a:p>
          <a:p>
            <a:pPr marL="914400" lvl="1" indent="-457200" algn="l">
              <a:buFont typeface="Arial" panose="020B0604020202020204" pitchFamily="34" charset="0"/>
              <a:buChar char="•"/>
            </a:pPr>
            <a:endParaRPr lang="en-US" dirty="0" smtClean="0">
              <a:solidFill>
                <a:schemeClr val="tx2"/>
              </a:solidFill>
            </a:endParaRPr>
          </a:p>
        </p:txBody>
      </p:sp>
    </p:spTree>
    <p:extLst>
      <p:ext uri="{BB962C8B-B14F-4D97-AF65-F5344CB8AC3E}">
        <p14:creationId xmlns:p14="http://schemas.microsoft.com/office/powerpoint/2010/main" val="271059609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smtClean="0">
                <a:solidFill>
                  <a:schemeClr val="tx2"/>
                </a:solidFill>
              </a:rPr>
              <a:t>Written Policies Every Employer Should Have</a:t>
            </a:r>
          </a:p>
          <a:p>
            <a:pPr marL="457200" indent="-457200" algn="l">
              <a:buFont typeface="Arial" panose="020B0604020202020204" pitchFamily="34" charset="0"/>
              <a:buChar char="•"/>
            </a:pPr>
            <a:r>
              <a:rPr lang="en-US" sz="2800" dirty="0" smtClean="0">
                <a:solidFill>
                  <a:schemeClr val="tx2"/>
                </a:solidFill>
              </a:rPr>
              <a:t>Policy requiring accurate recordkeeping of hours worked</a:t>
            </a:r>
          </a:p>
        </p:txBody>
      </p:sp>
    </p:spTree>
    <p:extLst>
      <p:ext uri="{BB962C8B-B14F-4D97-AF65-F5344CB8AC3E}">
        <p14:creationId xmlns:p14="http://schemas.microsoft.com/office/powerpoint/2010/main" val="122703410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smtClean="0">
                <a:solidFill>
                  <a:schemeClr val="tx2"/>
                </a:solidFill>
              </a:rPr>
              <a:t>Written Policies Every Employer Should Have</a:t>
            </a:r>
          </a:p>
          <a:p>
            <a:pPr marL="457200" indent="-457200" algn="l">
              <a:buFont typeface="Arial" panose="020B0604020202020204" pitchFamily="34" charset="0"/>
              <a:buChar char="•"/>
            </a:pPr>
            <a:r>
              <a:rPr lang="en-US" sz="2800" dirty="0" smtClean="0">
                <a:solidFill>
                  <a:schemeClr val="tx2"/>
                </a:solidFill>
              </a:rPr>
              <a:t>Policy prohibiting off-the-clock </a:t>
            </a:r>
            <a:r>
              <a:rPr lang="en-US" sz="2800" dirty="0">
                <a:solidFill>
                  <a:schemeClr val="tx2"/>
                </a:solidFill>
              </a:rPr>
              <a:t>w</a:t>
            </a:r>
            <a:r>
              <a:rPr lang="en-US" sz="2800" dirty="0" smtClean="0">
                <a:solidFill>
                  <a:schemeClr val="tx2"/>
                </a:solidFill>
              </a:rPr>
              <a:t>ork</a:t>
            </a:r>
          </a:p>
        </p:txBody>
      </p:sp>
    </p:spTree>
    <p:extLst>
      <p:ext uri="{BB962C8B-B14F-4D97-AF65-F5344CB8AC3E}">
        <p14:creationId xmlns:p14="http://schemas.microsoft.com/office/powerpoint/2010/main" val="294317758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smtClean="0">
                <a:solidFill>
                  <a:schemeClr val="tx2"/>
                </a:solidFill>
              </a:rPr>
              <a:t>Written Policies Every Employer Should Have</a:t>
            </a:r>
          </a:p>
          <a:p>
            <a:pPr marL="457200" indent="-457200" algn="l">
              <a:buFont typeface="Arial" panose="020B0604020202020204" pitchFamily="34" charset="0"/>
              <a:buChar char="•"/>
            </a:pPr>
            <a:r>
              <a:rPr lang="en-US" sz="2800" dirty="0" smtClean="0">
                <a:solidFill>
                  <a:schemeClr val="tx2"/>
                </a:solidFill>
              </a:rPr>
              <a:t>Policy prohibiting </a:t>
            </a:r>
            <a:r>
              <a:rPr lang="en-US" sz="2800" dirty="0">
                <a:solidFill>
                  <a:schemeClr val="tx2"/>
                </a:solidFill>
              </a:rPr>
              <a:t>f</a:t>
            </a:r>
            <a:r>
              <a:rPr lang="en-US" sz="2800" dirty="0" smtClean="0">
                <a:solidFill>
                  <a:schemeClr val="tx2"/>
                </a:solidFill>
              </a:rPr>
              <a:t>alsification of time </a:t>
            </a:r>
            <a:r>
              <a:rPr lang="en-US" sz="2800" dirty="0">
                <a:solidFill>
                  <a:schemeClr val="tx2"/>
                </a:solidFill>
              </a:rPr>
              <a:t>r</a:t>
            </a:r>
            <a:r>
              <a:rPr lang="en-US" sz="2800" dirty="0" smtClean="0">
                <a:solidFill>
                  <a:schemeClr val="tx2"/>
                </a:solidFill>
              </a:rPr>
              <a:t>ecords</a:t>
            </a:r>
          </a:p>
        </p:txBody>
      </p:sp>
    </p:spTree>
    <p:extLst>
      <p:ext uri="{BB962C8B-B14F-4D97-AF65-F5344CB8AC3E}">
        <p14:creationId xmlns:p14="http://schemas.microsoft.com/office/powerpoint/2010/main" val="230203931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smtClean="0">
                <a:solidFill>
                  <a:schemeClr val="tx2"/>
                </a:solidFill>
              </a:rPr>
              <a:t>Written Policies Every Employer Should Have</a:t>
            </a:r>
          </a:p>
          <a:p>
            <a:pPr marL="457200" indent="-457200" algn="l">
              <a:buFont typeface="Arial" panose="020B0604020202020204" pitchFamily="34" charset="0"/>
              <a:buChar char="•"/>
            </a:pPr>
            <a:r>
              <a:rPr lang="en-US" dirty="0" smtClean="0">
                <a:solidFill>
                  <a:schemeClr val="tx2"/>
                </a:solidFill>
              </a:rPr>
              <a:t>Compliance and investigation </a:t>
            </a:r>
            <a:r>
              <a:rPr lang="en-US" dirty="0">
                <a:solidFill>
                  <a:schemeClr val="tx2"/>
                </a:solidFill>
              </a:rPr>
              <a:t>p</a:t>
            </a:r>
            <a:r>
              <a:rPr lang="en-US" dirty="0" smtClean="0">
                <a:solidFill>
                  <a:schemeClr val="tx2"/>
                </a:solidFill>
              </a:rPr>
              <a:t>rocedure for wage hour </a:t>
            </a:r>
            <a:r>
              <a:rPr lang="en-US" dirty="0">
                <a:solidFill>
                  <a:schemeClr val="tx2"/>
                </a:solidFill>
              </a:rPr>
              <a:t>i</a:t>
            </a:r>
            <a:r>
              <a:rPr lang="en-US" dirty="0" smtClean="0">
                <a:solidFill>
                  <a:schemeClr val="tx2"/>
                </a:solidFill>
              </a:rPr>
              <a:t>ssues</a:t>
            </a:r>
          </a:p>
        </p:txBody>
      </p:sp>
    </p:spTree>
    <p:extLst>
      <p:ext uri="{BB962C8B-B14F-4D97-AF65-F5344CB8AC3E}">
        <p14:creationId xmlns:p14="http://schemas.microsoft.com/office/powerpoint/2010/main" val="372305293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smtClean="0">
                <a:solidFill>
                  <a:schemeClr val="tx2"/>
                </a:solidFill>
              </a:rPr>
              <a:t>Written Policies Every Employer Should Have</a:t>
            </a:r>
          </a:p>
          <a:p>
            <a:pPr marL="457200" indent="-457200" algn="l">
              <a:buFont typeface="Arial" panose="020B0604020202020204" pitchFamily="34" charset="0"/>
              <a:buChar char="•"/>
            </a:pPr>
            <a:r>
              <a:rPr lang="en-US" sz="2800" dirty="0" smtClean="0">
                <a:solidFill>
                  <a:schemeClr val="tx2"/>
                </a:solidFill>
              </a:rPr>
              <a:t>Prohibition against </a:t>
            </a:r>
            <a:r>
              <a:rPr lang="en-US" sz="2800" dirty="0">
                <a:solidFill>
                  <a:schemeClr val="tx2"/>
                </a:solidFill>
              </a:rPr>
              <a:t>r</a:t>
            </a:r>
            <a:r>
              <a:rPr lang="en-US" sz="2800" dirty="0" smtClean="0">
                <a:solidFill>
                  <a:schemeClr val="tx2"/>
                </a:solidFill>
              </a:rPr>
              <a:t>etaliation in wage </a:t>
            </a:r>
            <a:r>
              <a:rPr lang="en-US" sz="2800" dirty="0">
                <a:solidFill>
                  <a:schemeClr val="tx2"/>
                </a:solidFill>
              </a:rPr>
              <a:t>h</a:t>
            </a:r>
            <a:r>
              <a:rPr lang="en-US" sz="2800" dirty="0" smtClean="0">
                <a:solidFill>
                  <a:schemeClr val="tx2"/>
                </a:solidFill>
              </a:rPr>
              <a:t>our </a:t>
            </a:r>
            <a:r>
              <a:rPr lang="en-US" sz="2800" dirty="0">
                <a:solidFill>
                  <a:schemeClr val="tx2"/>
                </a:solidFill>
              </a:rPr>
              <a:t>m</a:t>
            </a:r>
            <a:r>
              <a:rPr lang="en-US" sz="2800" dirty="0" smtClean="0">
                <a:solidFill>
                  <a:schemeClr val="tx2"/>
                </a:solidFill>
              </a:rPr>
              <a:t>atters</a:t>
            </a:r>
          </a:p>
        </p:txBody>
      </p:sp>
    </p:spTree>
    <p:extLst>
      <p:ext uri="{BB962C8B-B14F-4D97-AF65-F5344CB8AC3E}">
        <p14:creationId xmlns:p14="http://schemas.microsoft.com/office/powerpoint/2010/main" val="142987414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b="1" dirty="0" smtClean="0">
                <a:solidFill>
                  <a:schemeClr val="tx2"/>
                </a:solidFill>
              </a:rPr>
              <a:t>Wage Hour Training</a:t>
            </a:r>
          </a:p>
          <a:p>
            <a:pPr marL="457200" indent="-457200" algn="l">
              <a:buFont typeface="Arial" panose="020B0604020202020204" pitchFamily="34" charset="0"/>
              <a:buChar char="•"/>
            </a:pPr>
            <a:r>
              <a:rPr lang="en-US" sz="2800" dirty="0" smtClean="0">
                <a:solidFill>
                  <a:schemeClr val="tx2"/>
                </a:solidFill>
              </a:rPr>
              <a:t>Managers should receive training in wage hour laws and compliance</a:t>
            </a:r>
          </a:p>
          <a:p>
            <a:pPr marL="914400" lvl="1" indent="-457200" algn="l">
              <a:buFont typeface="Arial" panose="020B0604020202020204" pitchFamily="34" charset="0"/>
              <a:buChar char="•"/>
            </a:pPr>
            <a:r>
              <a:rPr lang="en-US" sz="2400" dirty="0" smtClean="0">
                <a:solidFill>
                  <a:schemeClr val="tx2"/>
                </a:solidFill>
              </a:rPr>
              <a:t>Upon promotion to manager</a:t>
            </a:r>
          </a:p>
          <a:p>
            <a:pPr marL="914400" lvl="1" indent="-457200" algn="l">
              <a:buFont typeface="Arial" panose="020B0604020202020204" pitchFamily="34" charset="0"/>
              <a:buChar char="•"/>
            </a:pPr>
            <a:r>
              <a:rPr lang="en-US" sz="2400" dirty="0" smtClean="0">
                <a:solidFill>
                  <a:schemeClr val="tx2"/>
                </a:solidFill>
              </a:rPr>
              <a:t>Regular intervals (every 2 years recommended</a:t>
            </a:r>
            <a:r>
              <a:rPr lang="en-US" dirty="0" smtClean="0">
                <a:solidFill>
                  <a:schemeClr val="tx2"/>
                </a:solidFill>
              </a:rPr>
              <a:t>)</a:t>
            </a:r>
          </a:p>
        </p:txBody>
      </p:sp>
    </p:spTree>
    <p:extLst>
      <p:ext uri="{BB962C8B-B14F-4D97-AF65-F5344CB8AC3E}">
        <p14:creationId xmlns:p14="http://schemas.microsoft.com/office/powerpoint/2010/main" val="180289895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b="1" dirty="0">
                <a:solidFill>
                  <a:schemeClr val="tx2"/>
                </a:solidFill>
              </a:rPr>
              <a:t>Top Ten Things Employers Say That Tell You They Are a Fair Labor Standards Claim Waiting to Happen</a:t>
            </a:r>
          </a:p>
          <a:p>
            <a:pPr algn="l"/>
            <a:endParaRPr lang="en-US" dirty="0">
              <a:solidFill>
                <a:schemeClr val="tx2"/>
              </a:solidFill>
            </a:endParaRPr>
          </a:p>
          <a:p>
            <a:pPr algn="l"/>
            <a:r>
              <a:rPr lang="en-US" dirty="0" smtClean="0">
                <a:solidFill>
                  <a:schemeClr val="tx2"/>
                </a:solidFill>
              </a:rPr>
              <a:t>#10:  “My brother in law said what we do is fine.”</a:t>
            </a:r>
          </a:p>
        </p:txBody>
      </p:sp>
    </p:spTree>
    <p:extLst>
      <p:ext uri="{BB962C8B-B14F-4D97-AF65-F5344CB8AC3E}">
        <p14:creationId xmlns:p14="http://schemas.microsoft.com/office/powerpoint/2010/main" val="45620284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a:solidFill>
                  <a:schemeClr val="tx2"/>
                </a:solidFill>
              </a:rPr>
              <a:t>Top Ten Things Employers Say That Tell You They Are a Fair Labor Standards Claim Waiting to Happen</a:t>
            </a:r>
          </a:p>
          <a:p>
            <a:pPr algn="l"/>
            <a:endParaRPr lang="en-US" dirty="0">
              <a:solidFill>
                <a:schemeClr val="tx2"/>
              </a:solidFill>
            </a:endParaRPr>
          </a:p>
          <a:p>
            <a:pPr algn="l"/>
            <a:r>
              <a:rPr lang="en-US" dirty="0" smtClean="0">
                <a:solidFill>
                  <a:schemeClr val="tx2"/>
                </a:solidFill>
              </a:rPr>
              <a:t>#9:  “We never knew any law required </a:t>
            </a:r>
            <a:r>
              <a:rPr lang="en-US" i="1" dirty="0" smtClean="0">
                <a:solidFill>
                  <a:schemeClr val="tx2"/>
                </a:solidFill>
              </a:rPr>
              <a:t>that</a:t>
            </a:r>
            <a:r>
              <a:rPr lang="en-US" dirty="0" smtClean="0">
                <a:solidFill>
                  <a:schemeClr val="tx2"/>
                </a:solidFill>
              </a:rPr>
              <a:t>.”</a:t>
            </a:r>
          </a:p>
        </p:txBody>
      </p:sp>
    </p:spTree>
    <p:extLst>
      <p:ext uri="{BB962C8B-B14F-4D97-AF65-F5344CB8AC3E}">
        <p14:creationId xmlns:p14="http://schemas.microsoft.com/office/powerpoint/2010/main" val="80934651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a:solidFill>
                  <a:schemeClr val="tx2"/>
                </a:solidFill>
              </a:rPr>
              <a:t>Top Ten Things Employers Say That Tell You They Are a Fair Labor Standards Claim Waiting to Happen</a:t>
            </a:r>
          </a:p>
          <a:p>
            <a:pPr algn="l"/>
            <a:endParaRPr lang="en-US" dirty="0">
              <a:solidFill>
                <a:schemeClr val="tx2"/>
              </a:solidFill>
            </a:endParaRPr>
          </a:p>
          <a:p>
            <a:pPr algn="l"/>
            <a:r>
              <a:rPr lang="en-US" dirty="0" smtClean="0">
                <a:solidFill>
                  <a:schemeClr val="tx2"/>
                </a:solidFill>
              </a:rPr>
              <a:t>#8:  “We need to do it this way.”</a:t>
            </a:r>
          </a:p>
        </p:txBody>
      </p:sp>
    </p:spTree>
    <p:extLst>
      <p:ext uri="{BB962C8B-B14F-4D97-AF65-F5344CB8AC3E}">
        <p14:creationId xmlns:p14="http://schemas.microsoft.com/office/powerpoint/2010/main" val="1359946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smtClean="0">
                <a:solidFill>
                  <a:schemeClr val="tx2"/>
                </a:solidFill>
              </a:rPr>
              <a:t>The DOL Misclassification Initiative</a:t>
            </a:r>
          </a:p>
          <a:p>
            <a:pPr marL="457200" indent="-457200" algn="l">
              <a:buFont typeface="Arial" panose="020B0604020202020204" pitchFamily="34" charset="0"/>
              <a:buChar char="•"/>
            </a:pPr>
            <a:r>
              <a:rPr lang="en-US" sz="2800" dirty="0" smtClean="0">
                <a:solidFill>
                  <a:schemeClr val="tx2"/>
                </a:solidFill>
              </a:rPr>
              <a:t>Is worker an employee or independent </a:t>
            </a:r>
            <a:r>
              <a:rPr lang="en-US" sz="2800" dirty="0">
                <a:solidFill>
                  <a:schemeClr val="tx2"/>
                </a:solidFill>
              </a:rPr>
              <a:t>c</a:t>
            </a:r>
            <a:r>
              <a:rPr lang="en-US" sz="2800" dirty="0" smtClean="0">
                <a:solidFill>
                  <a:schemeClr val="tx2"/>
                </a:solidFill>
              </a:rPr>
              <a:t>ontractor?</a:t>
            </a:r>
          </a:p>
          <a:p>
            <a:pPr marL="914400" lvl="1" indent="-457200" algn="l">
              <a:buFont typeface="Arial" panose="020B0604020202020204" pitchFamily="34" charset="0"/>
              <a:buChar char="•"/>
            </a:pPr>
            <a:r>
              <a:rPr lang="en-US" dirty="0" smtClean="0">
                <a:solidFill>
                  <a:schemeClr val="tx2"/>
                </a:solidFill>
              </a:rPr>
              <a:t>If employee then FLSA can apply</a:t>
            </a:r>
          </a:p>
          <a:p>
            <a:pPr marL="914400" lvl="1" indent="-457200" algn="l">
              <a:buFont typeface="Arial" panose="020B0604020202020204" pitchFamily="34" charset="0"/>
              <a:buChar char="•"/>
            </a:pPr>
            <a:r>
              <a:rPr lang="en-US" dirty="0" smtClean="0">
                <a:solidFill>
                  <a:schemeClr val="tx2"/>
                </a:solidFill>
              </a:rPr>
              <a:t>If independent contractor then FLSA does not apply</a:t>
            </a:r>
          </a:p>
          <a:p>
            <a:pPr lvl="1" algn="l"/>
            <a:endParaRPr lang="en-US" dirty="0" smtClean="0">
              <a:solidFill>
                <a:schemeClr val="tx2"/>
              </a:solidFill>
            </a:endParaRPr>
          </a:p>
        </p:txBody>
      </p:sp>
    </p:spTree>
    <p:extLst>
      <p:ext uri="{BB962C8B-B14F-4D97-AF65-F5344CB8AC3E}">
        <p14:creationId xmlns:p14="http://schemas.microsoft.com/office/powerpoint/2010/main" val="153031576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a:solidFill>
                  <a:schemeClr val="tx2"/>
                </a:solidFill>
              </a:rPr>
              <a:t>Top Ten Things Employers Say That Tell You They Are a Fair Labor Standards Claim Waiting to Happen</a:t>
            </a:r>
          </a:p>
          <a:p>
            <a:pPr algn="l"/>
            <a:endParaRPr lang="en-US" dirty="0">
              <a:solidFill>
                <a:schemeClr val="tx2"/>
              </a:solidFill>
            </a:endParaRPr>
          </a:p>
          <a:p>
            <a:pPr algn="l"/>
            <a:r>
              <a:rPr lang="en-US" dirty="0" smtClean="0">
                <a:solidFill>
                  <a:schemeClr val="tx2"/>
                </a:solidFill>
              </a:rPr>
              <a:t>#8:  “What we do is fair.”</a:t>
            </a:r>
          </a:p>
        </p:txBody>
      </p:sp>
    </p:spTree>
    <p:extLst>
      <p:ext uri="{BB962C8B-B14F-4D97-AF65-F5344CB8AC3E}">
        <p14:creationId xmlns:p14="http://schemas.microsoft.com/office/powerpoint/2010/main" val="161980396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a:solidFill>
                  <a:schemeClr val="tx2"/>
                </a:solidFill>
              </a:rPr>
              <a:t>Top Ten Things Employers Say That Tell You They Are a Fair Labor Standards Claim Waiting to Happen</a:t>
            </a:r>
          </a:p>
          <a:p>
            <a:pPr algn="l"/>
            <a:endParaRPr lang="en-US" dirty="0">
              <a:solidFill>
                <a:schemeClr val="tx2"/>
              </a:solidFill>
            </a:endParaRPr>
          </a:p>
          <a:p>
            <a:pPr algn="l"/>
            <a:r>
              <a:rPr lang="en-US" dirty="0" smtClean="0">
                <a:solidFill>
                  <a:schemeClr val="tx2"/>
                </a:solidFill>
              </a:rPr>
              <a:t>#7:  “What we do is reasonable.”</a:t>
            </a:r>
          </a:p>
        </p:txBody>
      </p:sp>
    </p:spTree>
    <p:extLst>
      <p:ext uri="{BB962C8B-B14F-4D97-AF65-F5344CB8AC3E}">
        <p14:creationId xmlns:p14="http://schemas.microsoft.com/office/powerpoint/2010/main" val="60657679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a:solidFill>
                  <a:schemeClr val="tx2"/>
                </a:solidFill>
              </a:rPr>
              <a:t>Top Ten Things Employers Say That Tell You They Are a Fair Labor Standards Claim Waiting to Happen</a:t>
            </a:r>
          </a:p>
          <a:p>
            <a:pPr algn="l"/>
            <a:endParaRPr lang="en-US" dirty="0">
              <a:solidFill>
                <a:schemeClr val="tx2"/>
              </a:solidFill>
            </a:endParaRPr>
          </a:p>
          <a:p>
            <a:pPr algn="l"/>
            <a:r>
              <a:rPr lang="en-US" dirty="0" smtClean="0">
                <a:solidFill>
                  <a:schemeClr val="tx2"/>
                </a:solidFill>
              </a:rPr>
              <a:t>#6:  “Everyone does it this way.”</a:t>
            </a:r>
          </a:p>
        </p:txBody>
      </p:sp>
    </p:spTree>
    <p:extLst>
      <p:ext uri="{BB962C8B-B14F-4D97-AF65-F5344CB8AC3E}">
        <p14:creationId xmlns:p14="http://schemas.microsoft.com/office/powerpoint/2010/main" val="14348243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a:solidFill>
                  <a:schemeClr val="tx2"/>
                </a:solidFill>
              </a:rPr>
              <a:t>Top Ten Things Employers Say That Tell You They Are a Fair Labor Standards Claim Waiting to Happen</a:t>
            </a:r>
          </a:p>
          <a:p>
            <a:pPr algn="l"/>
            <a:endParaRPr lang="en-US" dirty="0">
              <a:solidFill>
                <a:schemeClr val="tx2"/>
              </a:solidFill>
            </a:endParaRPr>
          </a:p>
          <a:p>
            <a:pPr algn="l"/>
            <a:r>
              <a:rPr lang="en-US" dirty="0" smtClean="0">
                <a:solidFill>
                  <a:schemeClr val="tx2"/>
                </a:solidFill>
              </a:rPr>
              <a:t>#4:  “We’ve always done it this way.”</a:t>
            </a:r>
          </a:p>
        </p:txBody>
      </p:sp>
    </p:spTree>
    <p:extLst>
      <p:ext uri="{BB962C8B-B14F-4D97-AF65-F5344CB8AC3E}">
        <p14:creationId xmlns:p14="http://schemas.microsoft.com/office/powerpoint/2010/main" val="9648369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a:solidFill>
                  <a:schemeClr val="tx2"/>
                </a:solidFill>
              </a:rPr>
              <a:t>Top Ten Things Employers Say That Tell You They Are a Fair Labor Standards Claim Waiting to Happen</a:t>
            </a:r>
          </a:p>
          <a:p>
            <a:pPr algn="l"/>
            <a:endParaRPr lang="en-US" dirty="0">
              <a:solidFill>
                <a:schemeClr val="tx2"/>
              </a:solidFill>
            </a:endParaRPr>
          </a:p>
          <a:p>
            <a:pPr algn="l"/>
            <a:r>
              <a:rPr lang="en-US" dirty="0" smtClean="0">
                <a:solidFill>
                  <a:schemeClr val="tx2"/>
                </a:solidFill>
              </a:rPr>
              <a:t>#3:  “No one has ever complained about us doing it this way.”</a:t>
            </a:r>
          </a:p>
        </p:txBody>
      </p:sp>
    </p:spTree>
    <p:extLst>
      <p:ext uri="{BB962C8B-B14F-4D97-AF65-F5344CB8AC3E}">
        <p14:creationId xmlns:p14="http://schemas.microsoft.com/office/powerpoint/2010/main" val="271193830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smtClean="0">
                <a:solidFill>
                  <a:schemeClr val="tx2"/>
                </a:solidFill>
              </a:rPr>
              <a:t>Top Ten Things Employers Say That Tell You They Are a Fair Labor Standards Claim Waiting to Happen</a:t>
            </a:r>
          </a:p>
          <a:p>
            <a:pPr algn="l"/>
            <a:endParaRPr lang="en-US" dirty="0">
              <a:solidFill>
                <a:schemeClr val="tx2"/>
              </a:solidFill>
            </a:endParaRPr>
          </a:p>
          <a:p>
            <a:pPr algn="l"/>
            <a:r>
              <a:rPr lang="en-US" dirty="0" smtClean="0">
                <a:solidFill>
                  <a:schemeClr val="tx2"/>
                </a:solidFill>
              </a:rPr>
              <a:t>#2:  “Our employees want us to do to this way.”</a:t>
            </a:r>
          </a:p>
        </p:txBody>
      </p:sp>
    </p:spTree>
    <p:extLst>
      <p:ext uri="{BB962C8B-B14F-4D97-AF65-F5344CB8AC3E}">
        <p14:creationId xmlns:p14="http://schemas.microsoft.com/office/powerpoint/2010/main" val="303848982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dirty="0">
                <a:solidFill>
                  <a:schemeClr val="tx2"/>
                </a:solidFill>
              </a:rPr>
              <a:t>Top Ten Things Employers Say That Tell You They Are a Fair Labor Standards Claim Waiting to Happen</a:t>
            </a:r>
          </a:p>
          <a:p>
            <a:pPr algn="l"/>
            <a:endParaRPr lang="en-US" dirty="0">
              <a:solidFill>
                <a:schemeClr val="tx2"/>
              </a:solidFill>
            </a:endParaRPr>
          </a:p>
          <a:p>
            <a:pPr algn="l"/>
            <a:r>
              <a:rPr lang="en-US" dirty="0" smtClean="0">
                <a:solidFill>
                  <a:schemeClr val="tx2"/>
                </a:solidFill>
              </a:rPr>
              <a:t>#1:  “What is the Fair Labor Standard Act?”</a:t>
            </a:r>
          </a:p>
        </p:txBody>
      </p:sp>
    </p:spTree>
    <p:extLst>
      <p:ext uri="{BB962C8B-B14F-4D97-AF65-F5344CB8AC3E}">
        <p14:creationId xmlns:p14="http://schemas.microsoft.com/office/powerpoint/2010/main" val="215390814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Wage and Hour Crackdown</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lvl="0">
              <a:spcBef>
                <a:spcPts val="0"/>
              </a:spcBef>
            </a:pPr>
            <a:endParaRPr lang="en-US" b="1" dirty="0" smtClean="0">
              <a:solidFill>
                <a:srgbClr val="1F497D"/>
              </a:solidFill>
            </a:endParaRPr>
          </a:p>
          <a:p>
            <a:pPr lvl="0">
              <a:spcBef>
                <a:spcPts val="0"/>
              </a:spcBef>
            </a:pPr>
            <a:r>
              <a:rPr lang="en-US" b="1" dirty="0" smtClean="0">
                <a:solidFill>
                  <a:srgbClr val="1F497D"/>
                </a:solidFill>
              </a:rPr>
              <a:t>For </a:t>
            </a:r>
            <a:r>
              <a:rPr lang="en-US" b="1" dirty="0">
                <a:solidFill>
                  <a:srgbClr val="1F497D"/>
                </a:solidFill>
              </a:rPr>
              <a:t>assistance in compliance with </a:t>
            </a:r>
          </a:p>
          <a:p>
            <a:pPr lvl="0">
              <a:spcBef>
                <a:spcPts val="0"/>
              </a:spcBef>
            </a:pPr>
            <a:r>
              <a:rPr lang="en-US" b="1" dirty="0">
                <a:solidFill>
                  <a:srgbClr val="1F497D"/>
                </a:solidFill>
              </a:rPr>
              <a:t>the </a:t>
            </a:r>
            <a:r>
              <a:rPr lang="en-US" b="1" dirty="0" smtClean="0">
                <a:solidFill>
                  <a:srgbClr val="1F497D"/>
                </a:solidFill>
              </a:rPr>
              <a:t>Fair Labor Standards Act </a:t>
            </a:r>
            <a:endParaRPr lang="en-US" b="1" dirty="0">
              <a:solidFill>
                <a:srgbClr val="1F497D"/>
              </a:solidFill>
            </a:endParaRPr>
          </a:p>
          <a:p>
            <a:pPr lvl="0">
              <a:spcBef>
                <a:spcPts val="0"/>
              </a:spcBef>
            </a:pPr>
            <a:r>
              <a:rPr lang="en-US" b="1" dirty="0">
                <a:solidFill>
                  <a:srgbClr val="1F497D"/>
                </a:solidFill>
              </a:rPr>
              <a:t>and other Federal and State laws </a:t>
            </a:r>
          </a:p>
          <a:p>
            <a:pPr lvl="0">
              <a:spcBef>
                <a:spcPts val="0"/>
              </a:spcBef>
            </a:pPr>
            <a:r>
              <a:rPr lang="en-US" b="1" dirty="0">
                <a:solidFill>
                  <a:srgbClr val="1F497D"/>
                </a:solidFill>
              </a:rPr>
              <a:t>please contact Hogge </a:t>
            </a:r>
            <a:r>
              <a:rPr lang="en-US" b="1" dirty="0" smtClean="0">
                <a:solidFill>
                  <a:srgbClr val="1F497D"/>
                </a:solidFill>
              </a:rPr>
              <a:t>Law</a:t>
            </a:r>
            <a:endParaRPr lang="en-US" b="1" dirty="0">
              <a:solidFill>
                <a:srgbClr val="1F497D"/>
              </a:solidFill>
            </a:endParaRPr>
          </a:p>
          <a:p>
            <a:pPr lvl="0">
              <a:spcBef>
                <a:spcPts val="0"/>
              </a:spcBef>
            </a:pPr>
            <a:endParaRPr lang="en-US" b="1" dirty="0">
              <a:solidFill>
                <a:srgbClr val="1F497D"/>
              </a:solidFill>
            </a:endParaRPr>
          </a:p>
          <a:p>
            <a:pPr lvl="0">
              <a:spcBef>
                <a:spcPts val="0"/>
              </a:spcBef>
            </a:pPr>
            <a:r>
              <a:rPr lang="en-US" b="1" dirty="0">
                <a:solidFill>
                  <a:srgbClr val="1F497D"/>
                </a:solidFill>
              </a:rPr>
              <a:t>For other labor and employment law resources for Virginia </a:t>
            </a:r>
            <a:r>
              <a:rPr lang="en-US" b="1" dirty="0" smtClean="0">
                <a:solidFill>
                  <a:srgbClr val="1F497D"/>
                </a:solidFill>
              </a:rPr>
              <a:t>employers</a:t>
            </a:r>
          </a:p>
          <a:p>
            <a:pPr lvl="0">
              <a:spcBef>
                <a:spcPts val="0"/>
              </a:spcBef>
            </a:pPr>
            <a:r>
              <a:rPr lang="en-US" b="1" smtClean="0">
                <a:solidFill>
                  <a:srgbClr val="1F497D"/>
                </a:solidFill>
              </a:rPr>
              <a:t>visit </a:t>
            </a:r>
            <a:r>
              <a:rPr lang="en-US" b="1" dirty="0">
                <a:solidFill>
                  <a:srgbClr val="1F497D"/>
                </a:solidFill>
              </a:rPr>
              <a:t>VirginiaLaborLaw.com</a:t>
            </a:r>
          </a:p>
          <a:p>
            <a:pPr algn="l"/>
            <a:endParaRPr lang="en-US" dirty="0" smtClean="0">
              <a:solidFill>
                <a:schemeClr val="tx2"/>
              </a:solidFill>
            </a:endParaRPr>
          </a:p>
        </p:txBody>
      </p:sp>
    </p:spTree>
    <p:extLst>
      <p:ext uri="{BB962C8B-B14F-4D97-AF65-F5344CB8AC3E}">
        <p14:creationId xmlns:p14="http://schemas.microsoft.com/office/powerpoint/2010/main" val="325428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5121</Words>
  <Application>Microsoft Office PowerPoint</Application>
  <PresentationFormat>On-screen Show (4:3)</PresentationFormat>
  <Paragraphs>405</Paragraphs>
  <Slides>97</Slides>
  <Notes>0</Notes>
  <HiddenSlides>0</HiddenSlides>
  <MMClips>0</MMClips>
  <ScaleCrop>false</ScaleCrop>
  <HeadingPairs>
    <vt:vector size="4" baseType="variant">
      <vt:variant>
        <vt:lpstr>Theme</vt:lpstr>
      </vt:variant>
      <vt:variant>
        <vt:i4>1</vt:i4>
      </vt:variant>
      <vt:variant>
        <vt:lpstr>Slide Titles</vt:lpstr>
      </vt:variant>
      <vt:variant>
        <vt:i4>97</vt:i4>
      </vt:variant>
    </vt:vector>
  </HeadingPairs>
  <TitlesOfParts>
    <vt:vector size="98" baseType="lpstr">
      <vt:lpstr>Office Theme</vt:lpstr>
      <vt:lpstr>Wage and Hour Crackdown  April 29, 2014  Raymond L. Hogge, Jr. Hogge Law 500 E. Plume Street, Suite 800 Norfolk, Virginia 23510 (757) 961-5400 www.VirginiaLaborLaw.com  This presentation is intended solely for informational purposes,  and is not offered as legal advice.</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lpstr>Wage and Hour Crackdown Raymond L. Hogge, Jr.</vt:lpstr>
    </vt:vector>
  </TitlesOfParts>
  <Company>Hogge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Wage and Hour Crackdown</dc:title>
  <dc:subject>Department of Labor Fair Labor Standards Act Wage Hour Crackdown on Employers</dc:subject>
  <dc:creator>Raymond L. Hogge, Jr.</dc:creator>
  <cp:keywords>Raymond L Hogge Jr, Hogge Law, Department of Labor, DOL, Fair Labor Standards Act</cp:keywords>
  <dc:description>Presented by Raymond L Hogge Jr at Sterling Educational Services April 29 2014</dc:description>
  <cp:lastModifiedBy/>
  <cp:revision>1</cp:revision>
  <dcterms:created xsi:type="dcterms:W3CDTF">2014-04-29T21:17:39Z</dcterms:created>
  <dcterms:modified xsi:type="dcterms:W3CDTF">2014-04-29T21:40:19Z</dcterms:modified>
  <cp:category>Presentation</cp:category>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