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305" r:id="rId2"/>
    <p:sldId id="306" r:id="rId3"/>
    <p:sldId id="256" r:id="rId4"/>
    <p:sldId id="257" r:id="rId5"/>
    <p:sldId id="271" r:id="rId6"/>
    <p:sldId id="258" r:id="rId7"/>
    <p:sldId id="259" r:id="rId8"/>
    <p:sldId id="263" r:id="rId9"/>
    <p:sldId id="264" r:id="rId10"/>
    <p:sldId id="266" r:id="rId11"/>
    <p:sldId id="265" r:id="rId12"/>
    <p:sldId id="267" r:id="rId13"/>
    <p:sldId id="268" r:id="rId14"/>
    <p:sldId id="262" r:id="rId15"/>
    <p:sldId id="269" r:id="rId16"/>
    <p:sldId id="270" r:id="rId17"/>
    <p:sldId id="272" r:id="rId18"/>
    <p:sldId id="273" r:id="rId19"/>
    <p:sldId id="274" r:id="rId20"/>
    <p:sldId id="275" r:id="rId21"/>
    <p:sldId id="276" r:id="rId22"/>
    <p:sldId id="282" r:id="rId23"/>
    <p:sldId id="283" r:id="rId24"/>
    <p:sldId id="285" r:id="rId25"/>
    <p:sldId id="284" r:id="rId26"/>
    <p:sldId id="286" r:id="rId27"/>
    <p:sldId id="287" r:id="rId28"/>
    <p:sldId id="288" r:id="rId29"/>
    <p:sldId id="289" r:id="rId30"/>
    <p:sldId id="290" r:id="rId31"/>
    <p:sldId id="291" r:id="rId32"/>
    <p:sldId id="292" r:id="rId33"/>
    <p:sldId id="326" r:id="rId34"/>
    <p:sldId id="293" r:id="rId35"/>
    <p:sldId id="294" r:id="rId36"/>
    <p:sldId id="295" r:id="rId37"/>
    <p:sldId id="296" r:id="rId38"/>
    <p:sldId id="297" r:id="rId39"/>
    <p:sldId id="277" r:id="rId40"/>
    <p:sldId id="278" r:id="rId41"/>
    <p:sldId id="279" r:id="rId42"/>
    <p:sldId id="280" r:id="rId43"/>
    <p:sldId id="281" r:id="rId44"/>
    <p:sldId id="298" r:id="rId45"/>
    <p:sldId id="299" r:id="rId46"/>
    <p:sldId id="300" r:id="rId47"/>
    <p:sldId id="301" r:id="rId48"/>
    <p:sldId id="303" r:id="rId49"/>
    <p:sldId id="304" r:id="rId50"/>
    <p:sldId id="327" r:id="rId51"/>
    <p:sldId id="302" r:id="rId52"/>
    <p:sldId id="309" r:id="rId53"/>
    <p:sldId id="322" r:id="rId54"/>
    <p:sldId id="311" r:id="rId55"/>
    <p:sldId id="310" r:id="rId56"/>
    <p:sldId id="323" r:id="rId57"/>
    <p:sldId id="313" r:id="rId58"/>
    <p:sldId id="314" r:id="rId59"/>
    <p:sldId id="317" r:id="rId60"/>
    <p:sldId id="315" r:id="rId61"/>
    <p:sldId id="316" r:id="rId62"/>
    <p:sldId id="312" r:id="rId63"/>
    <p:sldId id="320" r:id="rId64"/>
    <p:sldId id="324" r:id="rId65"/>
    <p:sldId id="321" r:id="rId66"/>
    <p:sldId id="308" r:id="rId67"/>
    <p:sldId id="325" r:id="rId68"/>
    <p:sldId id="318" r:id="rId69"/>
    <p:sldId id="319" r:id="rId70"/>
    <p:sldId id="30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83" autoAdjust="0"/>
    <p:restoredTop sz="71969" autoAdjust="0"/>
  </p:normalViewPr>
  <p:slideViewPr>
    <p:cSldViewPr>
      <p:cViewPr varScale="1">
        <p:scale>
          <a:sx n="44" d="100"/>
          <a:sy n="44" d="100"/>
        </p:scale>
        <p:origin x="-1704" y="-62"/>
      </p:cViewPr>
      <p:guideLst>
        <p:guide orient="horz" pos="2160"/>
        <p:guide pos="2880"/>
      </p:guideLst>
    </p:cSldViewPr>
  </p:slideViewPr>
  <p:outlineViewPr>
    <p:cViewPr>
      <p:scale>
        <a:sx n="33" d="100"/>
        <a:sy n="33" d="100"/>
      </p:scale>
      <p:origin x="43" y="763"/>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BC3AD-D1B0-4BC0-8108-6850F5F5A3A1}" type="datetimeFigureOut">
              <a:rPr lang="en-US" smtClean="0"/>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C92C9-C323-401A-912D-659ECAB3E98A}" type="slidenum">
              <a:rPr lang="en-US" smtClean="0"/>
              <a:t>‹#›</a:t>
            </a:fld>
            <a:endParaRPr lang="en-US"/>
          </a:p>
        </p:txBody>
      </p:sp>
    </p:spTree>
    <p:extLst>
      <p:ext uri="{BB962C8B-B14F-4D97-AF65-F5344CB8AC3E}">
        <p14:creationId xmlns:p14="http://schemas.microsoft.com/office/powerpoint/2010/main" val="1578426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a:t>
            </a:fld>
            <a:endParaRPr lang="en-US"/>
          </a:p>
        </p:txBody>
      </p:sp>
    </p:spTree>
    <p:extLst>
      <p:ext uri="{BB962C8B-B14F-4D97-AF65-F5344CB8AC3E}">
        <p14:creationId xmlns:p14="http://schemas.microsoft.com/office/powerpoint/2010/main" val="2076771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Simms v. Ruby Tuesday</a:t>
            </a:r>
            <a:r>
              <a:rPr lang="en-US" dirty="0" smtClean="0"/>
              <a:t>, 281 Va. 114 (2011)</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14</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Simms v. Ruby Tuesday</a:t>
            </a:r>
            <a:r>
              <a:rPr lang="en-US" dirty="0" smtClean="0"/>
              <a:t>, 281 Va. 114 (2011)</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15</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Simms v. Ruby Tuesday</a:t>
            </a:r>
            <a:r>
              <a:rPr lang="en-US" dirty="0" smtClean="0"/>
              <a:t>, 281 Va. 114 (2011)</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16</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Giordano v. McBar Industries,</a:t>
            </a:r>
            <a:r>
              <a:rPr lang="en-US" i="1" baseline="0" dirty="0" smtClean="0"/>
              <a:t> Inc</a:t>
            </a:r>
            <a:r>
              <a:rPr lang="en-US" baseline="0" dirty="0" smtClean="0"/>
              <a:t>., 284 </a:t>
            </a:r>
            <a:r>
              <a:rPr lang="en-US" baseline="0" dirty="0" err="1" smtClean="0"/>
              <a:t>Va</a:t>
            </a:r>
            <a:r>
              <a:rPr lang="en-US" baseline="0" dirty="0" smtClean="0"/>
              <a:t> 259 (2012).</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17</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Giordano v. McBar Industries,</a:t>
            </a:r>
            <a:r>
              <a:rPr lang="en-US" i="1" baseline="0" dirty="0" smtClean="0"/>
              <a:t> Inc</a:t>
            </a:r>
            <a:r>
              <a:rPr lang="en-US" baseline="0" dirty="0" smtClean="0"/>
              <a:t>., 284 Va. 259 (2012).</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18</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Giordano v. McBar Industries,</a:t>
            </a:r>
            <a:r>
              <a:rPr lang="en-US" i="1" baseline="0" dirty="0" smtClean="0"/>
              <a:t> Inc</a:t>
            </a:r>
            <a:r>
              <a:rPr lang="en-US" baseline="0" dirty="0" smtClean="0"/>
              <a:t>., 284 Va. 259 (2012).</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19</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Giordano v. McBar Industries,</a:t>
            </a:r>
            <a:r>
              <a:rPr lang="en-US" i="1" baseline="0" dirty="0" smtClean="0"/>
              <a:t> Inc</a:t>
            </a:r>
            <a:r>
              <a:rPr lang="en-US" baseline="0" dirty="0" smtClean="0"/>
              <a:t>., 284 Va. 259 (2012).</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20</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21</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i="1" dirty="0" smtClean="0"/>
              <a:t>Jenkins v. Webb</a:t>
            </a:r>
            <a:r>
              <a:rPr lang="it-IT" dirty="0" smtClean="0"/>
              <a:t>, 52 Va. App. 206 (2008)</a:t>
            </a:r>
            <a:r>
              <a:rPr lang="it-IT" baseline="0" dirty="0" smtClean="0"/>
              <a:t> (self-inflicted fall); </a:t>
            </a:r>
            <a:r>
              <a:rPr lang="en-US" i="1" baseline="0" dirty="0" smtClean="0"/>
              <a:t>Anderson v. East Coast Fish &amp; Scallop Co</a:t>
            </a:r>
            <a:r>
              <a:rPr lang="en-US" baseline="0" dirty="0" smtClean="0"/>
              <a:t>., 10 Va. App. 215 (self-inflicted gunshot injury).</a:t>
            </a:r>
            <a:endParaRPr lang="it-IT"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22</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23</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a:t>
            </a:fld>
            <a:endParaRPr lang="en-US"/>
          </a:p>
        </p:txBody>
      </p:sp>
    </p:spTree>
    <p:extLst>
      <p:ext uri="{BB962C8B-B14F-4D97-AF65-F5344CB8AC3E}">
        <p14:creationId xmlns:p14="http://schemas.microsoft.com/office/powerpoint/2010/main" val="3962117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24</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25</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26</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27</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Jenkins</a:t>
            </a:r>
            <a:r>
              <a:rPr lang="en-US" i="1" baseline="0" dirty="0" smtClean="0"/>
              <a:t> v. Webb</a:t>
            </a:r>
            <a:r>
              <a:rPr lang="en-US" baseline="0" dirty="0" smtClean="0"/>
              <a:t>, 52 Va. App. 206 (2008).</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28</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a:t>
            </a:r>
            <a:r>
              <a:rPr lang="en-US" baseline="0" dirty="0" smtClean="0"/>
              <a:t> Code 65.2-306(b).</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29</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a:t>
            </a:r>
            <a:r>
              <a:rPr lang="en-US" baseline="0" dirty="0" smtClean="0"/>
              <a:t> Code 65.2-306(b).</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30</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a:t>
            </a:r>
            <a:r>
              <a:rPr lang="en-US" baseline="0" dirty="0" smtClean="0"/>
              <a:t> Code 65.2-306(b).</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31</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a:t>
            </a:r>
            <a:r>
              <a:rPr lang="en-US" baseline="0" dirty="0" smtClean="0"/>
              <a:t> Code 65.2-306(b).</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32</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Wyle v. Professional Services Industries</a:t>
            </a:r>
            <a:r>
              <a:rPr lang="en-US" dirty="0" smtClean="0"/>
              <a:t>, 12 Va.</a:t>
            </a:r>
            <a:r>
              <a:rPr lang="en-US" baseline="0" dirty="0" smtClean="0"/>
              <a:t> App. 684 (1991); </a:t>
            </a:r>
            <a:r>
              <a:rPr lang="en-US" i="1" baseline="0" dirty="0" smtClean="0"/>
              <a:t>Ivey v. Jerry P. Puckett Constr. Co</a:t>
            </a:r>
            <a:r>
              <a:rPr lang="en-US" baseline="0" dirty="0" smtClean="0"/>
              <a:t>., 230 Va. 486 (1986).</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33</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Coworker physical assault is an “accident” if it was the result of an actual risk arising out of the employment.</a:t>
            </a:r>
            <a:r>
              <a:rPr lang="en-US" baseline="0" dirty="0" smtClean="0"/>
              <a:t>  </a:t>
            </a:r>
            <a:r>
              <a:rPr lang="en-US" i="1" baseline="0" dirty="0" smtClean="0"/>
              <a:t>Butler v. Southern States Cooperative</a:t>
            </a:r>
            <a:r>
              <a:rPr lang="en-US" baseline="0" dirty="0" smtClean="0"/>
              <a:t>, 270 Va. 459 (2005) (physical assault by coworker).</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7</a:t>
            </a:fld>
            <a:endParaRPr lang="en-US"/>
          </a:p>
        </p:txBody>
      </p:sp>
    </p:spTree>
    <p:extLst>
      <p:ext uri="{BB962C8B-B14F-4D97-AF65-F5344CB8AC3E}">
        <p14:creationId xmlns:p14="http://schemas.microsoft.com/office/powerpoint/2010/main" val="3801002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Wyle v. Professional Services Industries</a:t>
            </a:r>
            <a:r>
              <a:rPr lang="en-US" dirty="0" smtClean="0"/>
              <a:t>, 12 Va.</a:t>
            </a:r>
            <a:r>
              <a:rPr lang="en-US" baseline="0" dirty="0" smtClean="0"/>
              <a:t> App. 684 (1991); </a:t>
            </a:r>
            <a:r>
              <a:rPr lang="en-US" i="1" baseline="0" dirty="0" smtClean="0"/>
              <a:t>Ivey v. Jerry P. Puckett Constr. Co</a:t>
            </a:r>
            <a:r>
              <a:rPr lang="en-US" baseline="0" dirty="0" smtClean="0"/>
              <a:t>., 230 Va. 486 (1986); </a:t>
            </a:r>
            <a:r>
              <a:rPr lang="en-US" i="1" baseline="0" dirty="0" smtClean="0"/>
              <a:t>Page v. Commercial Plastering &amp; Drywall</a:t>
            </a:r>
            <a:r>
              <a:rPr lang="en-US" baseline="0" dirty="0" smtClean="0"/>
              <a:t>, 79 </a:t>
            </a:r>
            <a:r>
              <a:rPr lang="en-US" baseline="0" dirty="0" err="1" smtClean="0"/>
              <a:t>O.W.C</a:t>
            </a:r>
            <a:r>
              <a:rPr lang="en-US" baseline="0" dirty="0" smtClean="0"/>
              <a:t>. 145 (2000).</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34</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Novak v. </a:t>
            </a:r>
            <a:r>
              <a:rPr lang="en-US" i="1" dirty="0" err="1" smtClean="0"/>
              <a:t>Micheal</a:t>
            </a:r>
            <a:r>
              <a:rPr lang="en-US" i="1" dirty="0" smtClean="0"/>
              <a:t> B. Hill Construction Co</a:t>
            </a:r>
            <a:r>
              <a:rPr lang="en-US" dirty="0" smtClean="0"/>
              <a:t>., VWC File No. 231-99-55 (2009).</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35</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American Safety Razor v. Hunter</a:t>
            </a:r>
            <a:r>
              <a:rPr lang="en-US" dirty="0" smtClean="0"/>
              <a:t>, 2 Va. App. 258 (1986)</a:t>
            </a:r>
          </a:p>
        </p:txBody>
      </p:sp>
      <p:sp>
        <p:nvSpPr>
          <p:cNvPr id="4" name="Slide Number Placeholder 3"/>
          <p:cNvSpPr>
            <a:spLocks noGrp="1"/>
          </p:cNvSpPr>
          <p:nvPr>
            <p:ph type="sldNum" sz="quarter" idx="10"/>
          </p:nvPr>
        </p:nvSpPr>
        <p:spPr/>
        <p:txBody>
          <a:bodyPr/>
          <a:lstStyle/>
          <a:p>
            <a:fld id="{AA5C92C9-C323-401A-912D-659ECAB3E98A}" type="slidenum">
              <a:rPr lang="en-US" smtClean="0"/>
              <a:t>36</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American Safety Razor v. Hunter</a:t>
            </a:r>
            <a:r>
              <a:rPr lang="en-US" dirty="0" smtClean="0"/>
              <a:t>, 2 Va. App. 258 (1986); </a:t>
            </a:r>
            <a:r>
              <a:rPr lang="en-US" i="1" dirty="0" smtClean="0"/>
              <a:t>Vaughan’s Landscaping</a:t>
            </a:r>
            <a:r>
              <a:rPr lang="en-US" i="1" baseline="0" dirty="0" smtClean="0"/>
              <a:t> and Maintenance v. Dodson</a:t>
            </a:r>
            <a:r>
              <a:rPr lang="en-US" baseline="0" dirty="0" smtClean="0"/>
              <a:t>, 30 Va. App. 135 (1999).</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37</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American Safety Razor v. Hunter</a:t>
            </a:r>
            <a:r>
              <a:rPr lang="en-US" dirty="0" smtClean="0"/>
              <a:t>, 2 Va. App. 258 (1986).</a:t>
            </a:r>
          </a:p>
        </p:txBody>
      </p:sp>
      <p:sp>
        <p:nvSpPr>
          <p:cNvPr id="4" name="Slide Number Placeholder 3"/>
          <p:cNvSpPr>
            <a:spLocks noGrp="1"/>
          </p:cNvSpPr>
          <p:nvPr>
            <p:ph type="sldNum" sz="quarter" idx="10"/>
          </p:nvPr>
        </p:nvSpPr>
        <p:spPr/>
        <p:txBody>
          <a:bodyPr/>
          <a:lstStyle/>
          <a:p>
            <a:fld id="{AA5C92C9-C323-401A-912D-659ECAB3E98A}" type="slidenum">
              <a:rPr lang="en-US" smtClean="0"/>
              <a:t>38</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Food Distributors and Century Indemnity Co. v. Estate of Ball</a:t>
            </a:r>
            <a:r>
              <a:rPr lang="en-US" dirty="0" smtClean="0"/>
              <a:t>, 24 Va. App. 692 (1997).</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39</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Amoco Foam Products v. Johnson</a:t>
            </a:r>
            <a:r>
              <a:rPr lang="en-US" dirty="0" smtClean="0"/>
              <a:t>, 257 Va. 29 (1999);</a:t>
            </a:r>
            <a:r>
              <a:rPr lang="en-US" baseline="0" dirty="0" smtClean="0"/>
              <a:t> </a:t>
            </a:r>
            <a:r>
              <a:rPr lang="en-US" i="1" baseline="0" dirty="0" smtClean="0"/>
              <a:t>Gibbs v. Samuel L. Gibbs Corp</a:t>
            </a:r>
            <a:r>
              <a:rPr lang="en-US" baseline="0" dirty="0" smtClean="0"/>
              <a:t>., JCN 1913925 (Va. Work. Comp. Comm. May 30, 2014) (explaining limitations on compensable consequences under </a:t>
            </a:r>
            <a:r>
              <a:rPr lang="en-US" i="1" baseline="0" dirty="0" smtClean="0"/>
              <a:t>Amoco Foam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40</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John Paul Plastering v. Johnson</a:t>
            </a:r>
            <a:r>
              <a:rPr lang="en-US" dirty="0" smtClean="0"/>
              <a:t>, 265 Va. 237 (2003).</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41</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Farmington Country Club, Inc. v. Marshall</a:t>
            </a:r>
            <a:r>
              <a:rPr lang="en-US" dirty="0" smtClean="0"/>
              <a:t>, 47 Va. App. 15 (2005).</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42</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Estate of Perkins v. BOC Gases</a:t>
            </a:r>
            <a:r>
              <a:rPr lang="en-US" dirty="0" smtClean="0"/>
              <a:t>, </a:t>
            </a:r>
            <a:r>
              <a:rPr lang="en-US" dirty="0" err="1" smtClean="0"/>
              <a:t>VWC</a:t>
            </a:r>
            <a:r>
              <a:rPr lang="en-US" dirty="0" smtClean="0"/>
              <a:t> File No. 222-28-15 (May 11, 2009) (benefits for suicide denied because is consequence of consequence of injury). </a:t>
            </a:r>
          </a:p>
        </p:txBody>
      </p:sp>
      <p:sp>
        <p:nvSpPr>
          <p:cNvPr id="4" name="Slide Number Placeholder 3"/>
          <p:cNvSpPr>
            <a:spLocks noGrp="1"/>
          </p:cNvSpPr>
          <p:nvPr>
            <p:ph type="sldNum" sz="quarter" idx="10"/>
          </p:nvPr>
        </p:nvSpPr>
        <p:spPr/>
        <p:txBody>
          <a:bodyPr/>
          <a:lstStyle/>
          <a:p>
            <a:fld id="{AA5C92C9-C323-401A-912D-659ECAB3E98A}" type="slidenum">
              <a:rPr lang="en-US" smtClean="0"/>
              <a:t>43</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smtClean="0"/>
              <a:t>See generally Metcalf v. A.M. Express Moving Sys., Inc., 230 Va. 464 (1986); see  generally Bradshaw v. </a:t>
            </a:r>
            <a:r>
              <a:rPr lang="en-US" i="1" baseline="0" dirty="0" err="1" smtClean="0"/>
              <a:t>Aronovitch</a:t>
            </a:r>
            <a:r>
              <a:rPr lang="en-US" i="1" baseline="0" dirty="0" smtClean="0"/>
              <a:t>,</a:t>
            </a:r>
            <a:r>
              <a:rPr lang="en-US" i="0" baseline="0" dirty="0" smtClean="0"/>
              <a:t> 170 Va. 329 (1938); </a:t>
            </a:r>
            <a:r>
              <a:rPr lang="en-US" i="1" baseline="0" dirty="0" smtClean="0"/>
              <a:t>Lucas v. Lucas</a:t>
            </a:r>
            <a:r>
              <a:rPr lang="en-US" i="0" baseline="0" dirty="0" smtClean="0"/>
              <a:t>, 212 Va. 561 (1972); </a:t>
            </a:r>
            <a:r>
              <a:rPr lang="en-US" i="1" baseline="0" dirty="0" err="1" smtClean="0"/>
              <a:t>Graybeal</a:t>
            </a:r>
            <a:r>
              <a:rPr lang="en-US" i="1" baseline="0" dirty="0" smtClean="0"/>
              <a:t> v. Board of Supervisors</a:t>
            </a:r>
            <a:r>
              <a:rPr lang="en-US" i="0" baseline="0" dirty="0" smtClean="0"/>
              <a:t>, 216 Va. 77 (1975);</a:t>
            </a:r>
            <a:r>
              <a:rPr lang="en-US" i="1" baseline="0" dirty="0" err="1" smtClean="0"/>
              <a:t>VPI</a:t>
            </a:r>
            <a:r>
              <a:rPr lang="en-US" i="1" baseline="0" dirty="0" smtClean="0"/>
              <a:t> State Univ. v. Wood</a:t>
            </a:r>
            <a:r>
              <a:rPr lang="en-US" i="0" baseline="0" dirty="0" smtClean="0"/>
              <a:t>, 5 Va. App. 72 (1987). </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8</a:t>
            </a:fld>
            <a:endParaRPr lang="en-US"/>
          </a:p>
        </p:txBody>
      </p:sp>
    </p:spTree>
    <p:extLst>
      <p:ext uri="{BB962C8B-B14F-4D97-AF65-F5344CB8AC3E}">
        <p14:creationId xmlns:p14="http://schemas.microsoft.com/office/powerpoint/2010/main" val="3801002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Buzzo v. Woodridge</a:t>
            </a:r>
            <a:r>
              <a:rPr lang="en-US" i="1" baseline="0" dirty="0" smtClean="0"/>
              <a:t> Trucking, Inc</a:t>
            </a:r>
            <a:r>
              <a:rPr lang="en-US" baseline="0" dirty="0" smtClean="0"/>
              <a:t>., 17 Va. App. 327 (1993).</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44</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Buzzo v. Woodridge</a:t>
            </a:r>
            <a:r>
              <a:rPr lang="en-US" i="1" baseline="0" dirty="0" smtClean="0"/>
              <a:t> Trucking, Inc</a:t>
            </a:r>
            <a:r>
              <a:rPr lang="en-US" baseline="0" dirty="0" smtClean="0"/>
              <a:t>., 17 Va. App. 327 (1993).</a:t>
            </a:r>
            <a:endParaRPr lang="en-US" dirty="0"/>
          </a:p>
        </p:txBody>
      </p:sp>
      <p:sp>
        <p:nvSpPr>
          <p:cNvPr id="4" name="Slide Number Placeholder 3"/>
          <p:cNvSpPr>
            <a:spLocks noGrp="1"/>
          </p:cNvSpPr>
          <p:nvPr>
            <p:ph type="sldNum" sz="quarter" idx="10"/>
          </p:nvPr>
        </p:nvSpPr>
        <p:spPr/>
        <p:txBody>
          <a:bodyPr/>
          <a:lstStyle/>
          <a:p>
            <a:fld id="{AA5C92C9-C323-401A-912D-659ECAB3E98A}" type="slidenum">
              <a:rPr lang="en-US" smtClean="0"/>
              <a:t>45</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Pitt v. Shackleford’s Restaurant, </a:t>
            </a:r>
            <a:r>
              <a:rPr lang="en-US" i="0" dirty="0" smtClean="0"/>
              <a:t>2012 Va. App. Lexis 94  (Va. Ct. App. 2012).</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46</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Buzzo v. Woodridge Trucking, Inc</a:t>
            </a:r>
            <a:r>
              <a:rPr lang="en-US" i="0" dirty="0" smtClean="0"/>
              <a:t>., 17 Va. App. 327 (1993) </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47</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Buzzo v. Woodridge Trucking, Inc</a:t>
            </a:r>
            <a:r>
              <a:rPr lang="en-US" i="0" dirty="0" smtClean="0"/>
              <a:t>., 17 Va. App. 327 (1993) </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48</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Mouhssine</a:t>
            </a:r>
            <a:r>
              <a:rPr lang="en-US" i="1" baseline="0" dirty="0" smtClean="0"/>
              <a:t> v. Crystal City Laundry, </a:t>
            </a:r>
            <a:r>
              <a:rPr lang="en-US" i="0" baseline="0" dirty="0" smtClean="0"/>
              <a:t>62 Va. App. 65 (2013); </a:t>
            </a:r>
            <a:r>
              <a:rPr lang="en-US" i="1" dirty="0" smtClean="0"/>
              <a:t>Gwaltney of Smithfield v. Hagins , </a:t>
            </a:r>
            <a:r>
              <a:rPr lang="en-US" i="0" dirty="0" smtClean="0"/>
              <a:t>32 Va. App. 386 (2000)</a:t>
            </a:r>
            <a:r>
              <a:rPr lang="en-US" i="0" baseline="0" dirty="0" smtClean="0"/>
              <a:t> (</a:t>
            </a:r>
            <a:r>
              <a:rPr lang="en-US" i="0" dirty="0" smtClean="0"/>
              <a:t>“proof of a pattern or practice of failing to discipline employees guilty of willful violations of a safety rule defeats the defense ... when such violations occur under circumstances charging the employer with knowledge or acquiescence”); </a:t>
            </a:r>
            <a:r>
              <a:rPr lang="en-US" i="1" dirty="0" smtClean="0"/>
              <a:t>Virginia</a:t>
            </a:r>
            <a:r>
              <a:rPr lang="en-US" i="1" baseline="0" dirty="0" smtClean="0"/>
              <a:t> Electric &amp; Power Co. v. </a:t>
            </a:r>
            <a:r>
              <a:rPr lang="en-US" i="1" baseline="0" dirty="0" err="1" smtClean="0"/>
              <a:t>Kremposky</a:t>
            </a:r>
            <a:r>
              <a:rPr lang="en-US" i="0" baseline="0" dirty="0" smtClean="0"/>
              <a:t>, 227 Va. 265 (1984); </a:t>
            </a:r>
            <a:r>
              <a:rPr lang="en-US" i="1" baseline="0" dirty="0" smtClean="0"/>
              <a:t>Peanut City Iron &amp; Metal Co. v. Jenkins</a:t>
            </a:r>
            <a:r>
              <a:rPr lang="en-US" i="0" baseline="0" dirty="0" smtClean="0"/>
              <a:t>, 207 Va. 399 (1966).</a:t>
            </a:r>
            <a:endParaRPr lang="en-US" i="0"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49</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Mouhssine</a:t>
            </a:r>
            <a:r>
              <a:rPr lang="en-US" i="1" baseline="0" dirty="0" smtClean="0"/>
              <a:t> v. Crystal City Laundry, </a:t>
            </a:r>
            <a:r>
              <a:rPr lang="en-US" i="0" baseline="0" dirty="0" smtClean="0"/>
              <a:t>62 Va. App. 65 (2013).</a:t>
            </a:r>
            <a:endParaRPr lang="en-US" i="0"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50</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51</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52</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53</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Hilton</a:t>
            </a:r>
            <a:r>
              <a:rPr lang="en-US" i="1" baseline="0" dirty="0" smtClean="0"/>
              <a:t> v. Martin</a:t>
            </a:r>
            <a:r>
              <a:rPr lang="en-US" baseline="0" dirty="0" smtClean="0"/>
              <a:t>, 275 Va. 176 (2008) (assault by coworker with defibrillator).</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9</a:t>
            </a:fld>
            <a:endParaRPr lang="en-US"/>
          </a:p>
        </p:txBody>
      </p:sp>
    </p:spTree>
    <p:extLst>
      <p:ext uri="{BB962C8B-B14F-4D97-AF65-F5344CB8AC3E}">
        <p14:creationId xmlns:p14="http://schemas.microsoft.com/office/powerpoint/2010/main" val="3801002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54</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55</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r>
              <a:rPr lang="en-US" i="0" baseline="0" dirty="0" smtClean="0"/>
              <a:t> </a:t>
            </a:r>
            <a:r>
              <a:rPr lang="en-US" i="1" baseline="0" dirty="0" smtClean="0"/>
              <a:t>Purcell v. Tidewater Construction Corp</a:t>
            </a:r>
            <a:r>
              <a:rPr lang="en-US" i="0" baseline="0" dirty="0" smtClean="0"/>
              <a:t>., 250 Va. 93 (1995).</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56</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57</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58</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59</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60</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61</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Virginia Code § 65.2-308; </a:t>
            </a:r>
            <a:r>
              <a:rPr lang="en-US" i="1" dirty="0" smtClean="0"/>
              <a:t>see</a:t>
            </a:r>
            <a:r>
              <a:rPr lang="en-US" i="0" baseline="0" dirty="0" smtClean="0"/>
              <a:t> </a:t>
            </a:r>
            <a:r>
              <a:rPr lang="en-US" i="1" baseline="0" dirty="0" smtClean="0"/>
              <a:t>Niland v. Town of Middleburg</a:t>
            </a:r>
            <a:r>
              <a:rPr lang="en-US" i="0" baseline="0" dirty="0" smtClean="0"/>
              <a:t>, 36 Va. Cir. 48 (Loudon County Cir. Ct. 1995); </a:t>
            </a:r>
            <a:r>
              <a:rPr lang="en-US" i="1" baseline="0" dirty="0" smtClean="0"/>
              <a:t>Cooley v. Tyson Foods, Inc</a:t>
            </a:r>
            <a:r>
              <a:rPr lang="en-US" i="0" baseline="0" dirty="0" smtClean="0"/>
              <a:t>., 257 Va. 518 (1999); </a:t>
            </a:r>
            <a:r>
              <a:rPr lang="en-US" i="1" baseline="0" dirty="0" smtClean="0"/>
              <a:t>O’Connell v. Isocor Corp</a:t>
            </a:r>
            <a:r>
              <a:rPr lang="en-US" baseline="0" dirty="0" smtClean="0"/>
              <a:t>., 56 F. Supp. </a:t>
            </a:r>
            <a:r>
              <a:rPr lang="en-US" baseline="0" dirty="0" err="1" smtClean="0"/>
              <a:t>2d</a:t>
            </a:r>
            <a:r>
              <a:rPr lang="en-US" baseline="0" dirty="0" smtClean="0"/>
              <a:t> 649 (E.D. Va. 1999); </a:t>
            </a:r>
            <a:r>
              <a:rPr lang="en-US" i="1" baseline="0" dirty="0" smtClean="0"/>
              <a:t>Green v. Cintas Corp</a:t>
            </a:r>
            <a:r>
              <a:rPr lang="en-US" baseline="0" dirty="0" smtClean="0"/>
              <a:t>., JCN VA0200010377 (Va. Work Comp. Commission Feb. 7, 2014); </a:t>
            </a:r>
            <a:r>
              <a:rPr lang="en-US" i="1" baseline="0" dirty="0" smtClean="0"/>
              <a:t>Muwonge v. Department of Juvenile Justice</a:t>
            </a:r>
            <a:r>
              <a:rPr lang="en-US" baseline="0" dirty="0" smtClean="0"/>
              <a:t>, 2014 U.S. Dist. Lexis 136366 (E.D. Va. 2014).</a:t>
            </a:r>
            <a:endParaRPr lang="en-US" i="0"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62</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r>
              <a:rPr lang="en-US" i="1" dirty="0" smtClean="0"/>
              <a:t> Mullins v. Virginia Lutheran Homes, Inc.:</a:t>
            </a:r>
            <a:r>
              <a:rPr lang="en-US" dirty="0" smtClean="0"/>
              <a:t> 253 Va. 116 (1997).</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63</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smtClean="0"/>
              <a:t>Butler v. Southern States Cooperative, Inc</a:t>
            </a:r>
            <a:r>
              <a:rPr lang="en-US" baseline="0" dirty="0" smtClean="0"/>
              <a:t>., 270 Va. 359 (2005).</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10</a:t>
            </a:fld>
            <a:endParaRPr lang="en-US"/>
          </a:p>
        </p:txBody>
      </p:sp>
    </p:spTree>
    <p:extLst>
      <p:ext uri="{BB962C8B-B14F-4D97-AF65-F5344CB8AC3E}">
        <p14:creationId xmlns:p14="http://schemas.microsoft.com/office/powerpoint/2010/main" val="3801002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r>
              <a:rPr lang="en-US" i="1" dirty="0" smtClean="0"/>
              <a:t> Jordan</a:t>
            </a:r>
            <a:r>
              <a:rPr lang="en-US" i="1" baseline="0" dirty="0" smtClean="0"/>
              <a:t> v. Clay’s Rest Home,</a:t>
            </a:r>
            <a:r>
              <a:rPr lang="en-US" i="0" baseline="0" dirty="0" smtClean="0"/>
              <a:t> 253 Va. 185 (1997).</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64</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r>
              <a:rPr lang="en-US" i="1" dirty="0" smtClean="0"/>
              <a:t> Jordan v. Clay’s Rest Home</a:t>
            </a:r>
            <a:r>
              <a:rPr lang="en-US" dirty="0" smtClean="0"/>
              <a:t>, 253 Va. 185 (1997</a:t>
            </a:r>
            <a:r>
              <a:rPr lang="en-US" i="1" dirty="0" smtClean="0"/>
              <a:t>);</a:t>
            </a:r>
            <a:r>
              <a:rPr lang="en-US" i="1" baseline="0" dirty="0" smtClean="0"/>
              <a:t> O’Connell v. Isocor Corp</a:t>
            </a:r>
            <a:r>
              <a:rPr lang="en-US" baseline="0" dirty="0" smtClean="0"/>
              <a:t>., 56 F. Supp. </a:t>
            </a:r>
            <a:r>
              <a:rPr lang="en-US" baseline="0" dirty="0" err="1" smtClean="0"/>
              <a:t>2d</a:t>
            </a:r>
            <a:r>
              <a:rPr lang="en-US" baseline="0" dirty="0" smtClean="0"/>
              <a:t> 649 (E.D. Va. 1999); </a:t>
            </a:r>
            <a:r>
              <a:rPr lang="en-US" i="1" baseline="0" dirty="0" smtClean="0"/>
              <a:t>Taylor v. Wal-Mart Stores, Inc</a:t>
            </a:r>
            <a:r>
              <a:rPr lang="en-US" baseline="0" dirty="0" smtClean="0"/>
              <a:t>., 376 F. Supp. </a:t>
            </a:r>
            <a:r>
              <a:rPr lang="en-US" baseline="0" dirty="0" err="1" smtClean="0"/>
              <a:t>2d</a:t>
            </a:r>
            <a:r>
              <a:rPr lang="en-US" baseline="0" dirty="0" smtClean="0"/>
              <a:t> 653 (E.D. Va. 2005).</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65</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66</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 </a:t>
            </a:r>
            <a:r>
              <a:rPr lang="en-US" i="1" dirty="0" smtClean="0"/>
              <a:t>Valentine v. Roanoke Podiatry</a:t>
            </a:r>
            <a:r>
              <a:rPr lang="en-US" i="1" baseline="0" dirty="0" smtClean="0"/>
              <a:t> and Foot Surgery, P.C.</a:t>
            </a:r>
            <a:r>
              <a:rPr lang="en-US" i="0" baseline="0" dirty="0" smtClean="0"/>
              <a:t>, 1997 U.S. Dist. Lexis 8064 (W.D. Va. 1997).</a:t>
            </a:r>
            <a:r>
              <a:rPr lang="en-US" i="0" dirty="0" smtClean="0"/>
              <a:t> </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67</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Virginia Code § 65.2-308.</a:t>
            </a:r>
            <a:r>
              <a:rPr lang="en-US" i="1" dirty="0" smtClean="0"/>
              <a:t> </a:t>
            </a:r>
            <a:r>
              <a:rPr lang="en-US" i="0" dirty="0" smtClean="0"/>
              <a:t>P</a:t>
            </a:r>
            <a:r>
              <a:rPr lang="en-US" dirty="0" smtClean="0"/>
              <a:t>unitive damages not available under statute: </a:t>
            </a:r>
            <a:r>
              <a:rPr lang="en-US" i="1" dirty="0" smtClean="0"/>
              <a:t>Dunn v. Bergen Brunswick Drug Co</a:t>
            </a:r>
            <a:r>
              <a:rPr lang="en-US" dirty="0" smtClean="0"/>
              <a:t>., 848 F. Supp. 645 (E.D. Va. 1994); </a:t>
            </a:r>
            <a:r>
              <a:rPr lang="en-US" i="1" dirty="0" smtClean="0"/>
              <a:t>Valentine v. Roanoke Podiatry and Foot Surgery, P.C</a:t>
            </a:r>
            <a:r>
              <a:rPr lang="en-US" i="0" dirty="0" smtClean="0"/>
              <a:t>., 1997 U.S. Dist. Lexis 8064 (W.D. Va. 1997). </a:t>
            </a:r>
          </a:p>
          <a:p>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68</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Virginia Code § 65.2-308.  Jury trial granted: </a:t>
            </a:r>
            <a:r>
              <a:rPr lang="en-US" i="1" dirty="0" smtClean="0"/>
              <a:t>Charlton v. Craddock-Terry Shoe Corp</a:t>
            </a:r>
            <a:r>
              <a:rPr lang="en-US" i="0" dirty="0" smtClean="0"/>
              <a:t>., 235 Va. 485 (1988)</a:t>
            </a:r>
            <a:r>
              <a:rPr lang="en-US" i="0" baseline="0" dirty="0" smtClean="0"/>
              <a:t> (jury trial issue not raised)</a:t>
            </a:r>
            <a:r>
              <a:rPr lang="en-US" i="0" dirty="0" smtClean="0"/>
              <a:t>; </a:t>
            </a:r>
            <a:r>
              <a:rPr lang="en-US" i="1" dirty="0" smtClean="0"/>
              <a:t>Mullins v. Virginia Lutheran Homes, Inc.</a:t>
            </a:r>
            <a:r>
              <a:rPr lang="en-US" i="0" dirty="0" smtClean="0"/>
              <a:t>, 253 Va. 116 (1997)</a:t>
            </a:r>
            <a:r>
              <a:rPr lang="en-US" i="0" baseline="0" dirty="0" smtClean="0"/>
              <a:t> (jury trial issue not decided); </a:t>
            </a:r>
            <a:r>
              <a:rPr lang="en-US" i="1" baseline="0" dirty="0" smtClean="0"/>
              <a:t>Valentine v. Roanoke Podiatry and Foot Surgery, P.C</a:t>
            </a:r>
            <a:r>
              <a:rPr lang="en-US" i="0" baseline="0" dirty="0" smtClean="0"/>
              <a:t>., 1997 U.S. Dist. Lexis 8064 (W.D. Va. 1997); </a:t>
            </a:r>
            <a:r>
              <a:rPr lang="en-US" i="1" baseline="0" dirty="0" smtClean="0"/>
              <a:t>Warner v. Buck Creek Nursery, Inc</a:t>
            </a:r>
            <a:r>
              <a:rPr lang="en-US" i="0" baseline="0" dirty="0" smtClean="0"/>
              <a:t>., 149 F. Supp. </a:t>
            </a:r>
            <a:r>
              <a:rPr lang="en-US" i="0" baseline="0" dirty="0" err="1" smtClean="0"/>
              <a:t>2d</a:t>
            </a:r>
            <a:r>
              <a:rPr lang="en-US" i="0" baseline="0" dirty="0" smtClean="0"/>
              <a:t> 246 (W.D. Va. 2001).  </a:t>
            </a:r>
            <a:r>
              <a:rPr lang="en-US" i="0" dirty="0" smtClean="0"/>
              <a:t>Jury trial denied: </a:t>
            </a:r>
            <a:r>
              <a:rPr lang="en-US" i="1" dirty="0" smtClean="0"/>
              <a:t>Dunn v. Bergen Brunswick Drug Co</a:t>
            </a:r>
            <a:r>
              <a:rPr lang="en-US" i="0" dirty="0" smtClean="0"/>
              <a:t>., 848 F. Supp. 645 (E.D. Va. 1994).</a:t>
            </a:r>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69</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AA5C92C9-C323-401A-912D-659ECAB3E98A}" type="slidenum">
              <a:rPr lang="en-US" smtClean="0"/>
              <a:t>70</a:t>
            </a:fld>
            <a:endParaRPr lang="en-US"/>
          </a:p>
        </p:txBody>
      </p:sp>
    </p:spTree>
    <p:extLst>
      <p:ext uri="{BB962C8B-B14F-4D97-AF65-F5344CB8AC3E}">
        <p14:creationId xmlns:p14="http://schemas.microsoft.com/office/powerpoint/2010/main" val="2681006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Butler v. Southern States Cooperative, Inc.</a:t>
            </a:r>
            <a:r>
              <a:rPr lang="en-US" dirty="0" smtClean="0"/>
              <a:t>, 270 Va. 459 (2005). </a:t>
            </a:r>
          </a:p>
        </p:txBody>
      </p:sp>
      <p:sp>
        <p:nvSpPr>
          <p:cNvPr id="4" name="Slide Number Placeholder 3"/>
          <p:cNvSpPr>
            <a:spLocks noGrp="1"/>
          </p:cNvSpPr>
          <p:nvPr>
            <p:ph type="sldNum" sz="quarter" idx="10"/>
          </p:nvPr>
        </p:nvSpPr>
        <p:spPr/>
        <p:txBody>
          <a:bodyPr/>
          <a:lstStyle/>
          <a:p>
            <a:fld id="{AA5C92C9-C323-401A-912D-659ECAB3E98A}" type="slidenum">
              <a:rPr lang="en-US" smtClean="0"/>
              <a:t>11</a:t>
            </a:fld>
            <a:endParaRPr lang="en-US"/>
          </a:p>
        </p:txBody>
      </p:sp>
    </p:spTree>
    <p:extLst>
      <p:ext uri="{BB962C8B-B14F-4D97-AF65-F5344CB8AC3E}">
        <p14:creationId xmlns:p14="http://schemas.microsoft.com/office/powerpoint/2010/main" val="38010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Hilton</a:t>
            </a:r>
            <a:r>
              <a:rPr lang="en-US" i="1" baseline="0" dirty="0" smtClean="0"/>
              <a:t> v. Martin</a:t>
            </a:r>
            <a:r>
              <a:rPr lang="en-US" baseline="0" dirty="0" smtClean="0"/>
              <a:t>, 275 Va. 176 (2008) (assault by coworker with defibrillator).</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12</a:t>
            </a:fld>
            <a:endParaRPr lang="en-US"/>
          </a:p>
        </p:txBody>
      </p:sp>
    </p:spTree>
    <p:extLst>
      <p:ext uri="{BB962C8B-B14F-4D97-AF65-F5344CB8AC3E}">
        <p14:creationId xmlns:p14="http://schemas.microsoft.com/office/powerpoint/2010/main" val="380100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Hilton</a:t>
            </a:r>
            <a:r>
              <a:rPr lang="en-US" i="1" baseline="0" dirty="0" smtClean="0"/>
              <a:t> v. Martin</a:t>
            </a:r>
            <a:r>
              <a:rPr lang="en-US" baseline="0" dirty="0" smtClean="0"/>
              <a:t>, 275 Va. 176 (2008) (assault by coworker with defibrillator).</a:t>
            </a:r>
            <a:endParaRPr lang="en-US" dirty="0" smtClean="0"/>
          </a:p>
        </p:txBody>
      </p:sp>
      <p:sp>
        <p:nvSpPr>
          <p:cNvPr id="4" name="Slide Number Placeholder 3"/>
          <p:cNvSpPr>
            <a:spLocks noGrp="1"/>
          </p:cNvSpPr>
          <p:nvPr>
            <p:ph type="sldNum" sz="quarter" idx="10"/>
          </p:nvPr>
        </p:nvSpPr>
        <p:spPr/>
        <p:txBody>
          <a:bodyPr/>
          <a:lstStyle/>
          <a:p>
            <a:fld id="{AA5C92C9-C323-401A-912D-659ECAB3E98A}" type="slidenum">
              <a:rPr lang="en-US" smtClean="0"/>
              <a:t>13</a:t>
            </a:fld>
            <a:endParaRPr lang="en-US"/>
          </a:p>
        </p:txBody>
      </p:sp>
    </p:spTree>
    <p:extLst>
      <p:ext uri="{BB962C8B-B14F-4D97-AF65-F5344CB8AC3E}">
        <p14:creationId xmlns:p14="http://schemas.microsoft.com/office/powerpoint/2010/main" val="380100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7A6B53-6FF9-4AAF-9838-4709117BC1C4}"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19913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A6B53-6FF9-4AAF-9838-4709117BC1C4}"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263158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A6B53-6FF9-4AAF-9838-4709117BC1C4}"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339586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A6B53-6FF9-4AAF-9838-4709117BC1C4}"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369576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A6B53-6FF9-4AAF-9838-4709117BC1C4}"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157489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7A6B53-6FF9-4AAF-9838-4709117BC1C4}"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298402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7A6B53-6FF9-4AAF-9838-4709117BC1C4}"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129703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7A6B53-6FF9-4AAF-9838-4709117BC1C4}"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156459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A6B53-6FF9-4AAF-9838-4709117BC1C4}"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3038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A6B53-6FF9-4AAF-9838-4709117BC1C4}"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302307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A6B53-6FF9-4AAF-9838-4709117BC1C4}"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44905-EF88-413C-BACF-C7A5AE89769A}" type="slidenum">
              <a:rPr lang="en-US" smtClean="0"/>
              <a:t>‹#›</a:t>
            </a:fld>
            <a:endParaRPr lang="en-US"/>
          </a:p>
        </p:txBody>
      </p:sp>
    </p:spTree>
    <p:extLst>
      <p:ext uri="{BB962C8B-B14F-4D97-AF65-F5344CB8AC3E}">
        <p14:creationId xmlns:p14="http://schemas.microsoft.com/office/powerpoint/2010/main" val="1304045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A6B53-6FF9-4AAF-9838-4709117BC1C4}" type="datetimeFigureOut">
              <a:rPr lang="en-US" smtClean="0"/>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44905-EF88-413C-BACF-C7A5AE89769A}" type="slidenum">
              <a:rPr lang="en-US" smtClean="0"/>
              <a:t>‹#›</a:t>
            </a:fld>
            <a:endParaRPr lang="en-US"/>
          </a:p>
        </p:txBody>
      </p:sp>
    </p:spTree>
    <p:extLst>
      <p:ext uri="{BB962C8B-B14F-4D97-AF65-F5344CB8AC3E}">
        <p14:creationId xmlns:p14="http://schemas.microsoft.com/office/powerpoint/2010/main" val="2010997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TextBox 4"/>
          <p:cNvSpPr txBox="1"/>
          <p:nvPr/>
        </p:nvSpPr>
        <p:spPr>
          <a:xfrm>
            <a:off x="0" y="533400"/>
            <a:ext cx="9144000" cy="5755422"/>
          </a:xfrm>
          <a:prstGeom prst="rect">
            <a:avLst/>
          </a:prstGeom>
          <a:noFill/>
        </p:spPr>
        <p:txBody>
          <a:bodyPr wrap="square" rtlCol="0">
            <a:spAutoFit/>
          </a:bodyPr>
          <a:lstStyle/>
          <a:p>
            <a:pPr algn="ctr"/>
            <a:r>
              <a:rPr lang="en-US" sz="4400" b="1" dirty="0" smtClean="0"/>
              <a:t>Advanced </a:t>
            </a:r>
            <a:r>
              <a:rPr lang="en-US" sz="4400" b="1" dirty="0" smtClean="0"/>
              <a:t>Virginia</a:t>
            </a:r>
            <a:endParaRPr lang="en-US" sz="4400" b="1" dirty="0" smtClean="0"/>
          </a:p>
          <a:p>
            <a:pPr algn="ctr"/>
            <a:r>
              <a:rPr lang="en-US" sz="4400" b="1" dirty="0" smtClean="0"/>
              <a:t>Workers’ Compensation Issues</a:t>
            </a:r>
          </a:p>
          <a:p>
            <a:pPr algn="ctr"/>
            <a:endParaRPr lang="en-US" sz="2800" dirty="0"/>
          </a:p>
          <a:p>
            <a:pPr algn="ctr"/>
            <a:r>
              <a:rPr lang="en-US" sz="2800" dirty="0" smtClean="0"/>
              <a:t>October 8, 2014</a:t>
            </a:r>
          </a:p>
          <a:p>
            <a:pPr algn="ctr"/>
            <a:endParaRPr lang="en-US" sz="2800" dirty="0"/>
          </a:p>
          <a:p>
            <a:pPr algn="ctr"/>
            <a:r>
              <a:rPr lang="en-US" sz="2800" dirty="0" smtClean="0"/>
              <a:t>Raymond </a:t>
            </a:r>
            <a:r>
              <a:rPr lang="en-US" sz="2800" dirty="0" smtClean="0"/>
              <a:t>L. Hogge, Jr.</a:t>
            </a:r>
          </a:p>
          <a:p>
            <a:pPr algn="ctr"/>
            <a:r>
              <a:rPr lang="en-US" sz="2800" dirty="0" smtClean="0"/>
              <a:t>Hogge Law</a:t>
            </a:r>
          </a:p>
          <a:p>
            <a:pPr algn="ctr"/>
            <a:r>
              <a:rPr lang="en-US" sz="2800" dirty="0" smtClean="0"/>
              <a:t>500 E. Plume Street</a:t>
            </a:r>
          </a:p>
          <a:p>
            <a:pPr algn="ctr"/>
            <a:r>
              <a:rPr lang="en-US" sz="2800" dirty="0" smtClean="0"/>
              <a:t>Norfolk, Virginia 20510</a:t>
            </a:r>
          </a:p>
          <a:p>
            <a:pPr algn="ctr"/>
            <a:r>
              <a:rPr lang="en-US" sz="2800" dirty="0" smtClean="0"/>
              <a:t>(757) 961-5400</a:t>
            </a:r>
          </a:p>
          <a:p>
            <a:pPr algn="ctr"/>
            <a:r>
              <a:rPr lang="en-US" sz="2800" dirty="0" smtClean="0"/>
              <a:t>rayhogge@virginialaborlaw.com</a:t>
            </a:r>
          </a:p>
          <a:p>
            <a:pPr algn="ctr"/>
            <a:r>
              <a:rPr lang="en-US" sz="2800" dirty="0" err="1" smtClean="0"/>
              <a:t>www.VirginiaLaborLawcom</a:t>
            </a:r>
            <a:endParaRPr lang="en-US" sz="2800" dirty="0" smtClean="0"/>
          </a:p>
        </p:txBody>
      </p:sp>
    </p:spTree>
    <p:extLst>
      <p:ext uri="{BB962C8B-B14F-4D97-AF65-F5344CB8AC3E}">
        <p14:creationId xmlns:p14="http://schemas.microsoft.com/office/powerpoint/2010/main" val="1448561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Assault by Coworker</a:t>
            </a:r>
          </a:p>
          <a:p>
            <a:pPr lvl="1"/>
            <a:r>
              <a:rPr lang="en-US" dirty="0" smtClean="0"/>
              <a:t>Coworker assault does not arise “out of” the employment if it is personal to the worker and not directed against the worker as an employee or because of the worker’s employment.</a:t>
            </a:r>
            <a:endParaRPr lang="en-US" dirty="0"/>
          </a:p>
        </p:txBody>
      </p:sp>
    </p:spTree>
    <p:extLst>
      <p:ext uri="{BB962C8B-B14F-4D97-AF65-F5344CB8AC3E}">
        <p14:creationId xmlns:p14="http://schemas.microsoft.com/office/powerpoint/2010/main" val="2139306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10200"/>
          </a:xfrm>
        </p:spPr>
        <p:txBody>
          <a:bodyPr>
            <a:normAutofit/>
          </a:bodyPr>
          <a:lstStyle/>
          <a:p>
            <a:pPr marL="0" indent="0">
              <a:buNone/>
            </a:pPr>
            <a:r>
              <a:rPr lang="en-US" b="1" dirty="0" smtClean="0"/>
              <a:t>Exclusive Remedy Doctrine</a:t>
            </a:r>
          </a:p>
          <a:p>
            <a:r>
              <a:rPr lang="en-US" dirty="0" smtClean="0"/>
              <a:t>Assault by Coworker</a:t>
            </a:r>
          </a:p>
          <a:p>
            <a:pPr lvl="1"/>
            <a:r>
              <a:rPr lang="en-US" dirty="0" smtClean="0"/>
              <a:t>Example:  </a:t>
            </a:r>
            <a:r>
              <a:rPr lang="en-US" i="1" dirty="0" smtClean="0"/>
              <a:t>Butler v. Southern States Cooperative, Inc.</a:t>
            </a:r>
            <a:r>
              <a:rPr lang="en-US" dirty="0" smtClean="0"/>
              <a:t>, 270 Va. 459 (2005).  Two coworkers delivering goods for employer.  Coworker 1 forcibly tried to kiss coworker 2.  Coworker 2 sued employer in tort for assault by coworker 1.   Tort action not barred by exclusive remedy doctrine because assault </a:t>
            </a:r>
            <a:r>
              <a:rPr lang="en-US" dirty="0"/>
              <a:t>did not arise out of the </a:t>
            </a:r>
            <a:r>
              <a:rPr lang="en-US" dirty="0" smtClean="0"/>
              <a:t>employment; it was the result of personal attraction and employment was not a contributing cause.</a:t>
            </a:r>
            <a:endParaRPr lang="en-US" dirty="0"/>
          </a:p>
        </p:txBody>
      </p:sp>
    </p:spTree>
    <p:extLst>
      <p:ext uri="{BB962C8B-B14F-4D97-AF65-F5344CB8AC3E}">
        <p14:creationId xmlns:p14="http://schemas.microsoft.com/office/powerpoint/2010/main" val="1688579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334000"/>
          </a:xfrm>
        </p:spPr>
        <p:txBody>
          <a:bodyPr>
            <a:normAutofit lnSpcReduction="10000"/>
          </a:bodyPr>
          <a:lstStyle/>
          <a:p>
            <a:pPr marL="0" indent="0">
              <a:buNone/>
            </a:pPr>
            <a:r>
              <a:rPr lang="en-US" b="1" dirty="0" smtClean="0"/>
              <a:t>Exclusive Remedy Doctrine</a:t>
            </a:r>
          </a:p>
          <a:p>
            <a:r>
              <a:rPr lang="en-US" dirty="0" smtClean="0"/>
              <a:t>Assault by Coworker</a:t>
            </a:r>
          </a:p>
          <a:p>
            <a:pPr lvl="1"/>
            <a:r>
              <a:rPr lang="en-US" dirty="0" smtClean="0"/>
              <a:t>Example: </a:t>
            </a:r>
            <a:r>
              <a:rPr lang="en-US" i="1" dirty="0"/>
              <a:t>Hilton v. Martin</a:t>
            </a:r>
            <a:r>
              <a:rPr lang="en-US" dirty="0"/>
              <a:t>, 275 Va. 176 (</a:t>
            </a:r>
            <a:r>
              <a:rPr lang="en-US" dirty="0" smtClean="0"/>
              <a:t>2008).  While working together on duty, </a:t>
            </a:r>
            <a:r>
              <a:rPr lang="en-US" dirty="0" err="1" smtClean="0"/>
              <a:t>EMT</a:t>
            </a:r>
            <a:r>
              <a:rPr lang="en-US" dirty="0" smtClean="0"/>
              <a:t> 1 engaged on horseplay with </a:t>
            </a:r>
            <a:r>
              <a:rPr lang="en-US" dirty="0" err="1" smtClean="0"/>
              <a:t>EMT</a:t>
            </a:r>
            <a:r>
              <a:rPr lang="en-US" dirty="0" smtClean="0"/>
              <a:t> 2 and shocked EMT 2 with a charged defribillator, unintentionally causing death of EMT 2.  Tort action by estate of EMT 2 against employer not barred by exclusive remedy doctrine because actions of EMT 1 were purely personal to EMT 2 and inappropriate use of employer equipment did not establish causal link to duties of employment.</a:t>
            </a:r>
            <a:endParaRPr lang="en-US" dirty="0"/>
          </a:p>
        </p:txBody>
      </p:sp>
    </p:spTree>
    <p:extLst>
      <p:ext uri="{BB962C8B-B14F-4D97-AF65-F5344CB8AC3E}">
        <p14:creationId xmlns:p14="http://schemas.microsoft.com/office/powerpoint/2010/main" val="1705110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Assault by Coworker</a:t>
            </a:r>
          </a:p>
          <a:p>
            <a:pPr lvl="1"/>
            <a:r>
              <a:rPr lang="en-US" i="1" dirty="0" smtClean="0"/>
              <a:t>In Hilton </a:t>
            </a:r>
            <a:r>
              <a:rPr lang="en-US" i="1" dirty="0"/>
              <a:t>v. Martin</a:t>
            </a:r>
            <a:r>
              <a:rPr lang="en-US" dirty="0"/>
              <a:t>, 275 Va. 176 (</a:t>
            </a:r>
            <a:r>
              <a:rPr lang="en-US" dirty="0" smtClean="0"/>
              <a:t>2008), Virginia Supreme Court stated:  “It is immaterial whether the assailant’s subjective motive is playful, amorous, vindictive, or hostile.  An injury resulting from an assault arises out of the injured person’s employment when it is directed at the victim </a:t>
            </a:r>
            <a:r>
              <a:rPr lang="en-US" i="1" dirty="0" smtClean="0"/>
              <a:t>as an employee</a:t>
            </a:r>
            <a:r>
              <a:rPr lang="en-US" dirty="0" smtClean="0"/>
              <a:t>.” </a:t>
            </a:r>
          </a:p>
        </p:txBody>
      </p:sp>
    </p:spTree>
    <p:extLst>
      <p:ext uri="{BB962C8B-B14F-4D97-AF65-F5344CB8AC3E}">
        <p14:creationId xmlns:p14="http://schemas.microsoft.com/office/powerpoint/2010/main" val="372854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t>Exclusive Remedy Doctrine</a:t>
            </a:r>
          </a:p>
          <a:p>
            <a:r>
              <a:rPr lang="en-US" dirty="0" smtClean="0"/>
              <a:t>“Innocent Horseplay” Doctrine</a:t>
            </a:r>
          </a:p>
          <a:p>
            <a:pPr lvl="1"/>
            <a:r>
              <a:rPr lang="en-US" dirty="0" smtClean="0"/>
              <a:t>Injury caused by “innocent </a:t>
            </a:r>
            <a:r>
              <a:rPr lang="en-US" dirty="0"/>
              <a:t>h</a:t>
            </a:r>
            <a:r>
              <a:rPr lang="en-US" dirty="0" smtClean="0"/>
              <a:t>orseplay” by coworker is accident arising out of and in course of employment.</a:t>
            </a:r>
          </a:p>
          <a:p>
            <a:pPr lvl="1"/>
            <a:r>
              <a:rPr lang="en-US" i="1" dirty="0" smtClean="0"/>
              <a:t>Hilton </a:t>
            </a:r>
            <a:r>
              <a:rPr lang="en-US" i="1" dirty="0"/>
              <a:t>v.  </a:t>
            </a:r>
            <a:r>
              <a:rPr lang="en-US" i="1" dirty="0" smtClean="0"/>
              <a:t>Martin </a:t>
            </a:r>
            <a:r>
              <a:rPr lang="en-US" dirty="0" smtClean="0"/>
              <a:t>caused debate about whether innocent horseplay doctrine was abrogated, but </a:t>
            </a:r>
            <a:r>
              <a:rPr lang="en-US" i="1" dirty="0" smtClean="0"/>
              <a:t>Simms v. Ruby Tuesday</a:t>
            </a:r>
            <a:r>
              <a:rPr lang="en-US" dirty="0" smtClean="0"/>
              <a:t>, 281 Va. 114 (2011), held that  </a:t>
            </a:r>
            <a:r>
              <a:rPr lang="en-US" i="1" dirty="0" smtClean="0"/>
              <a:t>Hilton v.  Martin</a:t>
            </a:r>
            <a:r>
              <a:rPr lang="en-US" dirty="0"/>
              <a:t> </a:t>
            </a:r>
            <a:r>
              <a:rPr lang="en-US" dirty="0" smtClean="0"/>
              <a:t>did not have that effect.</a:t>
            </a:r>
          </a:p>
        </p:txBody>
      </p:sp>
    </p:spTree>
    <p:extLst>
      <p:ext uri="{BB962C8B-B14F-4D97-AF65-F5344CB8AC3E}">
        <p14:creationId xmlns:p14="http://schemas.microsoft.com/office/powerpoint/2010/main" val="183798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lnSpcReduction="10000"/>
          </a:bodyPr>
          <a:lstStyle/>
          <a:p>
            <a:pPr marL="0" indent="0">
              <a:buNone/>
            </a:pPr>
            <a:r>
              <a:rPr lang="en-US" b="1" dirty="0" smtClean="0"/>
              <a:t>Exclusive Remedy Doctrine</a:t>
            </a:r>
          </a:p>
          <a:p>
            <a:r>
              <a:rPr lang="en-US" dirty="0" smtClean="0"/>
              <a:t>“Innocent Horseplay” Doctrine</a:t>
            </a:r>
          </a:p>
          <a:p>
            <a:pPr lvl="1"/>
            <a:r>
              <a:rPr lang="en-US" i="1" dirty="0" smtClean="0"/>
              <a:t>Example: Simms v. Ruby Tuesday</a:t>
            </a:r>
            <a:r>
              <a:rPr lang="en-US" dirty="0" smtClean="0"/>
              <a:t>, 281 Va. 114 (2011).  Coworkers friends of claimant threw ice at him at work; claimant dislocated shoulder; injury arose out of the employment.  Virginia Supreme Court adopts the “innocent horseplay” doctrine - injury to a non-participating innocent victim resulting from playful or joking action of coworker is an actual risk of employment because the workplace creates the situation that results in the injury.</a:t>
            </a:r>
          </a:p>
        </p:txBody>
      </p:sp>
    </p:spTree>
    <p:extLst>
      <p:ext uri="{BB962C8B-B14F-4D97-AF65-F5344CB8AC3E}">
        <p14:creationId xmlns:p14="http://schemas.microsoft.com/office/powerpoint/2010/main" val="1989556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10200"/>
          </a:xfrm>
        </p:spPr>
        <p:txBody>
          <a:bodyPr>
            <a:normAutofit/>
          </a:bodyPr>
          <a:lstStyle/>
          <a:p>
            <a:pPr marL="0" indent="0">
              <a:buNone/>
            </a:pPr>
            <a:r>
              <a:rPr lang="en-US" b="1" dirty="0" smtClean="0"/>
              <a:t>Exclusive Remedy Doctrine</a:t>
            </a:r>
          </a:p>
          <a:p>
            <a:r>
              <a:rPr lang="en-US" dirty="0" smtClean="0"/>
              <a:t>“Innocent Horseplay” Doctrine</a:t>
            </a:r>
          </a:p>
          <a:p>
            <a:pPr lvl="1"/>
            <a:r>
              <a:rPr lang="en-US" dirty="0" smtClean="0"/>
              <a:t>Doctrine applies </a:t>
            </a:r>
            <a:r>
              <a:rPr lang="en-US" dirty="0"/>
              <a:t>only to </a:t>
            </a:r>
            <a:r>
              <a:rPr lang="en-US" dirty="0" smtClean="0"/>
              <a:t>“a non-participating innocent victim.”</a:t>
            </a:r>
          </a:p>
          <a:p>
            <a:pPr lvl="2"/>
            <a:r>
              <a:rPr lang="en-US" sz="2800" dirty="0" smtClean="0"/>
              <a:t>Query:  If the victim participates in the horseplay, does the doctrine apply?</a:t>
            </a:r>
            <a:endParaRPr lang="en-US" sz="2800" dirty="0"/>
          </a:p>
          <a:p>
            <a:pPr lvl="2"/>
            <a:r>
              <a:rPr lang="en-US" sz="2800" dirty="0" smtClean="0"/>
              <a:t>Query:  If victim participates in the horseplay, </a:t>
            </a:r>
            <a:r>
              <a:rPr lang="en-US" sz="2800" dirty="0"/>
              <a:t>c</a:t>
            </a:r>
            <a:r>
              <a:rPr lang="en-US" sz="2800" dirty="0" smtClean="0"/>
              <a:t>an the employer assert as a defense that the victim’s injury resulted from his deliberate violation of an employer safety rule?</a:t>
            </a:r>
          </a:p>
          <a:p>
            <a:pPr lvl="2"/>
            <a:r>
              <a:rPr lang="en-US" sz="2800" dirty="0" smtClean="0"/>
              <a:t>What is “innocent?”</a:t>
            </a:r>
          </a:p>
        </p:txBody>
      </p:sp>
    </p:spTree>
    <p:extLst>
      <p:ext uri="{BB962C8B-B14F-4D97-AF65-F5344CB8AC3E}">
        <p14:creationId xmlns:p14="http://schemas.microsoft.com/office/powerpoint/2010/main" val="252464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Strangers to the Business</a:t>
            </a:r>
          </a:p>
          <a:p>
            <a:pPr lvl="1"/>
            <a:r>
              <a:rPr lang="en-US" dirty="0" smtClean="0"/>
              <a:t>Exclusive remedy doctrine does not bar injured worker from suing a “stranger to the business” who causes his injury.</a:t>
            </a:r>
          </a:p>
        </p:txBody>
      </p:sp>
    </p:spTree>
    <p:extLst>
      <p:ext uri="{BB962C8B-B14F-4D97-AF65-F5344CB8AC3E}">
        <p14:creationId xmlns:p14="http://schemas.microsoft.com/office/powerpoint/2010/main" val="2466240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Strangers to the Business</a:t>
            </a:r>
          </a:p>
          <a:p>
            <a:pPr lvl="1"/>
            <a:r>
              <a:rPr lang="en-US" dirty="0" smtClean="0"/>
              <a:t>Test is whether, at the time of the accident, the party injuring the worker was performing work which was part of the trade, business or occupation of the worker’s employer.  Compare:</a:t>
            </a:r>
          </a:p>
          <a:p>
            <a:pPr lvl="2"/>
            <a:r>
              <a:rPr lang="en-US" sz="2800" i="1" dirty="0" smtClean="0"/>
              <a:t>Bosher v. Jamerson</a:t>
            </a:r>
            <a:r>
              <a:rPr lang="en-US" sz="2800" dirty="0" smtClean="0"/>
              <a:t>, 207 Va. 539 (1966).</a:t>
            </a:r>
          </a:p>
          <a:p>
            <a:pPr lvl="2"/>
            <a:r>
              <a:rPr lang="it-IT" sz="2800" i="1" dirty="0"/>
              <a:t>Giordano v. McBar Industries, Inc</a:t>
            </a:r>
            <a:r>
              <a:rPr lang="it-IT" sz="2800" dirty="0"/>
              <a:t>., 284 Va. 259 (2012</a:t>
            </a:r>
            <a:r>
              <a:rPr lang="it-IT" sz="2800" dirty="0" smtClean="0"/>
              <a:t>).</a:t>
            </a:r>
            <a:endParaRPr lang="en-US" sz="2800" dirty="0" smtClean="0"/>
          </a:p>
          <a:p>
            <a:pPr lvl="2"/>
            <a:endParaRPr lang="en-US" dirty="0" smtClean="0"/>
          </a:p>
        </p:txBody>
      </p:sp>
    </p:spTree>
    <p:extLst>
      <p:ext uri="{BB962C8B-B14F-4D97-AF65-F5344CB8AC3E}">
        <p14:creationId xmlns:p14="http://schemas.microsoft.com/office/powerpoint/2010/main" val="2672734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334000"/>
          </a:xfrm>
        </p:spPr>
        <p:txBody>
          <a:bodyPr>
            <a:normAutofit/>
          </a:bodyPr>
          <a:lstStyle/>
          <a:p>
            <a:pPr marL="0" indent="0">
              <a:buNone/>
            </a:pPr>
            <a:r>
              <a:rPr lang="en-US" b="1" dirty="0" smtClean="0"/>
              <a:t>Exclusive Remedy Doctrine</a:t>
            </a:r>
          </a:p>
          <a:p>
            <a:r>
              <a:rPr lang="en-US" dirty="0" smtClean="0"/>
              <a:t>Strangers to the Business</a:t>
            </a:r>
          </a:p>
          <a:p>
            <a:pPr lvl="1"/>
            <a:r>
              <a:rPr lang="en-US" i="1" dirty="0" smtClean="0"/>
              <a:t>Bosher v. Jamerson</a:t>
            </a:r>
            <a:r>
              <a:rPr lang="en-US" dirty="0" smtClean="0"/>
              <a:t>, 207 Va. 539 (1966):  Claimant employed by contractor; injured by subcontractor employee while sub’s employee was laying </a:t>
            </a:r>
            <a:r>
              <a:rPr lang="en-US" dirty="0"/>
              <a:t>sand </a:t>
            </a:r>
            <a:r>
              <a:rPr lang="en-US" dirty="0" smtClean="0"/>
              <a:t>for foundation of project under direction of contractor.  Exclusive remedy doctrine barred negligence action by claimant against subcontractor because sub’s employee was performing part of contractor’s work at time of injury.  </a:t>
            </a:r>
          </a:p>
        </p:txBody>
      </p:sp>
    </p:spTree>
    <p:extLst>
      <p:ext uri="{BB962C8B-B14F-4D97-AF65-F5344CB8AC3E}">
        <p14:creationId xmlns:p14="http://schemas.microsoft.com/office/powerpoint/2010/main" val="2140142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lstStyle/>
          <a:p>
            <a:pPr marL="0" indent="0" algn="ctr">
              <a:buNone/>
            </a:pPr>
            <a:endParaRPr lang="en-US" dirty="0" smtClean="0"/>
          </a:p>
          <a:p>
            <a:pPr marL="0" indent="0" algn="ctr">
              <a:buNone/>
            </a:pPr>
            <a:r>
              <a:rPr lang="en-US" dirty="0" smtClean="0"/>
              <a:t>This </a:t>
            </a:r>
            <a:r>
              <a:rPr lang="en-US" dirty="0" smtClean="0"/>
              <a:t>presentation is intended solely for informational purposes, and is not offered as legal advice</a:t>
            </a:r>
            <a:r>
              <a:rPr lang="en-US" dirty="0" smtClean="0"/>
              <a:t>.</a:t>
            </a:r>
          </a:p>
          <a:p>
            <a:pPr marL="0" indent="0" algn="ctr">
              <a:buNone/>
            </a:pPr>
            <a:endParaRPr lang="en-US" dirty="0"/>
          </a:p>
          <a:p>
            <a:pPr marL="0" indent="0" algn="ctr">
              <a:buNone/>
            </a:pPr>
            <a:r>
              <a:rPr lang="en-US" dirty="0"/>
              <a:t>To receive a copy of this presentation, or for assistance in Virginia workers’ compensation matters, please contact the author.</a:t>
            </a:r>
          </a:p>
          <a:p>
            <a:pPr marL="0" indent="0" algn="ctr">
              <a:buNone/>
            </a:pPr>
            <a:endParaRPr lang="en-US" dirty="0" smtClean="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49270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Exclusive Remedy Doctrine</a:t>
            </a:r>
          </a:p>
          <a:p>
            <a:r>
              <a:rPr lang="en-US" dirty="0" smtClean="0"/>
              <a:t>Strangers to the Business</a:t>
            </a:r>
          </a:p>
          <a:p>
            <a:pPr lvl="1"/>
            <a:r>
              <a:rPr lang="it-IT" i="1" dirty="0" smtClean="0"/>
              <a:t>Giordano </a:t>
            </a:r>
            <a:r>
              <a:rPr lang="it-IT" i="1" dirty="0"/>
              <a:t>v. McBar Industries, Inc</a:t>
            </a:r>
            <a:r>
              <a:rPr lang="it-IT" dirty="0"/>
              <a:t>., 284 Va. 259 (2012</a:t>
            </a:r>
            <a:r>
              <a:rPr lang="it-IT" dirty="0" smtClean="0"/>
              <a:t>):  Giordano employed by construction contractor erecting building; killed when building collapsed under weight of drywall shipment unloaded onto building by supplier of drywall subcontractor.  Exclusive remedy doctrine did not bar negligence action against supplier, because delivery of drywall was not part of contruction business.</a:t>
            </a:r>
            <a:endParaRPr lang="en-US" dirty="0" smtClean="0"/>
          </a:p>
          <a:p>
            <a:pPr lvl="2"/>
            <a:endParaRPr lang="en-US" dirty="0" smtClean="0"/>
          </a:p>
        </p:txBody>
      </p:sp>
    </p:spTree>
    <p:extLst>
      <p:ext uri="{BB962C8B-B14F-4D97-AF65-F5344CB8AC3E}">
        <p14:creationId xmlns:p14="http://schemas.microsoft.com/office/powerpoint/2010/main" val="4080150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Willful Misconduct Defenses</a:t>
            </a:r>
          </a:p>
          <a:p>
            <a:r>
              <a:rPr lang="en-US" dirty="0" smtClean="0"/>
              <a:t>Willful misconduct defenses under Va. Code § 65.2-306</a:t>
            </a:r>
          </a:p>
          <a:p>
            <a:pPr lvl="1"/>
            <a:r>
              <a:rPr lang="en-US" dirty="0" smtClean="0"/>
              <a:t>Can provide defenses to otherwise compensable claims.</a:t>
            </a:r>
            <a:endParaRPr lang="en-US" dirty="0"/>
          </a:p>
          <a:p>
            <a:pPr lvl="1"/>
            <a:r>
              <a:rPr lang="en-US" dirty="0" smtClean="0"/>
              <a:t>More than one defense may apply in a particular situation.</a:t>
            </a:r>
          </a:p>
          <a:p>
            <a:pPr lvl="1"/>
            <a:r>
              <a:rPr lang="en-US" dirty="0" smtClean="0"/>
              <a:t>All potentially applicable defenses should be asserted. </a:t>
            </a:r>
          </a:p>
        </p:txBody>
      </p:sp>
    </p:spTree>
    <p:extLst>
      <p:ext uri="{BB962C8B-B14F-4D97-AF65-F5344CB8AC3E}">
        <p14:creationId xmlns:p14="http://schemas.microsoft.com/office/powerpoint/2010/main" val="3122557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Willful misconduct defense under Va. Code § 65.2-306(A)(1):  No compensation shall be awarded for an injury caused by the employee’s “</a:t>
            </a:r>
            <a:r>
              <a:rPr lang="en-US" sz="3200" dirty="0" smtClean="0"/>
              <a:t>willful misconduct” or “intentional self-inflicted injury.”</a:t>
            </a:r>
          </a:p>
        </p:txBody>
      </p:sp>
    </p:spTree>
    <p:extLst>
      <p:ext uri="{BB962C8B-B14F-4D97-AF65-F5344CB8AC3E}">
        <p14:creationId xmlns:p14="http://schemas.microsoft.com/office/powerpoint/2010/main" val="243018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Willful misconduct defense under Va. Code § 65.2-306(A)(2):  No compensation shall be awarded for an injury caused by the employee’s </a:t>
            </a:r>
            <a:r>
              <a:rPr lang="en-US" sz="3200" dirty="0" smtClean="0"/>
              <a:t>“attempt to injure another.”</a:t>
            </a:r>
          </a:p>
        </p:txBody>
      </p:sp>
    </p:spTree>
    <p:extLst>
      <p:ext uri="{BB962C8B-B14F-4D97-AF65-F5344CB8AC3E}">
        <p14:creationId xmlns:p14="http://schemas.microsoft.com/office/powerpoint/2010/main" val="3652964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Willful misconduct defense under Va. Code § 65.2-306(A)(3):  No compensation shall be awarded for an injury caused by the employee’s </a:t>
            </a:r>
            <a:r>
              <a:rPr lang="en-US" sz="3200" dirty="0" smtClean="0"/>
              <a:t>“intoxication.”</a:t>
            </a:r>
          </a:p>
        </p:txBody>
      </p:sp>
    </p:spTree>
    <p:extLst>
      <p:ext uri="{BB962C8B-B14F-4D97-AF65-F5344CB8AC3E}">
        <p14:creationId xmlns:p14="http://schemas.microsoft.com/office/powerpoint/2010/main" val="2267616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Willful misconduct defense under Va. Code § 65.2-306(A)(4):  No compensation shall be awarded for an injury caused by the employee’s </a:t>
            </a:r>
            <a:r>
              <a:rPr lang="en-US" sz="3200" dirty="0" smtClean="0"/>
              <a:t>“willful failure to or refusal to use a safety appliance or perform a duty required by statute.”</a:t>
            </a:r>
          </a:p>
        </p:txBody>
      </p:sp>
    </p:spTree>
    <p:extLst>
      <p:ext uri="{BB962C8B-B14F-4D97-AF65-F5344CB8AC3E}">
        <p14:creationId xmlns:p14="http://schemas.microsoft.com/office/powerpoint/2010/main" val="1003354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Willful misconduct defense under Va. Code § 65.2-306(A)(5):  No compensation shall be awarded for an injury caused by the employee’s </a:t>
            </a:r>
            <a:r>
              <a:rPr lang="en-US" sz="3200" dirty="0" smtClean="0"/>
              <a:t>“willful breach of any reasonable rule or regulation adopted by the employer and brought, prior to the accident, to the knowledge of the employee.”</a:t>
            </a:r>
          </a:p>
        </p:txBody>
      </p:sp>
    </p:spTree>
    <p:extLst>
      <p:ext uri="{BB962C8B-B14F-4D97-AF65-F5344CB8AC3E}">
        <p14:creationId xmlns:p14="http://schemas.microsoft.com/office/powerpoint/2010/main" val="4072217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Willful misconduct defense under Va. Code § 65.2-306(A)(6):  No compensation shall be awarded for an injury caused by the employee’s </a:t>
            </a:r>
            <a:r>
              <a:rPr lang="en-US" sz="3200" dirty="0" smtClean="0"/>
              <a:t>“use of a </a:t>
            </a:r>
            <a:r>
              <a:rPr lang="en-US" sz="3200" dirty="0" err="1" smtClean="0"/>
              <a:t>nonprescribed</a:t>
            </a:r>
            <a:r>
              <a:rPr lang="en-US" sz="3200" dirty="0" smtClean="0"/>
              <a:t> controlled substance identified as such in Chapter 34 (§ 54.1-3400 et seq.) of Title 54.”</a:t>
            </a:r>
          </a:p>
        </p:txBody>
      </p:sp>
    </p:spTree>
    <p:extLst>
      <p:ext uri="{BB962C8B-B14F-4D97-AF65-F5344CB8AC3E}">
        <p14:creationId xmlns:p14="http://schemas.microsoft.com/office/powerpoint/2010/main" val="2715710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Willful Misconduct Defenses</a:t>
            </a:r>
          </a:p>
          <a:p>
            <a:r>
              <a:rPr lang="en-US" dirty="0" smtClean="0"/>
              <a:t>Virginia Worker’s Compensation Rule 1.10</a:t>
            </a:r>
          </a:p>
          <a:p>
            <a:pPr lvl="1"/>
            <a:r>
              <a:rPr lang="en-US" dirty="0" smtClean="0"/>
              <a:t>Employer must give written notice of intent to assert a statutory willful misconduct defense, and statement of facts supporting he defense, within 15 days prior to hearing.</a:t>
            </a:r>
          </a:p>
          <a:p>
            <a:pPr lvl="1"/>
            <a:r>
              <a:rPr lang="en-US" dirty="0" smtClean="0"/>
              <a:t>If employer fails to provide the required notice then the right to assert the defense may be waived.</a:t>
            </a:r>
          </a:p>
        </p:txBody>
      </p:sp>
    </p:spTree>
    <p:extLst>
      <p:ext uri="{BB962C8B-B14F-4D97-AF65-F5344CB8AC3E}">
        <p14:creationId xmlns:p14="http://schemas.microsoft.com/office/powerpoint/2010/main" val="30574137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Willful Misconduct Defenses</a:t>
            </a:r>
          </a:p>
          <a:p>
            <a:r>
              <a:rPr lang="en-US" dirty="0" smtClean="0"/>
              <a:t>The employer has the burden of proof on each of the willful misconduct defenses.</a:t>
            </a:r>
          </a:p>
          <a:p>
            <a:pPr lvl="1"/>
            <a:r>
              <a:rPr lang="en-US" sz="2800" dirty="0" smtClean="0"/>
              <a:t>Employer must able to prove existence and communication of relevant employer policies and safety rules.</a:t>
            </a:r>
          </a:p>
          <a:p>
            <a:pPr lvl="1"/>
            <a:r>
              <a:rPr lang="en-US" dirty="0" smtClean="0"/>
              <a:t>Employer must collect and preserve evidence necessary to prove defenses.</a:t>
            </a:r>
          </a:p>
        </p:txBody>
      </p:sp>
    </p:spTree>
    <p:extLst>
      <p:ext uri="{BB962C8B-B14F-4D97-AF65-F5344CB8AC3E}">
        <p14:creationId xmlns:p14="http://schemas.microsoft.com/office/powerpoint/2010/main" val="1315008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t>Exclusive Remedy Doctrine</a:t>
            </a:r>
          </a:p>
          <a:p>
            <a:r>
              <a:rPr lang="en-US" dirty="0" smtClean="0"/>
              <a:t>Virginia Code § 65.2-307.</a:t>
            </a:r>
          </a:p>
          <a:p>
            <a:r>
              <a:rPr lang="en-US" dirty="0" smtClean="0"/>
              <a:t>Rights and remedies under Virginia Workers’ Compensation Act are exclusive rights and remedies of worker against employer for injury, illness, or death covered by the Act.</a:t>
            </a:r>
          </a:p>
          <a:p>
            <a:r>
              <a:rPr lang="en-US" dirty="0" smtClean="0"/>
              <a:t>Sometimes called the “workers’ compensation bar.”</a:t>
            </a:r>
            <a:endParaRPr lang="en-US" dirty="0"/>
          </a:p>
        </p:txBody>
      </p:sp>
    </p:spTree>
    <p:extLst>
      <p:ext uri="{BB962C8B-B14F-4D97-AF65-F5344CB8AC3E}">
        <p14:creationId xmlns:p14="http://schemas.microsoft.com/office/powerpoint/2010/main" val="13201107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Intoxication Defenses</a:t>
            </a:r>
          </a:p>
          <a:p>
            <a:r>
              <a:rPr lang="en-US" dirty="0" smtClean="0"/>
              <a:t>Worker is presumed to have been intoxicated at time of injury if at time of injury the blood alcohol content of worker was equal to or greater than the maximum allowed for operating motor vehicle under Virginia law.</a:t>
            </a:r>
          </a:p>
          <a:p>
            <a:r>
              <a:rPr lang="en-US" dirty="0" smtClean="0"/>
              <a:t>Worker may overcome the presumption by clear and convincing evidence.</a:t>
            </a:r>
          </a:p>
          <a:p>
            <a:r>
              <a:rPr lang="en-US" dirty="0" smtClean="0"/>
              <a:t>Presumption does not apply if worker dies as a result of the injury.   </a:t>
            </a:r>
          </a:p>
        </p:txBody>
      </p:sp>
    </p:spTree>
    <p:extLst>
      <p:ext uri="{BB962C8B-B14F-4D97-AF65-F5344CB8AC3E}">
        <p14:creationId xmlns:p14="http://schemas.microsoft.com/office/powerpoint/2010/main" val="29857758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a:t>Intoxication Defenses</a:t>
            </a:r>
          </a:p>
          <a:p>
            <a:r>
              <a:rPr lang="en-US" dirty="0" smtClean="0"/>
              <a:t>Employee is presumed to have </a:t>
            </a:r>
            <a:r>
              <a:rPr lang="en-US" dirty="0"/>
              <a:t>been intoxicated at time of injury if at time of injury </a:t>
            </a:r>
            <a:r>
              <a:rPr lang="en-US" dirty="0" smtClean="0"/>
              <a:t>employee had a positive drug test by a certified laboratory.</a:t>
            </a:r>
          </a:p>
          <a:p>
            <a:r>
              <a:rPr lang="en-US" dirty="0" smtClean="0"/>
              <a:t>Employee may overcome the presumption by clear and convincing evidence.</a:t>
            </a:r>
          </a:p>
          <a:p>
            <a:r>
              <a:rPr lang="en-US" dirty="0" smtClean="0"/>
              <a:t>Presumption does not apply if employee dies as a result of his injuries.   </a:t>
            </a:r>
          </a:p>
        </p:txBody>
      </p:sp>
    </p:spTree>
    <p:extLst>
      <p:ext uri="{BB962C8B-B14F-4D97-AF65-F5344CB8AC3E}">
        <p14:creationId xmlns:p14="http://schemas.microsoft.com/office/powerpoint/2010/main" val="1529767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Post-Accident Testing</a:t>
            </a:r>
          </a:p>
          <a:p>
            <a:pPr lvl="1"/>
            <a:r>
              <a:rPr lang="en-US" dirty="0" smtClean="0"/>
              <a:t>In order to ensure availability of intoxication presumptions, employers should adopt and enforce a written policy requiring drug and alcohol tests immediately after a workplace injury.</a:t>
            </a:r>
          </a:p>
          <a:p>
            <a:pPr lvl="1"/>
            <a:r>
              <a:rPr lang="en-US" dirty="0" smtClean="0"/>
              <a:t>Testing facilities should be identified in advance.</a:t>
            </a:r>
          </a:p>
          <a:p>
            <a:pPr lvl="1"/>
            <a:r>
              <a:rPr lang="en-US" dirty="0" smtClean="0"/>
              <a:t>Supervisors should receive regular training on procedures for post-accident testing.</a:t>
            </a:r>
          </a:p>
          <a:p>
            <a:pPr marL="457200" lvl="1" indent="0">
              <a:buNone/>
            </a:pPr>
            <a:endParaRPr lang="en-US" dirty="0" smtClean="0"/>
          </a:p>
        </p:txBody>
      </p:sp>
    </p:spTree>
    <p:extLst>
      <p:ext uri="{BB962C8B-B14F-4D97-AF65-F5344CB8AC3E}">
        <p14:creationId xmlns:p14="http://schemas.microsoft.com/office/powerpoint/2010/main" val="17891539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Causation</a:t>
            </a:r>
          </a:p>
          <a:p>
            <a:pPr lvl="1"/>
            <a:r>
              <a:rPr lang="en-US" dirty="0" smtClean="0"/>
              <a:t>Employer is required to prove more than that worker was intoxicated; must prove a causal connection between intoxication and injury.</a:t>
            </a:r>
          </a:p>
          <a:p>
            <a:pPr lvl="1"/>
            <a:r>
              <a:rPr lang="en-US" dirty="0" smtClean="0"/>
              <a:t>Standard of proof is preponderance of the evidence.</a:t>
            </a:r>
          </a:p>
        </p:txBody>
      </p:sp>
    </p:spTree>
    <p:extLst>
      <p:ext uri="{BB962C8B-B14F-4D97-AF65-F5344CB8AC3E}">
        <p14:creationId xmlns:p14="http://schemas.microsoft.com/office/powerpoint/2010/main" val="36461775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Causation</a:t>
            </a:r>
          </a:p>
          <a:p>
            <a:pPr lvl="1"/>
            <a:r>
              <a:rPr lang="en-US" dirty="0" smtClean="0"/>
              <a:t>Employer is required to prove intoxication was a contributing cause of the injury; not required to prove intoxication was the sole cause.</a:t>
            </a:r>
          </a:p>
        </p:txBody>
      </p:sp>
    </p:spTree>
    <p:extLst>
      <p:ext uri="{BB962C8B-B14F-4D97-AF65-F5344CB8AC3E}">
        <p14:creationId xmlns:p14="http://schemas.microsoft.com/office/powerpoint/2010/main" val="2549631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Causation</a:t>
            </a:r>
          </a:p>
          <a:p>
            <a:pPr lvl="1"/>
            <a:r>
              <a:rPr lang="en-US" dirty="0" smtClean="0"/>
              <a:t>Closeness in time between alcohol / drug use and accident is not alone sufficient to establish causation.</a:t>
            </a:r>
          </a:p>
          <a:p>
            <a:pPr lvl="1"/>
            <a:r>
              <a:rPr lang="en-US" dirty="0" smtClean="0"/>
              <a:t>Example: </a:t>
            </a:r>
            <a:r>
              <a:rPr lang="en-US" i="1" dirty="0" smtClean="0"/>
              <a:t>Norvak v. Michael B. Hill Construction Co</a:t>
            </a:r>
            <a:r>
              <a:rPr lang="en-US" dirty="0" smtClean="0"/>
              <a:t>., VWC File No. 231-99-55 (2009):  “The statement that the claimant smoked marijuana ‘close in time’ to the accident is insufficient to determine when he used it.”</a:t>
            </a:r>
          </a:p>
        </p:txBody>
      </p:sp>
    </p:spTree>
    <p:extLst>
      <p:ext uri="{BB962C8B-B14F-4D97-AF65-F5344CB8AC3E}">
        <p14:creationId xmlns:p14="http://schemas.microsoft.com/office/powerpoint/2010/main" val="1690169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Advanced Intoxication Defense</a:t>
            </a:r>
          </a:p>
          <a:p>
            <a:pPr lvl="1"/>
            <a:r>
              <a:rPr lang="en-US" dirty="0" smtClean="0"/>
              <a:t>Defense established by court in </a:t>
            </a:r>
            <a:r>
              <a:rPr lang="en-US" i="1" dirty="0" smtClean="0"/>
              <a:t>American Safety Razor v. Hunter</a:t>
            </a:r>
            <a:r>
              <a:rPr lang="en-US" dirty="0" smtClean="0"/>
              <a:t>, 2 Va. App. 258 (1986).</a:t>
            </a:r>
          </a:p>
          <a:p>
            <a:pPr lvl="1"/>
            <a:r>
              <a:rPr lang="en-US" dirty="0"/>
              <a:t>Not a statutory </a:t>
            </a:r>
            <a:r>
              <a:rPr lang="en-US" dirty="0" smtClean="0"/>
              <a:t>defense.</a:t>
            </a:r>
            <a:endParaRPr lang="en-US" dirty="0"/>
          </a:p>
          <a:p>
            <a:pPr lvl="1"/>
            <a:endParaRPr lang="en-US" dirty="0" smtClean="0"/>
          </a:p>
        </p:txBody>
      </p:sp>
    </p:spTree>
    <p:extLst>
      <p:ext uri="{BB962C8B-B14F-4D97-AF65-F5344CB8AC3E}">
        <p14:creationId xmlns:p14="http://schemas.microsoft.com/office/powerpoint/2010/main" val="37496489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Advanced Intoxication Defense</a:t>
            </a:r>
          </a:p>
          <a:p>
            <a:pPr lvl="1"/>
            <a:r>
              <a:rPr lang="en-US" dirty="0" smtClean="0"/>
              <a:t>“An employee may abandon his employment by reaching an advanced state of intoxication which renders the employee incapable of performing his duties.  .... A severely intoxicated employee has removed himself from the scope of his employment.  Any injuries suffered thereafter are not in the course of the employment.”</a:t>
            </a:r>
          </a:p>
          <a:p>
            <a:pPr lvl="1"/>
            <a:endParaRPr lang="en-US" dirty="0" smtClean="0"/>
          </a:p>
        </p:txBody>
      </p:sp>
    </p:spTree>
    <p:extLst>
      <p:ext uri="{BB962C8B-B14F-4D97-AF65-F5344CB8AC3E}">
        <p14:creationId xmlns:p14="http://schemas.microsoft.com/office/powerpoint/2010/main" val="907979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Intoxication Defenses</a:t>
            </a:r>
            <a:endParaRPr lang="en-US" b="1" dirty="0"/>
          </a:p>
          <a:p>
            <a:r>
              <a:rPr lang="en-US" dirty="0" smtClean="0"/>
              <a:t>Advanced Intoxication Defense</a:t>
            </a:r>
          </a:p>
          <a:p>
            <a:pPr lvl="1"/>
            <a:r>
              <a:rPr lang="en-US" dirty="0" smtClean="0"/>
              <a:t>Defense does not apply if intoxicated employee continues to perform his job duties.</a:t>
            </a:r>
          </a:p>
          <a:p>
            <a:pPr lvl="1"/>
            <a:r>
              <a:rPr lang="en-US" dirty="0" smtClean="0"/>
              <a:t>Employer should immediately remove employee from active duty and conduct drug / alcohol testing upon suspicion of intoxication, and should not permit employee to resume active duty until non-intoxication can be confirmed.</a:t>
            </a:r>
          </a:p>
          <a:p>
            <a:pPr marL="457200" lvl="1" indent="0">
              <a:buNone/>
            </a:pPr>
            <a:endParaRPr lang="en-US" dirty="0" smtClean="0"/>
          </a:p>
        </p:txBody>
      </p:sp>
    </p:spTree>
    <p:extLst>
      <p:ext uri="{BB962C8B-B14F-4D97-AF65-F5344CB8AC3E}">
        <p14:creationId xmlns:p14="http://schemas.microsoft.com/office/powerpoint/2010/main" val="448598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Self-Inflicted Injury Defense</a:t>
            </a:r>
          </a:p>
          <a:p>
            <a:r>
              <a:rPr lang="en-US" dirty="0" smtClean="0"/>
              <a:t>Suicide - a question of causation</a:t>
            </a:r>
          </a:p>
          <a:p>
            <a:pPr lvl="1"/>
            <a:r>
              <a:rPr lang="en-US" i="1" dirty="0" smtClean="0"/>
              <a:t>Food Distributors and Century Indemnity Co. v. Estate of Ball</a:t>
            </a:r>
            <a:r>
              <a:rPr lang="en-US" dirty="0" smtClean="0"/>
              <a:t>, 24 Va. App. 692 (1997): Compensable shoulder injury leading to chronic pain, leading to depression, leading to suicide.  Suicide held compensable.  </a:t>
            </a:r>
          </a:p>
        </p:txBody>
      </p:sp>
    </p:spTree>
    <p:extLst>
      <p:ext uri="{BB962C8B-B14F-4D97-AF65-F5344CB8AC3E}">
        <p14:creationId xmlns:p14="http://schemas.microsoft.com/office/powerpoint/2010/main" val="3390692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t>Exclusive Remedy Doctrine</a:t>
            </a:r>
          </a:p>
          <a:p>
            <a:r>
              <a:rPr lang="en-US" dirty="0" smtClean="0"/>
              <a:t>Worker cannot bring a common law action against employer for covered injury by </a:t>
            </a:r>
            <a:r>
              <a:rPr lang="en-US" i="1" dirty="0" smtClean="0"/>
              <a:t>accident</a:t>
            </a:r>
            <a:r>
              <a:rPr lang="en-US" dirty="0" smtClean="0"/>
              <a:t> arising </a:t>
            </a:r>
            <a:r>
              <a:rPr lang="en-US" i="1" dirty="0" smtClean="0"/>
              <a:t>out of</a:t>
            </a:r>
            <a:r>
              <a:rPr lang="en-US" dirty="0" smtClean="0"/>
              <a:t> and </a:t>
            </a:r>
            <a:r>
              <a:rPr lang="en-US" i="1" dirty="0" smtClean="0"/>
              <a:t>in the course of </a:t>
            </a:r>
            <a:r>
              <a:rPr lang="en-US" dirty="0" smtClean="0"/>
              <a:t>the</a:t>
            </a:r>
            <a:r>
              <a:rPr lang="en-US" i="1" dirty="0" smtClean="0"/>
              <a:t> </a:t>
            </a:r>
            <a:r>
              <a:rPr lang="en-US" dirty="0" smtClean="0"/>
              <a:t>employment.</a:t>
            </a:r>
          </a:p>
          <a:p>
            <a:pPr lvl="1"/>
            <a:r>
              <a:rPr lang="en-US" dirty="0" smtClean="0"/>
              <a:t>Lawsuit for employer negligence barred.</a:t>
            </a:r>
          </a:p>
          <a:p>
            <a:pPr lvl="1"/>
            <a:r>
              <a:rPr lang="en-US" dirty="0" smtClean="0"/>
              <a:t>Lawsuit for intentional tort barred.</a:t>
            </a:r>
          </a:p>
          <a:p>
            <a:pPr marL="457200" lvl="1" indent="0">
              <a:buNone/>
            </a:pPr>
            <a:endParaRPr lang="en-US" dirty="0"/>
          </a:p>
        </p:txBody>
      </p:sp>
    </p:spTree>
    <p:extLst>
      <p:ext uri="{BB962C8B-B14F-4D97-AF65-F5344CB8AC3E}">
        <p14:creationId xmlns:p14="http://schemas.microsoft.com/office/powerpoint/2010/main" val="20388793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lnSpcReduction="10000"/>
          </a:bodyPr>
          <a:lstStyle/>
          <a:p>
            <a:pPr marL="0" indent="0">
              <a:buNone/>
            </a:pPr>
            <a:r>
              <a:rPr lang="en-US" b="1" dirty="0" smtClean="0"/>
              <a:t>Self-Inflicted Injury Defense</a:t>
            </a:r>
          </a:p>
          <a:p>
            <a:r>
              <a:rPr lang="en-US" dirty="0"/>
              <a:t>Suicide - a question of </a:t>
            </a:r>
            <a:r>
              <a:rPr lang="en-US" dirty="0" smtClean="0"/>
              <a:t>causation</a:t>
            </a:r>
          </a:p>
          <a:p>
            <a:pPr lvl="1"/>
            <a:r>
              <a:rPr lang="en-US" i="1" dirty="0" smtClean="0"/>
              <a:t>Amoco Foam Products v. Johnson,</a:t>
            </a:r>
            <a:r>
              <a:rPr lang="en-US" dirty="0" smtClean="0"/>
              <a:t> 257 Va. 29 (1999):  Supreme Court holds that consequence of a compensable consequence is not compensable. Worker suffered compensable left ankle injury; after left ankle surgery, left ankle gave way resulting in right knee injury; right knee injury was compensable consequence of left ankle injury; the worker fell again because of right knee, causing new right knee injury; new injury was not compensable. </a:t>
            </a:r>
          </a:p>
        </p:txBody>
      </p:sp>
    </p:spTree>
    <p:extLst>
      <p:ext uri="{BB962C8B-B14F-4D97-AF65-F5344CB8AC3E}">
        <p14:creationId xmlns:p14="http://schemas.microsoft.com/office/powerpoint/2010/main" val="8785093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Self-Inflicted Defense</a:t>
            </a:r>
          </a:p>
          <a:p>
            <a:r>
              <a:rPr lang="en-US" dirty="0"/>
              <a:t>Suicide </a:t>
            </a:r>
            <a:r>
              <a:rPr lang="en-US" dirty="0" smtClean="0"/>
              <a:t>- a </a:t>
            </a:r>
            <a:r>
              <a:rPr lang="en-US" dirty="0"/>
              <a:t>question of </a:t>
            </a:r>
            <a:r>
              <a:rPr lang="en-US" dirty="0" smtClean="0"/>
              <a:t>causation</a:t>
            </a:r>
          </a:p>
          <a:p>
            <a:pPr lvl="1"/>
            <a:r>
              <a:rPr lang="en-US" i="1" dirty="0" smtClean="0"/>
              <a:t>John Paul Plastering v. Johnson</a:t>
            </a:r>
            <a:r>
              <a:rPr lang="en-US" dirty="0" smtClean="0"/>
              <a:t>, 265 Va. 237 (2003):  Worker suffered compensable injury to wrist and back, which caused depression.  Depression caused structural changes in brain, described as brain injury.  Worker claimed total disability resulting from brain injury.  Brain injury not compensable because a consequence of a consequence. </a:t>
            </a:r>
          </a:p>
        </p:txBody>
      </p:sp>
    </p:spTree>
    <p:extLst>
      <p:ext uri="{BB962C8B-B14F-4D97-AF65-F5344CB8AC3E}">
        <p14:creationId xmlns:p14="http://schemas.microsoft.com/office/powerpoint/2010/main" val="23230367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Self-Inflicted Injury Defense</a:t>
            </a:r>
          </a:p>
          <a:p>
            <a:r>
              <a:rPr lang="en-US" dirty="0"/>
              <a:t>Suicide </a:t>
            </a:r>
            <a:r>
              <a:rPr lang="en-US" dirty="0" smtClean="0"/>
              <a:t>- a </a:t>
            </a:r>
            <a:r>
              <a:rPr lang="en-US" dirty="0"/>
              <a:t>question of </a:t>
            </a:r>
            <a:r>
              <a:rPr lang="en-US" dirty="0" smtClean="0"/>
              <a:t>causation</a:t>
            </a:r>
          </a:p>
          <a:p>
            <a:pPr lvl="1"/>
            <a:r>
              <a:rPr lang="en-US" i="1" dirty="0" smtClean="0"/>
              <a:t>Farmington Country Club, Inc. v. Marshall,</a:t>
            </a:r>
            <a:r>
              <a:rPr lang="en-US" dirty="0" smtClean="0"/>
              <a:t> 47 Va. App. 15 (2005):  Va. Ct. App. announces </a:t>
            </a:r>
            <a:r>
              <a:rPr lang="en-US" i="1" dirty="0" smtClean="0"/>
              <a:t>Food Distributors</a:t>
            </a:r>
            <a:r>
              <a:rPr lang="en-US" dirty="0" smtClean="0"/>
              <a:t> has been implicitly overruled by </a:t>
            </a:r>
            <a:r>
              <a:rPr lang="en-US" i="1" dirty="0" smtClean="0"/>
              <a:t>Amoco Foam </a:t>
            </a:r>
            <a:r>
              <a:rPr lang="en-US" dirty="0" smtClean="0"/>
              <a:t>and </a:t>
            </a:r>
            <a:r>
              <a:rPr lang="en-US" i="1" dirty="0" smtClean="0"/>
              <a:t>John Paul Plastering</a:t>
            </a:r>
            <a:r>
              <a:rPr lang="en-US" dirty="0" smtClean="0"/>
              <a:t>.</a:t>
            </a:r>
          </a:p>
        </p:txBody>
      </p:sp>
    </p:spTree>
    <p:extLst>
      <p:ext uri="{BB962C8B-B14F-4D97-AF65-F5344CB8AC3E}">
        <p14:creationId xmlns:p14="http://schemas.microsoft.com/office/powerpoint/2010/main" val="27220414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Self-Inflicted Injury Defense</a:t>
            </a:r>
          </a:p>
          <a:p>
            <a:r>
              <a:rPr lang="en-US" dirty="0"/>
              <a:t>Suicide </a:t>
            </a:r>
            <a:r>
              <a:rPr lang="en-US" dirty="0" smtClean="0"/>
              <a:t>- a </a:t>
            </a:r>
            <a:r>
              <a:rPr lang="en-US" dirty="0"/>
              <a:t>question of </a:t>
            </a:r>
            <a:r>
              <a:rPr lang="en-US" dirty="0" smtClean="0"/>
              <a:t>causation</a:t>
            </a:r>
          </a:p>
          <a:p>
            <a:pPr lvl="1"/>
            <a:r>
              <a:rPr lang="en-US" dirty="0" smtClean="0"/>
              <a:t>Now:  Compensability of suicide is theoretically possible, but establishing a direct causal connection between compensable injury and suicide, without depression as an intermediate cause, is difficult.</a:t>
            </a:r>
          </a:p>
        </p:txBody>
      </p:sp>
    </p:spTree>
    <p:extLst>
      <p:ext uri="{BB962C8B-B14F-4D97-AF65-F5344CB8AC3E}">
        <p14:creationId xmlns:p14="http://schemas.microsoft.com/office/powerpoint/2010/main" val="40412373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a:t> </a:t>
            </a:r>
            <a:r>
              <a:rPr lang="en-US" dirty="0" smtClean="0"/>
              <a:t>4 Elements of Defense:</a:t>
            </a:r>
          </a:p>
          <a:p>
            <a:pPr marL="914400" lvl="1" indent="-514350">
              <a:buAutoNum type="arabicParenBoth"/>
            </a:pPr>
            <a:r>
              <a:rPr lang="en-US" sz="3200" dirty="0" smtClean="0"/>
              <a:t> the safety rule was reasonable;</a:t>
            </a:r>
          </a:p>
          <a:p>
            <a:pPr marL="914400" lvl="1" indent="-514350">
              <a:buAutoNum type="arabicParenBoth"/>
            </a:pPr>
            <a:r>
              <a:rPr lang="en-US" sz="3200" dirty="0" smtClean="0"/>
              <a:t> the rule was known to the worker;</a:t>
            </a:r>
          </a:p>
          <a:p>
            <a:pPr marL="914400" lvl="1" indent="-514350">
              <a:buAutoNum type="arabicParenBoth"/>
            </a:pPr>
            <a:r>
              <a:rPr lang="en-US" sz="3200" dirty="0"/>
              <a:t> </a:t>
            </a:r>
            <a:r>
              <a:rPr lang="en-US" sz="3200" dirty="0" smtClean="0"/>
              <a:t>the rule was for the worker’s benefit; and</a:t>
            </a:r>
          </a:p>
          <a:p>
            <a:pPr marL="914400" lvl="1" indent="-514350">
              <a:buAutoNum type="arabicParenBoth"/>
            </a:pPr>
            <a:r>
              <a:rPr lang="en-US" sz="3200" dirty="0" smtClean="0"/>
              <a:t>the worker intentionally undertook the forbidden act.</a:t>
            </a:r>
          </a:p>
        </p:txBody>
      </p:sp>
    </p:spTree>
    <p:extLst>
      <p:ext uri="{BB962C8B-B14F-4D97-AF65-F5344CB8AC3E}">
        <p14:creationId xmlns:p14="http://schemas.microsoft.com/office/powerpoint/2010/main" val="30550932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Employer must show that the worker, knowing the rule, intentionally performed the forbidden act.</a:t>
            </a:r>
          </a:p>
          <a:p>
            <a:r>
              <a:rPr lang="en-US" dirty="0" smtClean="0"/>
              <a:t>It is not necessary for employer to prove the worker purposefully determined to violate the rule.</a:t>
            </a:r>
          </a:p>
          <a:p>
            <a:endParaRPr lang="en-US" dirty="0" smtClean="0"/>
          </a:p>
        </p:txBody>
      </p:sp>
    </p:spTree>
    <p:extLst>
      <p:ext uri="{BB962C8B-B14F-4D97-AF65-F5344CB8AC3E}">
        <p14:creationId xmlns:p14="http://schemas.microsoft.com/office/powerpoint/2010/main" val="31429341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Proof of negligence, or even gross negligence, is not sufficient to establish the defense.</a:t>
            </a:r>
          </a:p>
          <a:p>
            <a:r>
              <a:rPr lang="en-US" dirty="0" smtClean="0"/>
              <a:t>Example: </a:t>
            </a:r>
            <a:r>
              <a:rPr lang="en-US" i="1" dirty="0" smtClean="0"/>
              <a:t>Pitt v. Shackleford’s Restaurant</a:t>
            </a:r>
            <a:r>
              <a:rPr lang="en-US" dirty="0" smtClean="0"/>
              <a:t>, 2012 Va. App. Lexis 94  (Va. Ct. App. 2012): “Evidence of a hazardous act involving obvious danger, without more, is insufficient to bar recovery under the Act.”</a:t>
            </a:r>
          </a:p>
          <a:p>
            <a:endParaRPr lang="en-US" dirty="0" smtClean="0"/>
          </a:p>
        </p:txBody>
      </p:sp>
    </p:spTree>
    <p:extLst>
      <p:ext uri="{BB962C8B-B14F-4D97-AF65-F5344CB8AC3E}">
        <p14:creationId xmlns:p14="http://schemas.microsoft.com/office/powerpoint/2010/main" val="23448724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Employers wishing to assert this defense should ensure that all safety equipment used by the worker is operating properly.</a:t>
            </a:r>
          </a:p>
          <a:p>
            <a:r>
              <a:rPr lang="en-US" dirty="0" smtClean="0"/>
              <a:t>Example</a:t>
            </a:r>
            <a:r>
              <a:rPr lang="en-US" dirty="0"/>
              <a:t>: </a:t>
            </a:r>
            <a:r>
              <a:rPr lang="en-US" i="1" dirty="0"/>
              <a:t>Buzzo v. Woodridge Trucking, Inc</a:t>
            </a:r>
            <a:r>
              <a:rPr lang="en-US" dirty="0"/>
              <a:t>., 17 Va. App. 327 (1993</a:t>
            </a:r>
            <a:r>
              <a:rPr lang="en-US" dirty="0" smtClean="0"/>
              <a:t>) - </a:t>
            </a:r>
            <a:r>
              <a:rPr lang="en-US" dirty="0"/>
              <a:t>E</a:t>
            </a:r>
            <a:r>
              <a:rPr lang="en-US" dirty="0" smtClean="0"/>
              <a:t>mployer of worker injured when driving truck at excessive speed could not prevail on this defense because speedometer in truck was not operating.</a:t>
            </a:r>
            <a:endParaRPr lang="en-US" dirty="0"/>
          </a:p>
          <a:p>
            <a:endParaRPr lang="en-US" dirty="0" smtClean="0"/>
          </a:p>
        </p:txBody>
      </p:sp>
    </p:spTree>
    <p:extLst>
      <p:ext uri="{BB962C8B-B14F-4D97-AF65-F5344CB8AC3E}">
        <p14:creationId xmlns:p14="http://schemas.microsoft.com/office/powerpoint/2010/main" val="29230735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Worker </a:t>
            </a:r>
            <a:r>
              <a:rPr lang="en-US" dirty="0"/>
              <a:t>may rebut this defense by showing </a:t>
            </a:r>
            <a:r>
              <a:rPr lang="en-US" dirty="0" smtClean="0"/>
              <a:t>that there was a valid reason for his inability to obey the rule.</a:t>
            </a:r>
          </a:p>
        </p:txBody>
      </p:sp>
    </p:spTree>
    <p:extLst>
      <p:ext uri="{BB962C8B-B14F-4D97-AF65-F5344CB8AC3E}">
        <p14:creationId xmlns:p14="http://schemas.microsoft.com/office/powerpoint/2010/main" val="33919564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Worker may rebut this defense by showing the safety rule was not kept alive by “bona fide enforcement.”</a:t>
            </a:r>
          </a:p>
          <a:p>
            <a:r>
              <a:rPr lang="en-US" dirty="0"/>
              <a:t>“Proof of a pattern or practice of failing to discipline employees guilty of willful violations of a safety rule defeats the defense ... when such violations occur under circumstances charging the employer with knowledge or </a:t>
            </a:r>
            <a:r>
              <a:rPr lang="en-US" dirty="0" smtClean="0"/>
              <a:t>acquiescence.”</a:t>
            </a:r>
          </a:p>
        </p:txBody>
      </p:sp>
    </p:spTree>
    <p:extLst>
      <p:ext uri="{BB962C8B-B14F-4D97-AF65-F5344CB8AC3E}">
        <p14:creationId xmlns:p14="http://schemas.microsoft.com/office/powerpoint/2010/main" val="1200059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t>Exclusive Remedy Doctrine</a:t>
            </a:r>
          </a:p>
          <a:p>
            <a:r>
              <a:rPr lang="en-US" dirty="0" smtClean="0"/>
              <a:t>Procedures for asserting exclusivity of workers’ compensation as a bar to common law action: </a:t>
            </a:r>
          </a:p>
          <a:p>
            <a:pPr lvl="1"/>
            <a:r>
              <a:rPr lang="en-US" dirty="0" smtClean="0"/>
              <a:t>Virginia courts: plea in bar.</a:t>
            </a:r>
          </a:p>
          <a:p>
            <a:pPr lvl="1"/>
            <a:r>
              <a:rPr lang="en-US" dirty="0" smtClean="0"/>
              <a:t>Federal courts: motion to dismiss or motion for summary judgment.</a:t>
            </a:r>
            <a:endParaRPr lang="en-US" dirty="0"/>
          </a:p>
        </p:txBody>
      </p:sp>
    </p:spTree>
    <p:extLst>
      <p:ext uri="{BB962C8B-B14F-4D97-AF65-F5344CB8AC3E}">
        <p14:creationId xmlns:p14="http://schemas.microsoft.com/office/powerpoint/2010/main" val="41271667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Bona fide enforcement of safety rules does not always require disciplinary action; in some circumstances training or other non-punitive corrective action can be sufficient.</a:t>
            </a:r>
          </a:p>
          <a:p>
            <a:pPr marL="0" indent="0">
              <a:buNone/>
            </a:pPr>
            <a:endParaRPr lang="en-US" dirty="0" smtClean="0"/>
          </a:p>
        </p:txBody>
      </p:sp>
    </p:spTree>
    <p:extLst>
      <p:ext uri="{BB962C8B-B14F-4D97-AF65-F5344CB8AC3E}">
        <p14:creationId xmlns:p14="http://schemas.microsoft.com/office/powerpoint/2010/main" val="30147196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Safety Rule / Appliance Defense</a:t>
            </a:r>
          </a:p>
          <a:p>
            <a:r>
              <a:rPr lang="en-US" dirty="0" smtClean="0"/>
              <a:t>Possible unresolved issue: Does employer bear burden of proving strict enforcement of safety rule?  Or does worker bear burden of proving lack of strict enforcement as rebuttal to the defense?</a:t>
            </a:r>
          </a:p>
          <a:p>
            <a:r>
              <a:rPr lang="en-US" dirty="0" smtClean="0"/>
              <a:t>Ether way, employers should be prepared to prove strict enforcement.</a:t>
            </a:r>
          </a:p>
        </p:txBody>
      </p:sp>
    </p:spTree>
    <p:extLst>
      <p:ext uri="{BB962C8B-B14F-4D97-AF65-F5344CB8AC3E}">
        <p14:creationId xmlns:p14="http://schemas.microsoft.com/office/powerpoint/2010/main" val="27822942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Prohibition Under Virginia Code § 65.2-308:  “No </a:t>
            </a:r>
            <a:r>
              <a:rPr lang="en-US" dirty="0"/>
              <a:t>employer or person shall discharge an employee solely because the employee intends to file or has filed a claim under this title or has testified or is about to testify in any proceeding under this title. </a:t>
            </a:r>
            <a:r>
              <a:rPr lang="en-US" dirty="0" smtClean="0"/>
              <a:t>“</a:t>
            </a:r>
          </a:p>
        </p:txBody>
      </p:sp>
    </p:spTree>
    <p:extLst>
      <p:ext uri="{BB962C8B-B14F-4D97-AF65-F5344CB8AC3E}">
        <p14:creationId xmlns:p14="http://schemas.microsoft.com/office/powerpoint/2010/main" val="39086447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Example</a:t>
            </a:r>
            <a:r>
              <a:rPr lang="en-US" dirty="0"/>
              <a:t>: </a:t>
            </a:r>
            <a:r>
              <a:rPr lang="en-US" i="1" dirty="0"/>
              <a:t>Charlton v. Craddock-Terry Shoe </a:t>
            </a:r>
            <a:r>
              <a:rPr lang="en-US" i="1" dirty="0" smtClean="0"/>
              <a:t>Corp.</a:t>
            </a:r>
            <a:r>
              <a:rPr lang="en-US" dirty="0" smtClean="0"/>
              <a:t>, </a:t>
            </a:r>
            <a:r>
              <a:rPr lang="en-US" dirty="0"/>
              <a:t>235 Va. 485 (1988</a:t>
            </a:r>
            <a:r>
              <a:rPr lang="en-US" dirty="0" smtClean="0"/>
              <a:t>):  Employer found liable where employed fired worker because worker refused to sign waiver of workers’ compensation claim.</a:t>
            </a:r>
          </a:p>
          <a:p>
            <a:endParaRPr lang="en-US" dirty="0"/>
          </a:p>
          <a:p>
            <a:endParaRPr lang="en-US" dirty="0" smtClean="0"/>
          </a:p>
        </p:txBody>
      </p:sp>
    </p:spTree>
    <p:extLst>
      <p:ext uri="{BB962C8B-B14F-4D97-AF65-F5344CB8AC3E}">
        <p14:creationId xmlns:p14="http://schemas.microsoft.com/office/powerpoint/2010/main" val="20572485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Virginia circuit courts have jurisdiction over claims under the statute.</a:t>
            </a:r>
          </a:p>
        </p:txBody>
      </p:sp>
    </p:spTree>
    <p:extLst>
      <p:ext uri="{BB962C8B-B14F-4D97-AF65-F5344CB8AC3E}">
        <p14:creationId xmlns:p14="http://schemas.microsoft.com/office/powerpoint/2010/main" val="19752687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appears to impose individual liability.</a:t>
            </a:r>
          </a:p>
          <a:p>
            <a:pPr lvl="1"/>
            <a:r>
              <a:rPr lang="en-US" dirty="0" smtClean="0"/>
              <a:t>Statutes provides “no employer or person” shall discharge the employee in violation of the statute.</a:t>
            </a:r>
          </a:p>
          <a:p>
            <a:pPr lvl="1"/>
            <a:r>
              <a:rPr lang="en-US" dirty="0" smtClean="0"/>
              <a:t>Circuit court jurisdiction under statute is over employer</a:t>
            </a:r>
            <a:r>
              <a:rPr lang="en-US" dirty="0"/>
              <a:t> </a:t>
            </a:r>
            <a:r>
              <a:rPr lang="en-US" dirty="0" smtClean="0"/>
              <a:t>and “the person who allegedly discharged the employee.”</a:t>
            </a:r>
          </a:p>
        </p:txBody>
      </p:sp>
    </p:spTree>
    <p:extLst>
      <p:ext uri="{BB962C8B-B14F-4D97-AF65-F5344CB8AC3E}">
        <p14:creationId xmlns:p14="http://schemas.microsoft.com/office/powerpoint/2010/main" val="36566633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of Limitations: Virginia Code § 8.01-248 (2 years).</a:t>
            </a:r>
          </a:p>
        </p:txBody>
      </p:sp>
    </p:spTree>
    <p:extLst>
      <p:ext uri="{BB962C8B-B14F-4D97-AF65-F5344CB8AC3E}">
        <p14:creationId xmlns:p14="http://schemas.microsoft.com/office/powerpoint/2010/main" val="33983936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authorized court to issue injunctions to restrain violations.</a:t>
            </a:r>
          </a:p>
        </p:txBody>
      </p:sp>
    </p:spTree>
    <p:extLst>
      <p:ext uri="{BB962C8B-B14F-4D97-AF65-F5344CB8AC3E}">
        <p14:creationId xmlns:p14="http://schemas.microsoft.com/office/powerpoint/2010/main" val="13667965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authorized court to “order appropriate relief, including actual damages.”</a:t>
            </a:r>
          </a:p>
        </p:txBody>
      </p:sp>
    </p:spTree>
    <p:extLst>
      <p:ext uri="{BB962C8B-B14F-4D97-AF65-F5344CB8AC3E}">
        <p14:creationId xmlns:p14="http://schemas.microsoft.com/office/powerpoint/2010/main" val="1558090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authorized court to award back pay plus interest.</a:t>
            </a:r>
          </a:p>
          <a:p>
            <a:r>
              <a:rPr lang="en-US" dirty="0" smtClean="0"/>
              <a:t>Statute does not expressly authorize front pay.</a:t>
            </a:r>
          </a:p>
        </p:txBody>
      </p:sp>
    </p:spTree>
    <p:extLst>
      <p:ext uri="{BB962C8B-B14F-4D97-AF65-F5344CB8AC3E}">
        <p14:creationId xmlns:p14="http://schemas.microsoft.com/office/powerpoint/2010/main" val="2407091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t>Exclusive Remedy Doctrine</a:t>
            </a:r>
          </a:p>
          <a:p>
            <a:r>
              <a:rPr lang="en-US" dirty="0" smtClean="0"/>
              <a:t>Compensability does </a:t>
            </a:r>
            <a:r>
              <a:rPr lang="en-US" dirty="0"/>
              <a:t>n</a:t>
            </a:r>
            <a:r>
              <a:rPr lang="en-US" dirty="0" smtClean="0"/>
              <a:t>ot </a:t>
            </a:r>
            <a:r>
              <a:rPr lang="en-US" dirty="0"/>
              <a:t>d</a:t>
            </a:r>
            <a:r>
              <a:rPr lang="en-US" dirty="0" smtClean="0"/>
              <a:t>etermine </a:t>
            </a:r>
            <a:r>
              <a:rPr lang="en-US" dirty="0"/>
              <a:t>e</a:t>
            </a:r>
            <a:r>
              <a:rPr lang="en-US" dirty="0" smtClean="0"/>
              <a:t>xclusivity</a:t>
            </a:r>
          </a:p>
          <a:p>
            <a:pPr lvl="1"/>
            <a:r>
              <a:rPr lang="en-US" i="1" dirty="0" smtClean="0"/>
              <a:t>Giordano v. McBar Industries, Inc</a:t>
            </a:r>
            <a:r>
              <a:rPr lang="en-US" dirty="0" smtClean="0"/>
              <a:t>., 284 Va. 259 (2012):  </a:t>
            </a:r>
            <a:r>
              <a:rPr lang="en-US" sz="2800" dirty="0" smtClean="0"/>
              <a:t>If injury is by </a:t>
            </a:r>
            <a:r>
              <a:rPr lang="en-US" sz="2800" i="1" dirty="0" smtClean="0"/>
              <a:t>accident</a:t>
            </a:r>
            <a:r>
              <a:rPr lang="en-US" sz="2800" dirty="0" smtClean="0"/>
              <a:t> arising </a:t>
            </a:r>
            <a:r>
              <a:rPr lang="en-US" sz="2800" i="1" dirty="0" smtClean="0"/>
              <a:t>out of </a:t>
            </a:r>
            <a:r>
              <a:rPr lang="en-US" sz="2800" dirty="0" smtClean="0"/>
              <a:t>and </a:t>
            </a:r>
            <a:r>
              <a:rPr lang="en-US" sz="2800" i="1" dirty="0" smtClean="0"/>
              <a:t>in the course of </a:t>
            </a:r>
            <a:r>
              <a:rPr lang="en-US" sz="2800" dirty="0" smtClean="0"/>
              <a:t>employment, then Act applies even if defense precludes recovery.</a:t>
            </a:r>
            <a:endParaRPr lang="en-US" sz="2800" dirty="0"/>
          </a:p>
        </p:txBody>
      </p:sp>
    </p:spTree>
    <p:extLst>
      <p:ext uri="{BB962C8B-B14F-4D97-AF65-F5344CB8AC3E}">
        <p14:creationId xmlns:p14="http://schemas.microsoft.com/office/powerpoint/2010/main" val="30089426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authorized court to award attorney fees to successful claimants.</a:t>
            </a:r>
          </a:p>
          <a:p>
            <a:r>
              <a:rPr lang="en-US" dirty="0" smtClean="0"/>
              <a:t>No provision for award of attorney fees to prevailing employer.</a:t>
            </a:r>
          </a:p>
        </p:txBody>
      </p:sp>
    </p:spTree>
    <p:extLst>
      <p:ext uri="{BB962C8B-B14F-4D97-AF65-F5344CB8AC3E}">
        <p14:creationId xmlns:p14="http://schemas.microsoft.com/office/powerpoint/2010/main" val="14118737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Statute authorized court to order rehiring or reinstatement.</a:t>
            </a:r>
          </a:p>
        </p:txBody>
      </p:sp>
    </p:spTree>
    <p:extLst>
      <p:ext uri="{BB962C8B-B14F-4D97-AF65-F5344CB8AC3E}">
        <p14:creationId xmlns:p14="http://schemas.microsoft.com/office/powerpoint/2010/main" val="6952083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Liability under the statute is difficult to establish because it prohibits discharge “solely” because the worker has engaged in the protected activity.</a:t>
            </a:r>
          </a:p>
        </p:txBody>
      </p:sp>
    </p:spTree>
    <p:extLst>
      <p:ext uri="{BB962C8B-B14F-4D97-AF65-F5344CB8AC3E}">
        <p14:creationId xmlns:p14="http://schemas.microsoft.com/office/powerpoint/2010/main" val="2969670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Employer motivation behind discharge is central question.  </a:t>
            </a:r>
          </a:p>
          <a:p>
            <a:r>
              <a:rPr lang="en-US" dirty="0" smtClean="0"/>
              <a:t>Employer motivation usually established by circumstantial rather than direct evidence.</a:t>
            </a:r>
          </a:p>
        </p:txBody>
      </p:sp>
    </p:spTree>
    <p:extLst>
      <p:ext uri="{BB962C8B-B14F-4D97-AF65-F5344CB8AC3E}">
        <p14:creationId xmlns:p14="http://schemas.microsoft.com/office/powerpoint/2010/main" val="28079910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Plaintiff may establish prima facie case by circumstantial as well as direct evidence. </a:t>
            </a:r>
          </a:p>
          <a:p>
            <a:r>
              <a:rPr lang="en-US" dirty="0" smtClean="0"/>
              <a:t>In </a:t>
            </a:r>
            <a:r>
              <a:rPr lang="en-US" i="1" dirty="0" smtClean="0"/>
              <a:t>Jordan </a:t>
            </a:r>
            <a:r>
              <a:rPr lang="en-US" i="1" dirty="0"/>
              <a:t>v. Clay’s Rest Home</a:t>
            </a:r>
            <a:r>
              <a:rPr lang="en-US" dirty="0"/>
              <a:t>, 253 Va. 185 (1997</a:t>
            </a:r>
            <a:r>
              <a:rPr lang="en-US" dirty="0" smtClean="0"/>
              <a:t>), Virginia Supreme Court has rejected use of </a:t>
            </a:r>
            <a:r>
              <a:rPr lang="en-US" i="1" dirty="0" smtClean="0"/>
              <a:t>McDonald Douglas v. Green</a:t>
            </a:r>
            <a:r>
              <a:rPr lang="en-US" dirty="0" smtClean="0"/>
              <a:t> burden shifting in actions under the statute.  </a:t>
            </a:r>
          </a:p>
        </p:txBody>
      </p:sp>
    </p:spTree>
    <p:extLst>
      <p:ext uri="{BB962C8B-B14F-4D97-AF65-F5344CB8AC3E}">
        <p14:creationId xmlns:p14="http://schemas.microsoft.com/office/powerpoint/2010/main" val="26453051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Worker must prove more than just close proximity in time between filing claim and discharge.</a:t>
            </a:r>
          </a:p>
        </p:txBody>
      </p:sp>
    </p:spTree>
    <p:extLst>
      <p:ext uri="{BB962C8B-B14F-4D97-AF65-F5344CB8AC3E}">
        <p14:creationId xmlns:p14="http://schemas.microsoft.com/office/powerpoint/2010/main" val="41185355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The </a:t>
            </a:r>
            <a:r>
              <a:rPr lang="en-US" dirty="0"/>
              <a:t>discharge of a person who has filed a fraudulent claim is not a violation of this </a:t>
            </a:r>
            <a:r>
              <a:rPr lang="en-US" dirty="0" smtClean="0"/>
              <a:t>statute.</a:t>
            </a:r>
          </a:p>
        </p:txBody>
      </p:sp>
    </p:spTree>
    <p:extLst>
      <p:ext uri="{BB962C8B-B14F-4D97-AF65-F5344CB8AC3E}">
        <p14:creationId xmlns:p14="http://schemas.microsoft.com/office/powerpoint/2010/main" val="31686813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The statute provides the exclusive remedy for retaliation for filing a worker’s compensation claim.</a:t>
            </a:r>
          </a:p>
          <a:p>
            <a:r>
              <a:rPr lang="en-US" dirty="0" smtClean="0"/>
              <a:t>Retaliation </a:t>
            </a:r>
            <a:r>
              <a:rPr lang="en-US" dirty="0"/>
              <a:t>for filing a worker’s compensation </a:t>
            </a:r>
            <a:r>
              <a:rPr lang="en-US" dirty="0" smtClean="0"/>
              <a:t>claim cannot be asserted as a claim for discharge in violation of public policy. </a:t>
            </a:r>
            <a:endParaRPr lang="en-US" dirty="0"/>
          </a:p>
          <a:p>
            <a:endParaRPr lang="en-US" dirty="0" smtClean="0"/>
          </a:p>
        </p:txBody>
      </p:sp>
    </p:spTree>
    <p:extLst>
      <p:ext uri="{BB962C8B-B14F-4D97-AF65-F5344CB8AC3E}">
        <p14:creationId xmlns:p14="http://schemas.microsoft.com/office/powerpoint/2010/main" val="17990859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Unresolved issue: availability of punitive damages.</a:t>
            </a:r>
          </a:p>
        </p:txBody>
      </p:sp>
    </p:spTree>
    <p:extLst>
      <p:ext uri="{BB962C8B-B14F-4D97-AF65-F5344CB8AC3E}">
        <p14:creationId xmlns:p14="http://schemas.microsoft.com/office/powerpoint/2010/main" val="134828515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buNone/>
            </a:pPr>
            <a:r>
              <a:rPr lang="en-US" b="1" dirty="0" smtClean="0"/>
              <a:t>Wrongful Discharge</a:t>
            </a:r>
          </a:p>
          <a:p>
            <a:r>
              <a:rPr lang="en-US" dirty="0" smtClean="0"/>
              <a:t>Unresolved issue: availability of jury trial.</a:t>
            </a:r>
          </a:p>
        </p:txBody>
      </p:sp>
    </p:spTree>
    <p:extLst>
      <p:ext uri="{BB962C8B-B14F-4D97-AF65-F5344CB8AC3E}">
        <p14:creationId xmlns:p14="http://schemas.microsoft.com/office/powerpoint/2010/main" val="3112850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Assault by Coworker</a:t>
            </a:r>
          </a:p>
          <a:p>
            <a:pPr lvl="1"/>
            <a:r>
              <a:rPr lang="en-US" dirty="0" smtClean="0"/>
              <a:t>Coworker assault is an “accident” if it was the result of an actual risk arising out of the employment.</a:t>
            </a:r>
            <a:endParaRPr lang="en-US" dirty="0"/>
          </a:p>
        </p:txBody>
      </p:sp>
    </p:spTree>
    <p:extLst>
      <p:ext uri="{BB962C8B-B14F-4D97-AF65-F5344CB8AC3E}">
        <p14:creationId xmlns:p14="http://schemas.microsoft.com/office/powerpoint/2010/main" val="24334247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5486400"/>
          </a:xfrm>
        </p:spPr>
        <p:txBody>
          <a:bodyPr>
            <a:normAutofit/>
          </a:bodyPr>
          <a:lstStyle/>
          <a:p>
            <a:pPr marL="0" indent="0" algn="ctr">
              <a:buNone/>
            </a:pPr>
            <a:endParaRPr lang="en-US" sz="2800" b="1" dirty="0" smtClean="0"/>
          </a:p>
          <a:p>
            <a:pPr marL="0" indent="0" algn="ctr">
              <a:buNone/>
            </a:pPr>
            <a:r>
              <a:rPr lang="en-US" sz="2800" b="1" dirty="0" smtClean="0"/>
              <a:t>Hogge </a:t>
            </a:r>
            <a:r>
              <a:rPr lang="en-US" sz="2800" b="1" dirty="0"/>
              <a:t>Law advises and represents employers across Virginia in all aspects of labor and employment law, including workers’ compensation.  Hogge Law welcomes the opportunity to assist employers and carriers in preventing and responding to workers’ compensation claims.  For information about our firm, please visit our website </a:t>
            </a:r>
            <a:r>
              <a:rPr lang="en-US" sz="2800" b="1" dirty="0" smtClean="0"/>
              <a:t>HoggeLaw.com</a:t>
            </a:r>
            <a:r>
              <a:rPr lang="en-US" sz="2800" b="1" dirty="0"/>
              <a:t>.  For additional resources for Virginia employers, pleas visit our website </a:t>
            </a:r>
            <a:r>
              <a:rPr lang="en-US" sz="2800" b="1" dirty="0" smtClean="0"/>
              <a:t>VirginiaLaborLaw.com.</a:t>
            </a:r>
            <a:endParaRPr lang="en-US" sz="2800" b="1" dirty="0"/>
          </a:p>
          <a:p>
            <a:pPr marL="0" indent="0" algn="ctr">
              <a:buNone/>
            </a:pPr>
            <a:endParaRPr lang="en-US" b="1" dirty="0"/>
          </a:p>
        </p:txBody>
      </p:sp>
    </p:spTree>
    <p:extLst>
      <p:ext uri="{BB962C8B-B14F-4D97-AF65-F5344CB8AC3E}">
        <p14:creationId xmlns:p14="http://schemas.microsoft.com/office/powerpoint/2010/main" val="1568865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Assault by Coworker</a:t>
            </a:r>
          </a:p>
          <a:p>
            <a:pPr lvl="1"/>
            <a:r>
              <a:rPr lang="en-US" dirty="0" smtClean="0"/>
              <a:t>Coworker assault arises “in the course of” the employment if it occurs within the period of employment at a place where, from the nature of the work, the employee may be reasonably fulfilling the duties of the employment or doing something reasonably incidental to the employment.</a:t>
            </a:r>
            <a:endParaRPr lang="en-US" dirty="0"/>
          </a:p>
        </p:txBody>
      </p:sp>
    </p:spTree>
    <p:extLst>
      <p:ext uri="{BB962C8B-B14F-4D97-AF65-F5344CB8AC3E}">
        <p14:creationId xmlns:p14="http://schemas.microsoft.com/office/powerpoint/2010/main" val="1654222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accent1">
              <a:lumMod val="60000"/>
              <a:lumOff val="40000"/>
            </a:schemeClr>
          </a:solidFill>
        </p:spPr>
        <p:txBody>
          <a:bodyPr>
            <a:normAutofit/>
          </a:bodyPr>
          <a:lstStyle/>
          <a:p>
            <a:r>
              <a:rPr lang="en-US" sz="2000" b="1" dirty="0" smtClean="0">
                <a:solidFill>
                  <a:schemeClr val="tx2"/>
                </a:solidFill>
              </a:rPr>
              <a:t>Advanced Workers’ Compensation                                        Raymond L. Hogge, Jr.</a:t>
            </a:r>
            <a:endParaRPr lang="en-US" sz="2000" b="1" dirty="0">
              <a:solidFill>
                <a:schemeClr val="tx2"/>
              </a:solidFill>
            </a:endParaRPr>
          </a:p>
        </p:txBody>
      </p:sp>
      <p:sp>
        <p:nvSpPr>
          <p:cNvPr id="4" name="Content Placeholder 3"/>
          <p:cNvSpPr>
            <a:spLocks noGrp="1"/>
          </p:cNvSpPr>
          <p:nvPr>
            <p:ph idx="1"/>
          </p:nvPr>
        </p:nvSpPr>
        <p:spPr>
          <a:xfrm>
            <a:off x="457200" y="1143000"/>
            <a:ext cx="8229600" cy="4983163"/>
          </a:xfrm>
        </p:spPr>
        <p:txBody>
          <a:bodyPr>
            <a:normAutofit/>
          </a:bodyPr>
          <a:lstStyle/>
          <a:p>
            <a:pPr marL="0" indent="0">
              <a:buNone/>
            </a:pPr>
            <a:r>
              <a:rPr lang="en-US" b="1" dirty="0" smtClean="0"/>
              <a:t>Exclusive Remedy Doctrine</a:t>
            </a:r>
          </a:p>
          <a:p>
            <a:r>
              <a:rPr lang="en-US" dirty="0" smtClean="0"/>
              <a:t>Assault by Coworker</a:t>
            </a:r>
          </a:p>
          <a:p>
            <a:pPr lvl="1"/>
            <a:r>
              <a:rPr lang="en-US" dirty="0" smtClean="0"/>
              <a:t>Coworker assault arises “out of” the employment if it meets the “actual risk” test (not the “positional risk” test):  actual risk exists if there is a causal connection between the worker’s injury and the conditions under which the employer requires the work to be done, or if the conditions under which the employer requires the work to be done are a contributing cause of the injury.</a:t>
            </a:r>
          </a:p>
          <a:p>
            <a:endParaRPr lang="en-US" dirty="0"/>
          </a:p>
        </p:txBody>
      </p:sp>
    </p:spTree>
    <p:extLst>
      <p:ext uri="{BB962C8B-B14F-4D97-AF65-F5344CB8AC3E}">
        <p14:creationId xmlns:p14="http://schemas.microsoft.com/office/powerpoint/2010/main" val="2396871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5387</Words>
  <Application>Microsoft Office PowerPoint</Application>
  <PresentationFormat>On-screen Show (4:3)</PresentationFormat>
  <Paragraphs>417</Paragraphs>
  <Slides>70</Slides>
  <Notes>66</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PowerPoint Presentation</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lpstr>Advanced Workers’ Compensation                                        Raymond L. Hogge, Jr.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Virginia Workers Compensation Issues</dc:title>
  <dc:creator>Raymond L. Hogge, Jr.</dc:creator>
  <cp:lastModifiedBy>Raymond L. Hogge, Jr.</cp:lastModifiedBy>
  <cp:revision>97</cp:revision>
  <dcterms:created xsi:type="dcterms:W3CDTF">2014-10-07T16:23:28Z</dcterms:created>
  <dcterms:modified xsi:type="dcterms:W3CDTF">2014-10-08T20:27:02Z</dcterms:modified>
</cp:coreProperties>
</file>