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3" r:id="rId3"/>
    <p:sldId id="322" r:id="rId4"/>
    <p:sldId id="256" r:id="rId5"/>
    <p:sldId id="268" r:id="rId6"/>
    <p:sldId id="260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59" r:id="rId16"/>
    <p:sldId id="261" r:id="rId17"/>
    <p:sldId id="271" r:id="rId18"/>
    <p:sldId id="282" r:id="rId19"/>
    <p:sldId id="283" r:id="rId20"/>
    <p:sldId id="284" r:id="rId21"/>
    <p:sldId id="287" r:id="rId22"/>
    <p:sldId id="290" r:id="rId23"/>
    <p:sldId id="291" r:id="rId24"/>
    <p:sldId id="292" r:id="rId25"/>
    <p:sldId id="280" r:id="rId26"/>
    <p:sldId id="293" r:id="rId27"/>
    <p:sldId id="294" r:id="rId28"/>
    <p:sldId id="297" r:id="rId29"/>
    <p:sldId id="295" r:id="rId30"/>
    <p:sldId id="296" r:id="rId31"/>
    <p:sldId id="258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6" r:id="rId48"/>
    <p:sldId id="305" r:id="rId49"/>
    <p:sldId id="307" r:id="rId50"/>
    <p:sldId id="316" r:id="rId51"/>
    <p:sldId id="308" r:id="rId52"/>
    <p:sldId id="315" r:id="rId53"/>
    <p:sldId id="317" r:id="rId54"/>
    <p:sldId id="318" r:id="rId55"/>
    <p:sldId id="309" r:id="rId56"/>
    <p:sldId id="311" r:id="rId57"/>
    <p:sldId id="320" r:id="rId58"/>
    <p:sldId id="319" r:id="rId59"/>
    <p:sldId id="321" r:id="rId60"/>
    <p:sldId id="31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6" autoAdjust="0"/>
  </p:normalViewPr>
  <p:slideViewPr>
    <p:cSldViewPr>
      <p:cViewPr varScale="1">
        <p:scale>
          <a:sx n="60" d="100"/>
          <a:sy n="60" d="100"/>
        </p:scale>
        <p:origin x="-137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9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6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3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7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0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4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0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8F8B-C915-47B4-B961-29C37A1C500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CFED-00D3-4851-9C3C-97EFB5DA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2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  <a:p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Wages and Hours:</a:t>
            </a:r>
          </a:p>
          <a:p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Critical Issues</a:t>
            </a:r>
          </a:p>
          <a:p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Raymond L. Hogge, Jr.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Hogge Law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500 E. Plume Street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Norfolk, Virginia 23510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(757) 961-5400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www.VirginiaLaborLaw.com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FLSA - Tipped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Tipped employee may be paid $2.13/hour direct wages if the employee regularly receives more than $30/month in tips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“Tip credit” equal to amount employee actually receives in tips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Direct wages plus tip credit must meet normal minimum wage rate; employer pays any deficiency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Issues:  tip pooling; large group service charges </a:t>
            </a:r>
          </a:p>
        </p:txBody>
      </p:sp>
    </p:spTree>
    <p:extLst>
      <p:ext uri="{BB962C8B-B14F-4D97-AF65-F5344CB8AC3E}">
        <p14:creationId xmlns:p14="http://schemas.microsoft.com/office/powerpoint/2010/main" val="18655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FLSA - Young Workers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$4.25 minimum wage for workers under 20 years old for first 90 days of employment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Normal minimum wage applies after reaches age 20 or 90 days or employment (whichever is first)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Displacing other workers prohibited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FLSA - Full Time Students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85% minimum wage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Full-time students employed in retail or service stores, agriculture, colleges and universities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Maximum 8 hours/day; maximum 20 hours/week when school in session; maximum 40 hours/week when school not in session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Requires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certificate</a:t>
            </a:r>
          </a:p>
        </p:txBody>
      </p:sp>
    </p:spTree>
    <p:extLst>
      <p:ext uri="{BB962C8B-B14F-4D97-AF65-F5344CB8AC3E}">
        <p14:creationId xmlns:p14="http://schemas.microsoft.com/office/powerpoint/2010/main" val="8389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FLSA - Student Learners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High school students at least 16 years old who are enrolled in vocational education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Can pay 75% minimum wage while student enrolled on vocational education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Requires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certificate</a:t>
            </a:r>
          </a:p>
        </p:txBody>
      </p:sp>
    </p:spTree>
    <p:extLst>
      <p:ext uri="{BB962C8B-B14F-4D97-AF65-F5344CB8AC3E}">
        <p14:creationId xmlns:p14="http://schemas.microsoft.com/office/powerpoint/2010/main" val="23884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FLSA - Workers with Disabilities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section 14(c)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“Special minimum wages” for workers whose earning or productive capacity is impaired by a physical or menta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disability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“Commensurate” wage rates based on worker's individual productivity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Requires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certificate</a:t>
            </a:r>
          </a:p>
        </p:txBody>
      </p:sp>
    </p:spTree>
    <p:extLst>
      <p:ext uri="{BB962C8B-B14F-4D97-AF65-F5344CB8AC3E}">
        <p14:creationId xmlns:p14="http://schemas.microsoft.com/office/powerpoint/2010/main" val="42216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Exec. Order 13658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Issued February 12, 2014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Applies to Federal contracts and subcontracts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Establishes minimum wage of $10.10 beginning January 1, 2015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Beginning January 1, 2016 amount will be determined 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annually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Wage: Exec. Order 13658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Applies to construction contracts exceeding $2,000 (Davis Bacon Act)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Applies to service contracts exceeding $2,500 (Service Contracts Act)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Applies to micro-procurement contracts exceeding $3,000 (FLSA)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Applies to concession contracts (FLSA)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Applies to contracts in connection with offering services on Federal lands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 paid for all hours in excess of 40 in any “workweek”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Workweek is 7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consecutive 24 hour periods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Can start on any day of week, but cannot change from week to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week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Overtime compensation rate is 1.5 times the employee’s “regular rate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Regular Rate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“Regular rate” is effective hourly rate paid to employee for all hours worked during workweek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Regular rate includes all compensation paid -  hourly wages; commissions, piece rate; salary - subject to statutory exceptions</a:t>
            </a:r>
          </a:p>
        </p:txBody>
      </p:sp>
    </p:spTree>
    <p:extLst>
      <p:ext uri="{BB962C8B-B14F-4D97-AF65-F5344CB8AC3E}">
        <p14:creationId xmlns:p14="http://schemas.microsoft.com/office/powerpoint/2010/main" val="4812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Exclusions from Regular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“Premium pay” for work performed outside contractually established daily or weekly hours, or because work is performed on days such as holidays and weekends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Exclusion does not apply to extra pay for night shift; hazard pay; extra pay for difficult or unpleasant work; incentive pay for quick work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Premium pay can be credited toward overtime compensation owed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Disclaimer:  This presentation is for informational purposes only, and does not constitute legal advice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Exclusions from Regular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Discretionary bonuses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Employer must retain complete discretion to pay or not pay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Gifts, Christmas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special occasion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onuses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Prizes,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contests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suggestion systems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Cannot be directly related to job duties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Exclusions from Regular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Contributions to health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Insurance, life Insurance, retirement,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cafeteria, and other employee benefit plans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Contributions to Profit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Sharing, Trust, Thrift, or Savings Plans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Stock Option Grants, Stock Appreciation Rights Plans, Employee Stock Purchase Plans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Exclusions from Regular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Payments for time when no work performed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Holidays, vacation, sick leave, other paid time off, pay for periods of lack of work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Exclusions from Regular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Reasonable payments for work-related expenses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Exclusions from Regular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Show-up minimum payment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Call-back minimum payment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Others specific payments for nonproductive hours, e.g., lunch period pay, salary advances,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Overtime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alculation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Hourly rate 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Regular rate = hourly rate</a:t>
            </a:r>
          </a:p>
        </p:txBody>
      </p:sp>
    </p:spTree>
    <p:extLst>
      <p:ext uri="{BB962C8B-B14F-4D97-AF65-F5344CB8AC3E}">
        <p14:creationId xmlns:p14="http://schemas.microsoft.com/office/powerpoint/2010/main" val="4049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Overtime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alculation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Piece rate 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Regular rate = piece rate compensation divided by hours worked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Overtime compensation = regular rate x number of overtime hours x .5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Employee has already received full payment of non-overtime wages</a:t>
            </a:r>
          </a:p>
        </p:txBody>
      </p:sp>
    </p:spTree>
    <p:extLst>
      <p:ext uri="{BB962C8B-B14F-4D97-AF65-F5344CB8AC3E}">
        <p14:creationId xmlns:p14="http://schemas.microsoft.com/office/powerpoint/2010/main" val="37842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FLSA:  Overtime Compensation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calculation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Day rate employees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Regular rate = day rate divided by hours worked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Overtime compensation = regular rate x number of overtime hours x .5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Employee has already received full payment of non-overtime wages</a:t>
            </a:r>
          </a:p>
        </p:txBody>
      </p:sp>
    </p:spTree>
    <p:extLst>
      <p:ext uri="{BB962C8B-B14F-4D97-AF65-F5344CB8AC3E}">
        <p14:creationId xmlns:p14="http://schemas.microsoft.com/office/powerpoint/2010/main" val="42198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Overtime Calculation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Commissioned 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Must allocate commission to workweeks or  hours worked</a:t>
            </a:r>
          </a:p>
        </p:txBody>
      </p:sp>
    </p:spTree>
    <p:extLst>
      <p:ext uri="{BB962C8B-B14F-4D97-AF65-F5344CB8AC3E}">
        <p14:creationId xmlns:p14="http://schemas.microsoft.com/office/powerpoint/2010/main" val="19487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Overtime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alculation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Non-exempt salaried 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Regular rate = salary divided by number of hours the salary is intended to compensate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Overtime pay = regular rate x number of overtime hours x 1.5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Salary for period longer than workweek must be converted to workweek equivalent.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Example: monthly salary x 12 / 52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Example: semimonthly salary x 24 / 52</a:t>
            </a:r>
          </a:p>
        </p:txBody>
      </p:sp>
    </p:spTree>
    <p:extLst>
      <p:ext uri="{BB962C8B-B14F-4D97-AF65-F5344CB8AC3E}">
        <p14:creationId xmlns:p14="http://schemas.microsoft.com/office/powerpoint/2010/main" val="820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Wage Hour Legal Requirements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Prevailing Wage Rate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Child Labor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Recordkeeping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Nondiscrimination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Overtime Compensation: FLSA - Overtime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alculation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Nonexempt salaried employees - fluctuating workweek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Overtime compensation = total hours worked  / salary x .5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Requirements: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fixed salary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effective hourly rate never below minimum wage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clear mutual understanding that salary covers all hours worked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Employee’s hours fluctuate week to week </a:t>
            </a:r>
          </a:p>
        </p:txBody>
      </p:sp>
    </p:spTree>
    <p:extLst>
      <p:ext uri="{BB962C8B-B14F-4D97-AF65-F5344CB8AC3E}">
        <p14:creationId xmlns:p14="http://schemas.microsoft.com/office/powerpoint/2010/main" val="26539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“Suffer or permit to work”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Work time is compensable if employer knew or had reasons to know it was being performed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Adopting rule against unauthorized work is not enough; management must enforce the rule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Waiting Time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Issue: was employee engaged to wait (primarily for the benefit of the employer - compensable) or waiting to be engaged (time primarily for the benefit of the employee - not compensable)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employee can use waiting time for his own purposes, then usually not compensable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On-call time can present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Rest and Meal Periods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Rest period must be at least 20 minutes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Meal periods must be at least 30 minutes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Rest and meal periods may be compensable if employee not relieved of all work duties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Sleeping Time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CFR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785.21: Employees on duty for less than 24 hours must be paid for all on-duty time even if permitted to sleep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29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CFR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785.22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 Employees on duty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24 hours or more can agree with employer to exclude a regular sleep period of up to 8 hours, provided employer provides sleeping facility and employee can sleep up to 5 hours uninterrupted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Similar rules for public sector employees under FLSA section 7(e)  </a:t>
            </a:r>
          </a:p>
        </p:txBody>
      </p:sp>
    </p:spTree>
    <p:extLst>
      <p:ext uri="{BB962C8B-B14F-4D97-AF65-F5344CB8AC3E}">
        <p14:creationId xmlns:p14="http://schemas.microsoft.com/office/powerpoint/2010/main" val="10918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Hours Worked - FLSA: Preliminary and </a:t>
            </a:r>
            <a:r>
              <a:rPr lang="en-US" sz="3500" dirty="0" err="1" smtClean="0">
                <a:solidFill>
                  <a:schemeClr val="accent1">
                    <a:lumMod val="75000"/>
                  </a:schemeClr>
                </a:solidFill>
              </a:rPr>
              <a:t>Postliminary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 Activities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Excluded from hours worked under Portal to Portal Act (1947)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IBP v. Alvarez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(US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SCt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2005):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PTP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Act does not apply to activities that are part of “continuous workday,” which starts at first “principal activity” and ends at last principal activity; principal activities include activities that are “integral and indispensable”  to  “principal activities”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job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 “Donning and doffing”; preparing equipment; transporting tools and equipment to job site; security screenings; shift changes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Lectures, Meetings and Training Programs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Normally compensable unless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Attendance outside employee’s regular work hours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ttendance voluntary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Not directly related to employee’s job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Employee does not perform any productive work</a:t>
            </a:r>
          </a:p>
        </p:txBody>
      </p:sp>
    </p:spTree>
    <p:extLst>
      <p:ext uri="{BB962C8B-B14F-4D97-AF65-F5344CB8AC3E}">
        <p14:creationId xmlns:p14="http://schemas.microsoft.com/office/powerpoint/2010/main" val="27217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Travel Time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Ordinary travel to and from work at beginning and end of day: not compensable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Travel from company to job sites:  compensable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Travel between job sites:  compensable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Travel from last job site at end of day to company:  compensable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Travel from last job site at end of day to home: normally not compensable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Travel Time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Travel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ome to work on special one day assignment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another city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 compensable work time, except for the time spent in commuting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place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departure, and the usual meal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Travel away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home community: compensable on off-duty days for the same number of hours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on-duty days</a:t>
            </a:r>
          </a:p>
        </p:txBody>
      </p:sp>
    </p:spTree>
    <p:extLst>
      <p:ext uri="{BB962C8B-B14F-4D97-AF65-F5344CB8AC3E}">
        <p14:creationId xmlns:p14="http://schemas.microsoft.com/office/powerpoint/2010/main" val="17515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Hours Worked: FLSA - De Minimis Time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Small amounts of time at beginning or end of day may be deemed noncompensable where tracking time is administratively difficult</a:t>
            </a:r>
          </a:p>
        </p:txBody>
      </p:sp>
    </p:spTree>
    <p:extLst>
      <p:ext uri="{BB962C8B-B14F-4D97-AF65-F5344CB8AC3E}">
        <p14:creationId xmlns:p14="http://schemas.microsoft.com/office/powerpoint/2010/main" val="7410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Sources of Requirements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Federal Laws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Fair Labor Standards Act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Davis Bacon Act, Service Contracts Act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Executive Orders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 Laws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Virginia Payment of Wage Law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Contract Clauses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Government Contracts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Collective Bargaining Agreements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Executive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Salary basis, not less than $455/week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Primary duty is managing the enterprise, or managing a customarily recognized department or subdivision of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enterprise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Customarily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regularly direct the work of at least two or more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full-time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employees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Authority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hire 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fire,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recommendations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concerning hiring, firing, advancement, promotion or any other change of status of employees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given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particular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weight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Executive Employees - Business Owners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Business owner deemed exempt executive if 20% or more equity interest  and actively engaged in management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Administrative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mployees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Salary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or fee basis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, not less than $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455/week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Primary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duty is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office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or non-manual work directly related to the management or general business operations of the employer or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customers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Primary duty includes exercise of discretion and independent judgment regarding matters of significance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Administrative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mployees in Schools 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Salary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or fee basis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, not less than $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455/week or equal to teacher entrance salary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Primary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duty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is performing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administrative functions directly related to academic instruction or training in an educational establishment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No separate requirement for Primary discretion and independent judgment regarding matters of significance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earned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rofessionals”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Salary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or fee basis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, not less than $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455/week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Primary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duty is work requiring advanced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knowledge - predominantly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intellectual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and requiring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consistent exercise of discretion and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judgment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Advanced knowledge in field of science or learning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Advanced knowledge customarily acquired by a prolonged course of specialized intellectual instruction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:Creative professionals”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Salary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or fee basis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, not less than $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455/week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Primary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duty is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work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requiring invention, imagination, originality or talent in a recognized field of artistic or creative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endeavor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Computer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mployees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Salary or fee basis, not less than $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455/week or hourly not less than $27.63/hour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Employed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as a computer systems analyst, computer programmer, software engineer or other similarly skilled worker in the computer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field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Primary duty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is systems analysis, computer systems or programs, based on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system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design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specifications or operating systems (or some combination requiring same skill)</a:t>
            </a:r>
          </a:p>
        </p:txBody>
      </p:sp>
    </p:spTree>
    <p:extLst>
      <p:ext uri="{BB962C8B-B14F-4D97-AF65-F5344CB8AC3E}">
        <p14:creationId xmlns:p14="http://schemas.microsoft.com/office/powerpoint/2010/main" val="11796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FLSA: Exemptions: Highly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ompensated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Salary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or fee basis,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least $100,000 annually and not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less than $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455/week on salary or fee basis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Customarily and regularly performs duties of executive, administrative 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professiona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employee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Exemptions: Outside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mployees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 minimum compensation threshold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Makes sales away from employer’s place of business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Makes sales in person</a:t>
            </a:r>
          </a:p>
        </p:txBody>
      </p:sp>
    </p:spTree>
    <p:extLst>
      <p:ext uri="{BB962C8B-B14F-4D97-AF65-F5344CB8AC3E}">
        <p14:creationId xmlns:p14="http://schemas.microsoft.com/office/powerpoint/2010/main" val="26990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FLSA Exemptions: Companionship and Live-In Domestic Service Workers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1974 FLSA was extended to cover all domestic service workers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same time, exemption to minimum wage and overtime requirements of FLSA created for certain domestic service workers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FLSA: Coverage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Enterprise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Individual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FLSA Exemptions: Companionship and Live-In Domestic Service Workers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section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13(a)(15) exempts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minimum wage and overtime “any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employee employed in domestic service employment to provide companionship services for individuals who (because of age or infirmity) are unable to care for themselves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FLSA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section 13(b)(21)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exempts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overtime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but not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wage)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any employee who is employed in domestic service in a household and who resides in such household.” 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FLSA Exemptions: Companionship and Live-In Domestic Service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new final regulations issued 10/1/13 went into effect 1/1/15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Under the new regulations, home health care agencies cannot claim the exemptions for workers they place in the homes of their clients; the exemptions may be claimed only be service recipients hiring workers directly  </a:t>
            </a:r>
          </a:p>
        </p:txBody>
      </p:sp>
    </p:spTree>
    <p:extLst>
      <p:ext uri="{BB962C8B-B14F-4D97-AF65-F5344CB8AC3E}">
        <p14:creationId xmlns:p14="http://schemas.microsoft.com/office/powerpoint/2010/main" val="8856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FLSA Exemptions: Companionship and Live-In Domestic Service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Companionship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exemption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limited under the new regulations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Generally limited to “fellowship and protection”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Excludes home care workers who spend more than 20% of their work hours performing “care” services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Excludes all time spent providing “medically related services”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FLSA Exemptions: Companionship and Live-In Domestic Service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Conditions placed on live-in exemption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Written agreements strongly suggested regarding exclusion of sleep time, meal time, and duty-free time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Direct-hire employers required to maintain records showing exact number of hours worked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Payment of minimum wage required</a:t>
            </a:r>
          </a:p>
        </p:txBody>
      </p:sp>
    </p:spTree>
    <p:extLst>
      <p:ext uri="{BB962C8B-B14F-4D97-AF65-F5344CB8AC3E}">
        <p14:creationId xmlns:p14="http://schemas.microsoft.com/office/powerpoint/2010/main" val="38891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FLSA Exemptions: Companionship and Live-In Domestic Service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New regulations have been challenged in at least one court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New regulations present significant challenges for home care agencies</a:t>
            </a:r>
          </a:p>
        </p:txBody>
      </p:sp>
    </p:spTree>
    <p:extLst>
      <p:ext uri="{BB962C8B-B14F-4D97-AF65-F5344CB8AC3E}">
        <p14:creationId xmlns:p14="http://schemas.microsoft.com/office/powerpoint/2010/main" val="6558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Exemptions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Many other exemptions applicable to workers performing specific job duties.</a:t>
            </a:r>
          </a:p>
        </p:txBody>
      </p:sp>
    </p:spTree>
    <p:extLst>
      <p:ext uri="{BB962C8B-B14F-4D97-AF65-F5344CB8AC3E}">
        <p14:creationId xmlns:p14="http://schemas.microsoft.com/office/powerpoint/2010/main" val="54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ommon Mistakes to Avoid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Misclassification of employees as exempt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Before applying exemption, make sure it applies under interpretations of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DOL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and courts</a:t>
            </a:r>
          </a:p>
        </p:txBody>
      </p:sp>
    </p:spTree>
    <p:extLst>
      <p:ext uri="{BB962C8B-B14F-4D97-AF65-F5344CB8AC3E}">
        <p14:creationId xmlns:p14="http://schemas.microsoft.com/office/powerpoint/2010/main" val="35361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 Mistakes to Avoid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Absence of window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orrection policy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Window of correction policy allows employer to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oluntarily correct misclassification of 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Employers should include window of correction policy in employee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handbook</a:t>
            </a:r>
          </a:p>
        </p:txBody>
      </p:sp>
    </p:spTree>
    <p:extLst>
      <p:ext uri="{BB962C8B-B14F-4D97-AF65-F5344CB8AC3E}">
        <p14:creationId xmlns:p14="http://schemas.microsoft.com/office/powerpoint/2010/main" val="41276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 Mistakes to Avoid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Salary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Just paying on employee by salary does not make the employee exempt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Employee must meet all the requirements for an exemption</a:t>
            </a:r>
          </a:p>
        </p:txBody>
      </p:sp>
    </p:spTree>
    <p:extLst>
      <p:ext uri="{BB962C8B-B14F-4D97-AF65-F5344CB8AC3E}">
        <p14:creationId xmlns:p14="http://schemas.microsoft.com/office/powerpoint/2010/main" val="42516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 Mistakes to Avoid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Improper deductions from salary of exempt employees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Can result in loss of exemption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FLSA: Coverage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Enterprise Coverage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Enterprise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ngaged in interstate commerce with annual gross revenue at least $500,000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Hospitals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Institutions primarily engaged in the care of the sick, aged, mentally ill, or disabled who reside on the premises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Schools for mentally disabled or gifted children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Preschools, elementary schools, secondary schools, colleges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 Mistakes to Avoid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Compensatory time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Compensatory time is allowed only for public sector employees; not available in private sector</a:t>
            </a:r>
          </a:p>
        </p:txBody>
      </p:sp>
    </p:spTree>
    <p:extLst>
      <p:ext uri="{BB962C8B-B14F-4D97-AF65-F5344CB8AC3E}">
        <p14:creationId xmlns:p14="http://schemas.microsoft.com/office/powerpoint/2010/main" val="30041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FLSA: Coverage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</a:rPr>
              <a:t>Individual Coverage: Individual workers who are "engaged in commerce or in the production of goods for commerce.“  Examples: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Employees who produce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goods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will be sent out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 state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Employees who regularly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telephone calls to persons located in other 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tates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Employees who travel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other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their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jobs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Employees who do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janitorial work in buildings where goods are produced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shipment out of state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FLSA: Employment Relationship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covers only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 does not apply to independent contractors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Beware misclassification of independent contractors as employees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Wages and Hours: Critical Issues </a:t>
            </a:r>
            <a:br>
              <a:rPr lang="en-US" sz="2800" dirty="0" smtClean="0"/>
            </a:br>
            <a:r>
              <a:rPr lang="en-US" sz="2000" dirty="0" smtClean="0"/>
              <a:t>Raymond L. Hogge, Jr.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Minimum Wage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FLSA: Currently $7.25/hour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Many states have their own minimum wage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Virginia follows FLSA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2914</Words>
  <Application>Microsoft Office PowerPoint</Application>
  <PresentationFormat>On-screen Show (4:3)</PresentationFormat>
  <Paragraphs>323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  <vt:lpstr>Wages and Hours: Critical Issues  Raymond L. Hogge, Jr.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Wages and Hours: Critical Issues  Raymond L. Hogge, Jr.</dc:title>
  <dc:creator>Raymond L. Hogge, Jr.</dc:creator>
  <cp:lastModifiedBy>Raymond L. Hogge, Jr.</cp:lastModifiedBy>
  <cp:revision>98</cp:revision>
  <dcterms:created xsi:type="dcterms:W3CDTF">2015-04-25T17:51:27Z</dcterms:created>
  <dcterms:modified xsi:type="dcterms:W3CDTF">2015-05-08T13:14:54Z</dcterms:modified>
</cp:coreProperties>
</file>