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8"/>
  </p:notesMasterIdLst>
  <p:handoutMasterIdLst>
    <p:handoutMasterId r:id="rId129"/>
  </p:handoutMasterIdLst>
  <p:sldIdLst>
    <p:sldId id="304" r:id="rId2"/>
    <p:sldId id="338" r:id="rId3"/>
    <p:sldId id="341" r:id="rId4"/>
    <p:sldId id="257" r:id="rId5"/>
    <p:sldId id="258" r:id="rId6"/>
    <p:sldId id="259" r:id="rId7"/>
    <p:sldId id="261" r:id="rId8"/>
    <p:sldId id="262" r:id="rId9"/>
    <p:sldId id="263" r:id="rId10"/>
    <p:sldId id="260" r:id="rId11"/>
    <p:sldId id="264" r:id="rId12"/>
    <p:sldId id="266" r:id="rId13"/>
    <p:sldId id="265"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8" r:id="rId35"/>
    <p:sldId id="308" r:id="rId36"/>
    <p:sldId id="287"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7" r:id="rId53"/>
    <p:sldId id="305" r:id="rId54"/>
    <p:sldId id="306"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32" r:id="rId73"/>
    <p:sldId id="333" r:id="rId74"/>
    <p:sldId id="334" r:id="rId75"/>
    <p:sldId id="335" r:id="rId76"/>
    <p:sldId id="336" r:id="rId77"/>
    <p:sldId id="337" r:id="rId78"/>
    <p:sldId id="326" r:id="rId79"/>
    <p:sldId id="330" r:id="rId80"/>
    <p:sldId id="328" r:id="rId81"/>
    <p:sldId id="327" r:id="rId82"/>
    <p:sldId id="331" r:id="rId83"/>
    <p:sldId id="339" r:id="rId84"/>
    <p:sldId id="340"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7" r:id="rId100"/>
    <p:sldId id="358" r:id="rId101"/>
    <p:sldId id="359" r:id="rId102"/>
    <p:sldId id="360" r:id="rId103"/>
    <p:sldId id="361" r:id="rId104"/>
    <p:sldId id="362" r:id="rId105"/>
    <p:sldId id="363" r:id="rId106"/>
    <p:sldId id="364" r:id="rId107"/>
    <p:sldId id="365" r:id="rId108"/>
    <p:sldId id="366" r:id="rId109"/>
    <p:sldId id="367" r:id="rId110"/>
    <p:sldId id="368" r:id="rId111"/>
    <p:sldId id="369" r:id="rId112"/>
    <p:sldId id="370" r:id="rId113"/>
    <p:sldId id="371" r:id="rId114"/>
    <p:sldId id="373" r:id="rId115"/>
    <p:sldId id="374" r:id="rId116"/>
    <p:sldId id="376" r:id="rId117"/>
    <p:sldId id="375" r:id="rId118"/>
    <p:sldId id="377" r:id="rId119"/>
    <p:sldId id="378" r:id="rId120"/>
    <p:sldId id="383" r:id="rId121"/>
    <p:sldId id="379" r:id="rId122"/>
    <p:sldId id="382" r:id="rId123"/>
    <p:sldId id="381" r:id="rId124"/>
    <p:sldId id="384" r:id="rId125"/>
    <p:sldId id="380" r:id="rId126"/>
    <p:sldId id="385" r:id="rId1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12" autoAdjust="0"/>
  </p:normalViewPr>
  <p:slideViewPr>
    <p:cSldViewPr>
      <p:cViewPr varScale="1">
        <p:scale>
          <a:sx n="63" d="100"/>
          <a:sy n="63" d="100"/>
        </p:scale>
        <p:origin x="-1277"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660663CB-E4F8-4937-AAA8-E06164723451}" type="datetimeFigureOut">
              <a:rPr lang="en-US" smtClean="0"/>
              <a:t>2/27/2019</a:t>
            </a:fld>
            <a:endParaRPr lang="en-US"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10079CDF-AE13-4436-A143-0F576A581FE2}" type="slidenum">
              <a:rPr lang="en-US" smtClean="0"/>
              <a:t>‹#›</a:t>
            </a:fld>
            <a:endParaRPr lang="en-US" dirty="0"/>
          </a:p>
        </p:txBody>
      </p:sp>
    </p:spTree>
    <p:extLst>
      <p:ext uri="{BB962C8B-B14F-4D97-AF65-F5344CB8AC3E}">
        <p14:creationId xmlns:p14="http://schemas.microsoft.com/office/powerpoint/2010/main" val="3532980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F89D93FB-32BE-42EF-B964-C31D71DA2E49}" type="datetimeFigureOut">
              <a:rPr lang="en-US" smtClean="0"/>
              <a:t>2/27/2019</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4340AC0-12F8-4F55-A28E-4DD43B1788AC}" type="slidenum">
              <a:rPr lang="en-US" smtClean="0"/>
              <a:t>‹#›</a:t>
            </a:fld>
            <a:endParaRPr lang="en-US" dirty="0"/>
          </a:p>
        </p:txBody>
      </p:sp>
    </p:spTree>
    <p:extLst>
      <p:ext uri="{BB962C8B-B14F-4D97-AF65-F5344CB8AC3E}">
        <p14:creationId xmlns:p14="http://schemas.microsoft.com/office/powerpoint/2010/main" val="2731019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a:t>
            </a:fld>
            <a:endParaRPr lang="en-US" dirty="0"/>
          </a:p>
        </p:txBody>
      </p:sp>
    </p:spTree>
    <p:extLst>
      <p:ext uri="{BB962C8B-B14F-4D97-AF65-F5344CB8AC3E}">
        <p14:creationId xmlns:p14="http://schemas.microsoft.com/office/powerpoint/2010/main" val="12639694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MD-110</a:t>
            </a:r>
            <a:r>
              <a:rPr lang="en-US" baseline="0" dirty="0" smtClean="0"/>
              <a:t> (2015) § I.</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10</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100</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101</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102</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103</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104</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105</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106</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107</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108</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109</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MD-110</a:t>
            </a:r>
            <a:r>
              <a:rPr lang="en-US" baseline="0" dirty="0" smtClean="0"/>
              <a:t> (2015) § II.</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11</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110</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111</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112</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113</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114</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115</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116</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117</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118</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119</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MD-110</a:t>
            </a:r>
            <a:r>
              <a:rPr lang="en-US" baseline="0" dirty="0" smtClean="0"/>
              <a:t> (2015) § II.</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12</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120</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121</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122</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123</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124</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125</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126</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II.</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13</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IV.</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14</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IV(A).</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15</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IV(B).</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16</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IV(C).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17</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IV(C) note 2.</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18</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IV(D).</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19</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2</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IV(D).</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20</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V(A).</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21</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V(B).</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22</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23</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V(C)(1).</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24</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V(C)(2).</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25</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V(C)(3).</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26</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V(C)(3).</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27</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V(C)(3).</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28</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V(D).</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29</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3</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V(D).</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30</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V(D).</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31</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V(D).</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32</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V(D).</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33</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V(D).</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34</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35</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VI(A).</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36</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VI(A)(1).</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37</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VI(A)(2).</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38</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VI(A)(3).</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39</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Revised MD-110 Reference Guide (September 2015),</a:t>
            </a:r>
            <a:r>
              <a:rPr lang="en-US" baseline="0" dirty="0" smtClean="0"/>
              <a:t> https://www.eeoc.gov/federal/directives/md-110_reference_guide.cfm.</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4</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VI(A)(3).</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40</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VI(A)(3).</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41</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VI(A)(3).</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42</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VI(B).</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43</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VI(B).</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44</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VI(B).</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45</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VI(B).</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46</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VI(B).</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47</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VI(B).</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48</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VI(B).</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49</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Revised MD-110 Reference Guide (September 2015),</a:t>
            </a:r>
            <a:r>
              <a:rPr lang="en-US" baseline="0" dirty="0" smtClean="0"/>
              <a:t> https://www.eeoc.gov/federal/directives/md-110_reference_guide.cfm.</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5</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VI(B).</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50</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VI(B).</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51</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52</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53</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54</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55</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56</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57</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58</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59</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Revised MD-110 Reference Guide (September 2015),</a:t>
            </a:r>
            <a:r>
              <a:rPr lang="en-US" baseline="0" dirty="0" smtClean="0"/>
              <a:t> https://www.eeoc.gov/federal/directives/md-110_reference_guide.cfm.</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6</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60</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61</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62</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63</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64</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65</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VI(C).</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66</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VI(D).</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67</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VI(D).</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68</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VI(D).</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69</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Revised MD-110 Reference Guide (September 2015),</a:t>
            </a:r>
            <a:r>
              <a:rPr lang="en-US" baseline="0" dirty="0" smtClean="0"/>
              <a:t> https://www.eeoc.gov/federal/directives/md-110_reference_guide.cfm.</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7</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VII.</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70</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VII.</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71</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X1.</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72</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XI.</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73</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XI.</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74</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XI.</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75</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XI.</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76</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XI.</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77</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VII.</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78</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VII.</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79</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Revised MD-110 Reference Guide (September 2015), https://www.eeoc.gov/federal/directives/md-110_reference_guide.cfm.</a:t>
            </a:r>
          </a:p>
        </p:txBody>
      </p:sp>
      <p:sp>
        <p:nvSpPr>
          <p:cNvPr id="4" name="Slide Number Placeholder 3"/>
          <p:cNvSpPr>
            <a:spLocks noGrp="1"/>
          </p:cNvSpPr>
          <p:nvPr>
            <p:ph type="sldNum" sz="quarter" idx="10"/>
          </p:nvPr>
        </p:nvSpPr>
        <p:spPr/>
        <p:txBody>
          <a:bodyPr/>
          <a:lstStyle/>
          <a:p>
            <a:fld id="{A4340AC0-12F8-4F55-A28E-4DD43B1788AC}" type="slidenum">
              <a:rPr lang="en-US" smtClean="0"/>
              <a:t>8</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VII.</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80</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VII.</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81</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VII, § IX.</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82</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EEOC MD-110</a:t>
            </a:r>
            <a:r>
              <a:rPr lang="en-US" baseline="0" dirty="0" smtClean="0"/>
              <a:t> (2015) § VII, § IX.</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83</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84</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85</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86</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87</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88</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89</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MD-110</a:t>
            </a:r>
            <a:r>
              <a:rPr lang="en-US" baseline="0" dirty="0" smtClean="0"/>
              <a:t> (2015) § I.</a:t>
            </a:r>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9</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90</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91</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92</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93</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94</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95</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96</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97</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98</a:t>
            </a:fld>
            <a:endParaRPr lang="en-US" dirty="0"/>
          </a:p>
        </p:txBody>
      </p:sp>
    </p:spTree>
    <p:extLst>
      <p:ext uri="{BB962C8B-B14F-4D97-AF65-F5344CB8AC3E}">
        <p14:creationId xmlns:p14="http://schemas.microsoft.com/office/powerpoint/2010/main" val="3479124282"/>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340AC0-12F8-4F55-A28E-4DD43B1788AC}" type="slidenum">
              <a:rPr lang="en-US" smtClean="0"/>
              <a:t>99</a:t>
            </a:fld>
            <a:endParaRPr lang="en-US" dirty="0"/>
          </a:p>
        </p:txBody>
      </p:sp>
    </p:spTree>
    <p:extLst>
      <p:ext uri="{BB962C8B-B14F-4D97-AF65-F5344CB8AC3E}">
        <p14:creationId xmlns:p14="http://schemas.microsoft.com/office/powerpoint/2010/main" val="3479124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2180D6-826A-4067-8F60-464B516F8FCC}" type="datetime1">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D0B47-C578-41B2-8277-B9B418A2FBC1}" type="slidenum">
              <a:rPr lang="en-US" smtClean="0"/>
              <a:t>‹#›</a:t>
            </a:fld>
            <a:endParaRPr lang="en-US" dirty="0"/>
          </a:p>
        </p:txBody>
      </p:sp>
    </p:spTree>
    <p:extLst>
      <p:ext uri="{BB962C8B-B14F-4D97-AF65-F5344CB8AC3E}">
        <p14:creationId xmlns:p14="http://schemas.microsoft.com/office/powerpoint/2010/main" val="813469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15958C-8B74-4909-AF21-1E36A98746D5}" type="datetime1">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D0B47-C578-41B2-8277-B9B418A2FBC1}" type="slidenum">
              <a:rPr lang="en-US" smtClean="0"/>
              <a:t>‹#›</a:t>
            </a:fld>
            <a:endParaRPr lang="en-US" dirty="0"/>
          </a:p>
        </p:txBody>
      </p:sp>
    </p:spTree>
    <p:extLst>
      <p:ext uri="{BB962C8B-B14F-4D97-AF65-F5344CB8AC3E}">
        <p14:creationId xmlns:p14="http://schemas.microsoft.com/office/powerpoint/2010/main" val="3739115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B6DFB-005D-47C1-8894-915D14DC3362}" type="datetime1">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D0B47-C578-41B2-8277-B9B418A2FBC1}" type="slidenum">
              <a:rPr lang="en-US" smtClean="0"/>
              <a:t>‹#›</a:t>
            </a:fld>
            <a:endParaRPr lang="en-US" dirty="0"/>
          </a:p>
        </p:txBody>
      </p:sp>
    </p:spTree>
    <p:extLst>
      <p:ext uri="{BB962C8B-B14F-4D97-AF65-F5344CB8AC3E}">
        <p14:creationId xmlns:p14="http://schemas.microsoft.com/office/powerpoint/2010/main" val="136494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C3600-1EDD-443F-AFF3-0BBC20BB3FBF}" type="datetime1">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D0B47-C578-41B2-8277-B9B418A2FBC1}" type="slidenum">
              <a:rPr lang="en-US" smtClean="0"/>
              <a:t>‹#›</a:t>
            </a:fld>
            <a:endParaRPr lang="en-US" dirty="0"/>
          </a:p>
        </p:txBody>
      </p:sp>
    </p:spTree>
    <p:extLst>
      <p:ext uri="{BB962C8B-B14F-4D97-AF65-F5344CB8AC3E}">
        <p14:creationId xmlns:p14="http://schemas.microsoft.com/office/powerpoint/2010/main" val="180189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0345DE-6AE4-4139-B386-D042989B0208}" type="datetime1">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D0B47-C578-41B2-8277-B9B418A2FBC1}" type="slidenum">
              <a:rPr lang="en-US" smtClean="0"/>
              <a:t>‹#›</a:t>
            </a:fld>
            <a:endParaRPr lang="en-US" dirty="0"/>
          </a:p>
        </p:txBody>
      </p:sp>
    </p:spTree>
    <p:extLst>
      <p:ext uri="{BB962C8B-B14F-4D97-AF65-F5344CB8AC3E}">
        <p14:creationId xmlns:p14="http://schemas.microsoft.com/office/powerpoint/2010/main" val="3978590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D9117B-E381-4FA5-ADBA-ED45EAC0CAD6}" type="datetime1">
              <a:rPr lang="en-US" smtClean="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0D0B47-C578-41B2-8277-B9B418A2FBC1}" type="slidenum">
              <a:rPr lang="en-US" smtClean="0"/>
              <a:t>‹#›</a:t>
            </a:fld>
            <a:endParaRPr lang="en-US" dirty="0"/>
          </a:p>
        </p:txBody>
      </p:sp>
    </p:spTree>
    <p:extLst>
      <p:ext uri="{BB962C8B-B14F-4D97-AF65-F5344CB8AC3E}">
        <p14:creationId xmlns:p14="http://schemas.microsoft.com/office/powerpoint/2010/main" val="3398939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31C3ED-7DDE-4D49-B407-852C3831F27E}" type="datetime1">
              <a:rPr lang="en-US" smtClean="0"/>
              <a:t>2/27/2019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0D0B47-C578-41B2-8277-B9B418A2FBC1}" type="slidenum">
              <a:rPr lang="en-US" smtClean="0"/>
              <a:t>‹#›</a:t>
            </a:fld>
            <a:endParaRPr lang="en-US" dirty="0"/>
          </a:p>
        </p:txBody>
      </p:sp>
    </p:spTree>
    <p:extLst>
      <p:ext uri="{BB962C8B-B14F-4D97-AF65-F5344CB8AC3E}">
        <p14:creationId xmlns:p14="http://schemas.microsoft.com/office/powerpoint/2010/main" val="369538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3F30E7-579C-4236-A604-5D252A88E629}" type="datetime1">
              <a:rPr lang="en-US" smtClean="0"/>
              <a:t>2/27/2019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0D0B47-C578-41B2-8277-B9B418A2FBC1}" type="slidenum">
              <a:rPr lang="en-US" smtClean="0"/>
              <a:t>‹#›</a:t>
            </a:fld>
            <a:endParaRPr lang="en-US" dirty="0"/>
          </a:p>
        </p:txBody>
      </p:sp>
    </p:spTree>
    <p:extLst>
      <p:ext uri="{BB962C8B-B14F-4D97-AF65-F5344CB8AC3E}">
        <p14:creationId xmlns:p14="http://schemas.microsoft.com/office/powerpoint/2010/main" val="3000909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934D2-57CF-48CE-B6CF-463D14E1B11C}" type="datetime1">
              <a:rPr lang="en-US" smtClean="0"/>
              <a:t>2/27/2019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0D0B47-C578-41B2-8277-B9B418A2FBC1}" type="slidenum">
              <a:rPr lang="en-US" smtClean="0"/>
              <a:t>‹#›</a:t>
            </a:fld>
            <a:endParaRPr lang="en-US" dirty="0"/>
          </a:p>
        </p:txBody>
      </p:sp>
    </p:spTree>
    <p:extLst>
      <p:ext uri="{BB962C8B-B14F-4D97-AF65-F5344CB8AC3E}">
        <p14:creationId xmlns:p14="http://schemas.microsoft.com/office/powerpoint/2010/main" val="264778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0FE92-E87C-4119-BE35-86A8BD4B9692}" type="datetime1">
              <a:rPr lang="en-US" smtClean="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0D0B47-C578-41B2-8277-B9B418A2FBC1}" type="slidenum">
              <a:rPr lang="en-US" smtClean="0"/>
              <a:t>‹#›</a:t>
            </a:fld>
            <a:endParaRPr lang="en-US" dirty="0"/>
          </a:p>
        </p:txBody>
      </p:sp>
    </p:spTree>
    <p:extLst>
      <p:ext uri="{BB962C8B-B14F-4D97-AF65-F5344CB8AC3E}">
        <p14:creationId xmlns:p14="http://schemas.microsoft.com/office/powerpoint/2010/main" val="1384342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9009CB-6D4D-4CB5-A97D-1ACDD5237AFF}" type="datetime1">
              <a:rPr lang="en-US" smtClean="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0D0B47-C578-41B2-8277-B9B418A2FBC1}" type="slidenum">
              <a:rPr lang="en-US" smtClean="0"/>
              <a:t>‹#›</a:t>
            </a:fld>
            <a:endParaRPr lang="en-US" dirty="0"/>
          </a:p>
        </p:txBody>
      </p:sp>
    </p:spTree>
    <p:extLst>
      <p:ext uri="{BB962C8B-B14F-4D97-AF65-F5344CB8AC3E}">
        <p14:creationId xmlns:p14="http://schemas.microsoft.com/office/powerpoint/2010/main" val="3242682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F69D4-B7DE-469D-8EC1-D91F313A96AD}" type="datetime1">
              <a:rPr lang="en-US" smtClean="0"/>
              <a:t>2/27/2019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D0B47-C578-41B2-8277-B9B418A2FBC1}" type="slidenum">
              <a:rPr lang="en-US" smtClean="0"/>
              <a:t>‹#›</a:t>
            </a:fld>
            <a:endParaRPr lang="en-US" dirty="0"/>
          </a:p>
        </p:txBody>
      </p:sp>
    </p:spTree>
    <p:extLst>
      <p:ext uri="{BB962C8B-B14F-4D97-AF65-F5344CB8AC3E}">
        <p14:creationId xmlns:p14="http://schemas.microsoft.com/office/powerpoint/2010/main" val="4211356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381000"/>
            <a:ext cx="8229600" cy="6095999"/>
          </a:xfrm>
        </p:spPr>
        <p:txBody>
          <a:bodyPr/>
          <a:lstStyle/>
          <a:p>
            <a:r>
              <a:rPr lang="en-US" b="1" dirty="0" smtClean="0">
                <a:solidFill>
                  <a:schemeClr val="accent5">
                    <a:lumMod val="75000"/>
                  </a:schemeClr>
                </a:solidFill>
              </a:rPr>
              <a:t>Federal Agency EEO Investigation:</a:t>
            </a:r>
            <a:br>
              <a:rPr lang="en-US" b="1" dirty="0" smtClean="0">
                <a:solidFill>
                  <a:schemeClr val="accent5">
                    <a:lumMod val="75000"/>
                  </a:schemeClr>
                </a:solidFill>
              </a:rPr>
            </a:br>
            <a:r>
              <a:rPr lang="en-US" b="1" dirty="0" smtClean="0">
                <a:solidFill>
                  <a:schemeClr val="accent5">
                    <a:lumMod val="75000"/>
                  </a:schemeClr>
                </a:solidFill>
              </a:rPr>
              <a:t>Developing the Factual Record</a:t>
            </a:r>
            <a:br>
              <a:rPr lang="en-US" b="1" dirty="0" smtClean="0">
                <a:solidFill>
                  <a:schemeClr val="accent5">
                    <a:lumMod val="75000"/>
                  </a:schemeClr>
                </a:solidFill>
              </a:rPr>
            </a:br>
            <a:r>
              <a:rPr lang="en-US" sz="1800" b="1" dirty="0" smtClean="0">
                <a:solidFill>
                  <a:schemeClr val="accent5">
                    <a:lumMod val="75000"/>
                  </a:schemeClr>
                </a:solidFill>
              </a:rPr>
              <a:t/>
            </a:r>
            <a:br>
              <a:rPr lang="en-US" sz="1800" b="1" dirty="0" smtClean="0">
                <a:solidFill>
                  <a:schemeClr val="accent5">
                    <a:lumMod val="75000"/>
                  </a:schemeClr>
                </a:solidFill>
              </a:rPr>
            </a:br>
            <a:r>
              <a:rPr lang="en-US" sz="2400" dirty="0" smtClean="0">
                <a:solidFill>
                  <a:schemeClr val="accent5">
                    <a:lumMod val="75000"/>
                  </a:schemeClr>
                </a:solidFill>
              </a:rPr>
              <a:t>February 27, 2019</a:t>
            </a:r>
            <a:br>
              <a:rPr lang="en-US" sz="2400" dirty="0" smtClean="0">
                <a:solidFill>
                  <a:schemeClr val="accent5">
                    <a:lumMod val="75000"/>
                  </a:schemeClr>
                </a:solidFill>
              </a:rPr>
            </a:br>
            <a:r>
              <a:rPr lang="en-US" sz="2400" dirty="0" smtClean="0">
                <a:solidFill>
                  <a:schemeClr val="accent5">
                    <a:lumMod val="75000"/>
                  </a:schemeClr>
                </a:solidFill>
              </a:rPr>
              <a:t/>
            </a:r>
            <a:br>
              <a:rPr lang="en-US" sz="2400" dirty="0" smtClean="0">
                <a:solidFill>
                  <a:schemeClr val="accent5">
                    <a:lumMod val="75000"/>
                  </a:schemeClr>
                </a:solidFill>
              </a:rPr>
            </a:br>
            <a:r>
              <a:rPr lang="en-US" sz="2400" dirty="0" smtClean="0">
                <a:solidFill>
                  <a:schemeClr val="accent5">
                    <a:lumMod val="75000"/>
                  </a:schemeClr>
                </a:solidFill>
              </a:rPr>
              <a:t>Raymond L. Hogge, Jr.</a:t>
            </a:r>
            <a:br>
              <a:rPr lang="en-US" sz="2400" dirty="0" smtClean="0">
                <a:solidFill>
                  <a:schemeClr val="accent5">
                    <a:lumMod val="75000"/>
                  </a:schemeClr>
                </a:solidFill>
              </a:rPr>
            </a:br>
            <a:r>
              <a:rPr lang="en-US" sz="2400" dirty="0" smtClean="0">
                <a:solidFill>
                  <a:schemeClr val="accent5">
                    <a:lumMod val="75000"/>
                  </a:schemeClr>
                </a:solidFill>
              </a:rPr>
              <a:t>Hogge Law</a:t>
            </a:r>
            <a:br>
              <a:rPr lang="en-US" sz="2400" dirty="0" smtClean="0">
                <a:solidFill>
                  <a:schemeClr val="accent5">
                    <a:lumMod val="75000"/>
                  </a:schemeClr>
                </a:solidFill>
              </a:rPr>
            </a:br>
            <a:r>
              <a:rPr lang="en-US" sz="2400" dirty="0" smtClean="0">
                <a:solidFill>
                  <a:schemeClr val="accent5">
                    <a:lumMod val="75000"/>
                  </a:schemeClr>
                </a:solidFill>
              </a:rPr>
              <a:t>500 East Plume Street, Suite 800</a:t>
            </a:r>
            <a:br>
              <a:rPr lang="en-US" sz="2400" dirty="0" smtClean="0">
                <a:solidFill>
                  <a:schemeClr val="accent5">
                    <a:lumMod val="75000"/>
                  </a:schemeClr>
                </a:solidFill>
              </a:rPr>
            </a:br>
            <a:r>
              <a:rPr lang="en-US" sz="2400" dirty="0" smtClean="0">
                <a:solidFill>
                  <a:schemeClr val="accent5">
                    <a:lumMod val="75000"/>
                  </a:schemeClr>
                </a:solidFill>
              </a:rPr>
              <a:t>Norfolk, Virginia 23510</a:t>
            </a:r>
            <a:br>
              <a:rPr lang="en-US" sz="2400" dirty="0" smtClean="0">
                <a:solidFill>
                  <a:schemeClr val="accent5">
                    <a:lumMod val="75000"/>
                  </a:schemeClr>
                </a:solidFill>
              </a:rPr>
            </a:br>
            <a:r>
              <a:rPr lang="en-US" sz="2400" dirty="0" smtClean="0">
                <a:solidFill>
                  <a:schemeClr val="accent5">
                    <a:lumMod val="75000"/>
                  </a:schemeClr>
                </a:solidFill>
              </a:rPr>
              <a:t>(757) 961-5400</a:t>
            </a:r>
            <a:br>
              <a:rPr lang="en-US" sz="2400" dirty="0" smtClean="0">
                <a:solidFill>
                  <a:schemeClr val="accent5">
                    <a:lumMod val="75000"/>
                  </a:schemeClr>
                </a:solidFill>
              </a:rPr>
            </a:br>
            <a:r>
              <a:rPr lang="en-US" sz="2400" dirty="0" smtClean="0">
                <a:solidFill>
                  <a:schemeClr val="accent5">
                    <a:lumMod val="75000"/>
                  </a:schemeClr>
                </a:solidFill>
              </a:rPr>
              <a:t>www.HoggeLaw.com</a:t>
            </a:r>
            <a:br>
              <a:rPr lang="en-US" sz="2400" dirty="0" smtClean="0">
                <a:solidFill>
                  <a:schemeClr val="accent5">
                    <a:lumMod val="75000"/>
                  </a:schemeClr>
                </a:solidFill>
              </a:rPr>
            </a:br>
            <a:r>
              <a:rPr lang="en-US" sz="2400" dirty="0" smtClean="0">
                <a:solidFill>
                  <a:schemeClr val="accent5">
                    <a:lumMod val="75000"/>
                  </a:schemeClr>
                </a:solidFill>
              </a:rPr>
              <a:t>www.VirginiaLaborLaw.com</a:t>
            </a:r>
            <a:br>
              <a:rPr lang="en-US" sz="2400" dirty="0" smtClean="0">
                <a:solidFill>
                  <a:schemeClr val="accent5">
                    <a:lumMod val="75000"/>
                  </a:schemeClr>
                </a:solidFill>
              </a:rPr>
            </a:br>
            <a:endParaRPr lang="en-US" dirty="0">
              <a:solidFill>
                <a:schemeClr val="accent5">
                  <a:lumMod val="75000"/>
                </a:schemeClr>
              </a:solidFill>
            </a:endParaRPr>
          </a:p>
        </p:txBody>
      </p:sp>
    </p:spTree>
    <p:extLst>
      <p:ext uri="{BB962C8B-B14F-4D97-AF65-F5344CB8AC3E}">
        <p14:creationId xmlns:p14="http://schemas.microsoft.com/office/powerpoint/2010/main" val="302726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smtClean="0">
                <a:solidFill>
                  <a:schemeClr val="accent5">
                    <a:lumMod val="75000"/>
                  </a:schemeClr>
                </a:solidFill>
              </a:rPr>
              <a:t>Factual Record Mandate</a:t>
            </a:r>
          </a:p>
          <a:p>
            <a:pPr marL="457200" indent="-457200" algn="l">
              <a:buFont typeface="Arial" panose="020B0604020202020204" pitchFamily="34" charset="0"/>
              <a:buChar char="•"/>
            </a:pPr>
            <a:r>
              <a:rPr lang="en-US" dirty="0" smtClean="0">
                <a:solidFill>
                  <a:schemeClr val="accent5">
                    <a:lumMod val="75000"/>
                  </a:schemeClr>
                </a:solidFill>
              </a:rPr>
              <a:t>29 CFR 1614.108(b) requires federal agencies </a:t>
            </a:r>
            <a:r>
              <a:rPr lang="en-US" smtClean="0">
                <a:solidFill>
                  <a:schemeClr val="accent5">
                    <a:lumMod val="75000"/>
                  </a:schemeClr>
                </a:solidFill>
              </a:rPr>
              <a:t>to "develop </a:t>
            </a:r>
            <a:r>
              <a:rPr lang="en-US" dirty="0" smtClean="0">
                <a:solidFill>
                  <a:schemeClr val="accent5">
                    <a:lumMod val="75000"/>
                  </a:schemeClr>
                </a:solidFill>
              </a:rPr>
              <a:t>an impartial and appropriate factual record upon which to make findings on the claims raised by the written </a:t>
            </a:r>
            <a:r>
              <a:rPr lang="en-US" smtClean="0">
                <a:solidFill>
                  <a:schemeClr val="accent5">
                    <a:lumMod val="75000"/>
                  </a:schemeClr>
                </a:solidFill>
              </a:rPr>
              <a:t>complaint." </a:t>
            </a:r>
            <a:endParaRPr lang="en-US" dirty="0" smtClean="0">
              <a:solidFill>
                <a:schemeClr val="accent5">
                  <a:lumMod val="75000"/>
                </a:schemeClr>
              </a:solidFill>
            </a:endParaRPr>
          </a:p>
          <a:p>
            <a:pPr marL="914400" lvl="1" indent="-457200" algn="l">
              <a:buFont typeface="Arial" panose="020B0604020202020204" pitchFamily="34" charset="0"/>
              <a:buChar char="•"/>
            </a:pPr>
            <a:r>
              <a:rPr lang="en-US" smtClean="0">
                <a:solidFill>
                  <a:schemeClr val="accent5">
                    <a:lumMod val="75000"/>
                  </a:schemeClr>
                </a:solidFill>
              </a:rPr>
              <a:t>"An </a:t>
            </a:r>
            <a:r>
              <a:rPr lang="en-US" dirty="0">
                <a:solidFill>
                  <a:schemeClr val="accent5">
                    <a:lumMod val="75000"/>
                  </a:schemeClr>
                </a:solidFill>
              </a:rPr>
              <a:t>appropriate factual record is one that allows </a:t>
            </a:r>
            <a:r>
              <a:rPr lang="en-US" dirty="0" smtClean="0">
                <a:solidFill>
                  <a:schemeClr val="accent5">
                    <a:lumMod val="75000"/>
                  </a:schemeClr>
                </a:solidFill>
              </a:rPr>
              <a:t>a reasonable </a:t>
            </a:r>
            <a:r>
              <a:rPr lang="en-US" dirty="0">
                <a:solidFill>
                  <a:schemeClr val="accent5">
                    <a:lumMod val="75000"/>
                  </a:schemeClr>
                </a:solidFill>
              </a:rPr>
              <a:t>fact finder to draw conclusions as to whether discrimination </a:t>
            </a:r>
            <a:r>
              <a:rPr lang="en-US" smtClean="0">
                <a:solidFill>
                  <a:schemeClr val="accent5">
                    <a:lumMod val="75000"/>
                  </a:schemeClr>
                </a:solidFill>
              </a:rPr>
              <a:t>occurred."</a:t>
            </a:r>
            <a:endParaRPr lang="en-US" dirty="0" smtClean="0">
              <a:solidFill>
                <a:schemeClr val="accent5">
                  <a:lumMod val="75000"/>
                </a:schemeClr>
              </a:solidFill>
            </a:endParaRPr>
          </a:p>
          <a:p>
            <a:pPr lvl="0" algn="l"/>
            <a:endParaRPr lang="en-US" sz="22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10</a:t>
            </a:fld>
            <a:endParaRPr lang="en-US" dirty="0"/>
          </a:p>
        </p:txBody>
      </p:sp>
    </p:spTree>
    <p:extLst>
      <p:ext uri="{BB962C8B-B14F-4D97-AF65-F5344CB8AC3E}">
        <p14:creationId xmlns:p14="http://schemas.microsoft.com/office/powerpoint/2010/main" val="110937616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rgbClr val="4BACC6">
                    <a:lumMod val="75000"/>
                  </a:srgbClr>
                </a:solidFill>
              </a:rPr>
              <a:t>Obtaining the Evidence</a:t>
            </a:r>
          </a:p>
          <a:p>
            <a:pPr marL="457200" indent="-457200" algn="l">
              <a:buFont typeface="Arial" panose="020B0604020202020204" pitchFamily="34" charset="0"/>
              <a:buChar char="•"/>
            </a:pPr>
            <a:r>
              <a:rPr lang="en-US" sz="3500" dirty="0">
                <a:solidFill>
                  <a:srgbClr val="4BACC6">
                    <a:lumMod val="75000"/>
                  </a:srgbClr>
                </a:solidFill>
              </a:rPr>
              <a:t>Conduct follow-up </a:t>
            </a:r>
            <a:r>
              <a:rPr lang="en-US" sz="3500" dirty="0" smtClean="0">
                <a:solidFill>
                  <a:srgbClr val="4BACC6">
                    <a:lumMod val="75000"/>
                  </a:srgbClr>
                </a:solidFill>
              </a:rPr>
              <a:t>inquiries as </a:t>
            </a:r>
            <a:r>
              <a:rPr lang="en-US" sz="3500" dirty="0">
                <a:solidFill>
                  <a:srgbClr val="4BACC6">
                    <a:lumMod val="75000"/>
                  </a:srgbClr>
                </a:solidFill>
              </a:rPr>
              <a:t>needed</a:t>
            </a:r>
          </a:p>
          <a:p>
            <a:pPr marL="914400" lvl="1" indent="-457200" algn="l">
              <a:buFont typeface="Arial" panose="020B0604020202020204" pitchFamily="34" charset="0"/>
              <a:buChar char="•"/>
            </a:pPr>
            <a:r>
              <a:rPr lang="en-US" sz="3000" dirty="0">
                <a:solidFill>
                  <a:srgbClr val="4BACC6">
                    <a:lumMod val="75000"/>
                  </a:srgbClr>
                </a:solidFill>
              </a:rPr>
              <a:t>Complaining employee</a:t>
            </a:r>
          </a:p>
          <a:p>
            <a:pPr marL="914400" lvl="1" indent="-457200" algn="l">
              <a:buFont typeface="Arial" panose="020B0604020202020204" pitchFamily="34" charset="0"/>
              <a:buChar char="•"/>
            </a:pPr>
            <a:r>
              <a:rPr lang="en-US" sz="3000" dirty="0">
                <a:solidFill>
                  <a:srgbClr val="4BACC6">
                    <a:lumMod val="75000"/>
                  </a:srgbClr>
                </a:solidFill>
              </a:rPr>
              <a:t>Accused employee</a:t>
            </a:r>
          </a:p>
          <a:p>
            <a:pPr marL="914400" lvl="1" indent="-457200" algn="l">
              <a:buFont typeface="Arial" panose="020B0604020202020204" pitchFamily="34" charset="0"/>
              <a:buChar char="•"/>
            </a:pPr>
            <a:r>
              <a:rPr lang="en-US" sz="3000" dirty="0">
                <a:solidFill>
                  <a:srgbClr val="4BACC6">
                    <a:lumMod val="75000"/>
                  </a:srgbClr>
                </a:solidFill>
              </a:rPr>
              <a:t>Witnesses</a:t>
            </a:r>
          </a:p>
        </p:txBody>
      </p:sp>
      <p:sp>
        <p:nvSpPr>
          <p:cNvPr id="2" name="Slide Number Placeholder 1"/>
          <p:cNvSpPr>
            <a:spLocks noGrp="1"/>
          </p:cNvSpPr>
          <p:nvPr>
            <p:ph type="sldNum" sz="quarter" idx="12"/>
          </p:nvPr>
        </p:nvSpPr>
        <p:spPr/>
        <p:txBody>
          <a:bodyPr/>
          <a:lstStyle/>
          <a:p>
            <a:fld id="{000D0B47-C578-41B2-8277-B9B418A2FBC1}" type="slidenum">
              <a:rPr lang="en-US" smtClean="0"/>
              <a:t>100</a:t>
            </a:fld>
            <a:endParaRPr lang="en-US" dirty="0"/>
          </a:p>
        </p:txBody>
      </p:sp>
    </p:spTree>
    <p:extLst>
      <p:ext uri="{BB962C8B-B14F-4D97-AF65-F5344CB8AC3E}">
        <p14:creationId xmlns:p14="http://schemas.microsoft.com/office/powerpoint/2010/main" val="242763337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rgbClr val="4BACC6">
                    <a:lumMod val="75000"/>
                  </a:srgbClr>
                </a:solidFill>
              </a:rPr>
              <a:t>Witness Interviews</a:t>
            </a:r>
          </a:p>
          <a:p>
            <a:pPr marL="457200" indent="-457200" algn="l">
              <a:buFont typeface="Arial" panose="020B0604020202020204" pitchFamily="34" charset="0"/>
              <a:buChar char="•"/>
            </a:pPr>
            <a:r>
              <a:rPr lang="en-US" sz="3500" dirty="0" smtClean="0">
                <a:solidFill>
                  <a:srgbClr val="4BACC6">
                    <a:lumMod val="75000"/>
                  </a:srgbClr>
                </a:solidFill>
              </a:rPr>
              <a:t>Start </a:t>
            </a:r>
            <a:r>
              <a:rPr lang="en-US" sz="3500" dirty="0">
                <a:solidFill>
                  <a:srgbClr val="4BACC6">
                    <a:lumMod val="75000"/>
                  </a:srgbClr>
                </a:solidFill>
              </a:rPr>
              <a:t>with the general, and work toward the </a:t>
            </a:r>
            <a:r>
              <a:rPr lang="en-US" sz="3500" dirty="0" smtClean="0">
                <a:solidFill>
                  <a:srgbClr val="4BACC6">
                    <a:lumMod val="75000"/>
                  </a:srgbClr>
                </a:solidFill>
              </a:rPr>
              <a:t>specific.</a:t>
            </a:r>
          </a:p>
          <a:p>
            <a:pPr marL="914400" lvl="1" indent="-457200" algn="l">
              <a:buFont typeface="Arial" panose="020B0604020202020204" pitchFamily="34" charset="0"/>
              <a:buChar char="•"/>
            </a:pPr>
            <a:r>
              <a:rPr lang="en-US" sz="3000" dirty="0" smtClean="0">
                <a:solidFill>
                  <a:srgbClr val="4BACC6">
                    <a:lumMod val="75000"/>
                  </a:srgbClr>
                </a:solidFill>
              </a:rPr>
              <a:t>Start </a:t>
            </a:r>
            <a:r>
              <a:rPr lang="en-US" sz="3000">
                <a:solidFill>
                  <a:srgbClr val="4BACC6">
                    <a:lumMod val="75000"/>
                  </a:srgbClr>
                </a:solidFill>
              </a:rPr>
              <a:t>with </a:t>
            </a:r>
            <a:r>
              <a:rPr lang="en-US" sz="3000" smtClean="0">
                <a:solidFill>
                  <a:srgbClr val="4BACC6">
                    <a:lumMod val="75000"/>
                  </a:srgbClr>
                </a:solidFill>
              </a:rPr>
              <a:t>"How </a:t>
            </a:r>
            <a:r>
              <a:rPr lang="en-US" sz="3000" dirty="0">
                <a:solidFill>
                  <a:srgbClr val="4BACC6">
                    <a:lumMod val="75000"/>
                  </a:srgbClr>
                </a:solidFill>
              </a:rPr>
              <a:t>are things in the shipping </a:t>
            </a:r>
            <a:r>
              <a:rPr lang="en-US" sz="3000">
                <a:solidFill>
                  <a:srgbClr val="4BACC6">
                    <a:lumMod val="75000"/>
                  </a:srgbClr>
                </a:solidFill>
              </a:rPr>
              <a:t>department</a:t>
            </a:r>
            <a:r>
              <a:rPr lang="en-US" sz="3000" smtClean="0">
                <a:solidFill>
                  <a:srgbClr val="4BACC6">
                    <a:lumMod val="75000"/>
                  </a:srgbClr>
                </a:solidFill>
              </a:rPr>
              <a:t>?"</a:t>
            </a:r>
            <a:endParaRPr lang="en-US" sz="3000" dirty="0" smtClean="0">
              <a:solidFill>
                <a:srgbClr val="4BACC6">
                  <a:lumMod val="75000"/>
                </a:srgbClr>
              </a:solidFill>
            </a:endParaRPr>
          </a:p>
          <a:p>
            <a:pPr marL="914400" lvl="1" indent="-457200" algn="l">
              <a:buFont typeface="Arial" panose="020B0604020202020204" pitchFamily="34" charset="0"/>
              <a:buChar char="•"/>
            </a:pPr>
            <a:r>
              <a:rPr lang="en-US" sz="3000" dirty="0" smtClean="0">
                <a:solidFill>
                  <a:srgbClr val="4BACC6">
                    <a:lumMod val="75000"/>
                  </a:srgbClr>
                </a:solidFill>
              </a:rPr>
              <a:t>Do </a:t>
            </a:r>
            <a:r>
              <a:rPr lang="en-US" sz="3000" dirty="0">
                <a:solidFill>
                  <a:srgbClr val="4BACC6">
                    <a:lumMod val="75000"/>
                  </a:srgbClr>
                </a:solidFill>
              </a:rPr>
              <a:t>not start </a:t>
            </a:r>
            <a:r>
              <a:rPr lang="en-US" sz="3000">
                <a:solidFill>
                  <a:srgbClr val="4BACC6">
                    <a:lumMod val="75000"/>
                  </a:srgbClr>
                </a:solidFill>
              </a:rPr>
              <a:t>with </a:t>
            </a:r>
            <a:r>
              <a:rPr lang="en-US" sz="3000" smtClean="0">
                <a:solidFill>
                  <a:srgbClr val="4BACC6">
                    <a:lumMod val="75000"/>
                  </a:srgbClr>
                </a:solidFill>
              </a:rPr>
              <a:t>"Did </a:t>
            </a:r>
            <a:r>
              <a:rPr lang="en-US" sz="3000" dirty="0">
                <a:solidFill>
                  <a:srgbClr val="4BACC6">
                    <a:lumMod val="75000"/>
                  </a:srgbClr>
                </a:solidFill>
              </a:rPr>
              <a:t>you see Jack place his arm around Jill and kiss her around 2:30 pm last Tuesday afternoon in the shipping </a:t>
            </a:r>
            <a:r>
              <a:rPr lang="en-US" sz="3000">
                <a:solidFill>
                  <a:srgbClr val="4BACC6">
                    <a:lumMod val="75000"/>
                  </a:srgbClr>
                </a:solidFill>
              </a:rPr>
              <a:t>department</a:t>
            </a:r>
            <a:r>
              <a:rPr lang="en-US" sz="3000" smtClean="0">
                <a:solidFill>
                  <a:srgbClr val="4BACC6">
                    <a:lumMod val="75000"/>
                  </a:srgbClr>
                </a:solidFill>
              </a:rPr>
              <a:t>?"</a:t>
            </a:r>
            <a:endParaRPr lang="en-US" sz="30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101</a:t>
            </a:fld>
            <a:endParaRPr lang="en-US" dirty="0"/>
          </a:p>
        </p:txBody>
      </p:sp>
    </p:spTree>
    <p:extLst>
      <p:ext uri="{BB962C8B-B14F-4D97-AF65-F5344CB8AC3E}">
        <p14:creationId xmlns:p14="http://schemas.microsoft.com/office/powerpoint/2010/main" val="87643404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rgbClr val="4BACC6">
                    <a:lumMod val="75000"/>
                  </a:srgbClr>
                </a:solidFill>
              </a:rPr>
              <a:t>Witness Interviews</a:t>
            </a:r>
          </a:p>
          <a:p>
            <a:pPr marL="457200" indent="-457200" algn="l">
              <a:buFont typeface="Arial" panose="020B0604020202020204" pitchFamily="34" charset="0"/>
              <a:buChar char="•"/>
            </a:pPr>
            <a:r>
              <a:rPr lang="en-US" sz="3500" dirty="0" smtClean="0">
                <a:solidFill>
                  <a:srgbClr val="4BACC6">
                    <a:lumMod val="75000"/>
                  </a:srgbClr>
                </a:solidFill>
              </a:rPr>
              <a:t>Always ask:</a:t>
            </a:r>
            <a:endParaRPr lang="en-US" sz="3500" dirty="0">
              <a:solidFill>
                <a:srgbClr val="4BACC6">
                  <a:lumMod val="75000"/>
                </a:srgbClr>
              </a:solidFill>
            </a:endParaRPr>
          </a:p>
          <a:p>
            <a:pPr marL="914400" lvl="1" indent="-457200" algn="l">
              <a:buFont typeface="Arial" panose="020B0604020202020204" pitchFamily="34" charset="0"/>
              <a:buChar char="•"/>
            </a:pPr>
            <a:r>
              <a:rPr lang="en-US" sz="3000" dirty="0">
                <a:solidFill>
                  <a:srgbClr val="4BACC6">
                    <a:lumMod val="75000"/>
                  </a:srgbClr>
                </a:solidFill>
              </a:rPr>
              <a:t>Who?</a:t>
            </a:r>
          </a:p>
          <a:p>
            <a:pPr marL="914400" lvl="1" indent="-457200" algn="l">
              <a:buFont typeface="Arial" panose="020B0604020202020204" pitchFamily="34" charset="0"/>
              <a:buChar char="•"/>
            </a:pPr>
            <a:r>
              <a:rPr lang="en-US" sz="3000" dirty="0">
                <a:solidFill>
                  <a:srgbClr val="4BACC6">
                    <a:lumMod val="75000"/>
                  </a:srgbClr>
                </a:solidFill>
              </a:rPr>
              <a:t>What? </a:t>
            </a:r>
          </a:p>
          <a:p>
            <a:pPr marL="914400" lvl="1" indent="-457200" algn="l">
              <a:buFont typeface="Arial" panose="020B0604020202020204" pitchFamily="34" charset="0"/>
              <a:buChar char="•"/>
            </a:pPr>
            <a:r>
              <a:rPr lang="en-US" sz="3000" dirty="0">
                <a:solidFill>
                  <a:srgbClr val="4BACC6">
                    <a:lumMod val="75000"/>
                  </a:srgbClr>
                </a:solidFill>
              </a:rPr>
              <a:t>When?</a:t>
            </a:r>
          </a:p>
          <a:p>
            <a:pPr marL="914400" lvl="1" indent="-457200" algn="l">
              <a:buFont typeface="Arial" panose="020B0604020202020204" pitchFamily="34" charset="0"/>
              <a:buChar char="•"/>
            </a:pPr>
            <a:r>
              <a:rPr lang="en-US" sz="3000" dirty="0">
                <a:solidFill>
                  <a:srgbClr val="4BACC6">
                    <a:lumMod val="75000"/>
                  </a:srgbClr>
                </a:solidFill>
              </a:rPr>
              <a:t>Where</a:t>
            </a:r>
            <a:r>
              <a:rPr lang="en-US" sz="3000" dirty="0" smtClean="0">
                <a:solidFill>
                  <a:srgbClr val="4BACC6">
                    <a:lumMod val="75000"/>
                  </a:srgbClr>
                </a:solidFill>
              </a:rPr>
              <a:t>?</a:t>
            </a:r>
          </a:p>
          <a:p>
            <a:pPr marL="914400" lvl="1" indent="-457200" algn="l">
              <a:buFont typeface="Arial" panose="020B0604020202020204" pitchFamily="34" charset="0"/>
              <a:buChar char="•"/>
            </a:pPr>
            <a:r>
              <a:rPr lang="en-US" sz="3000" dirty="0">
                <a:solidFill>
                  <a:srgbClr val="4BACC6">
                    <a:lumMod val="75000"/>
                  </a:srgbClr>
                </a:solidFill>
              </a:rPr>
              <a:t>How</a:t>
            </a:r>
            <a:r>
              <a:rPr lang="en-US" sz="3000" dirty="0" smtClean="0">
                <a:solidFill>
                  <a:srgbClr val="4BACC6">
                    <a:lumMod val="75000"/>
                  </a:srgbClr>
                </a:solidFill>
              </a:rPr>
              <a:t>?</a:t>
            </a:r>
            <a:endParaRPr lang="en-US" sz="3000" dirty="0">
              <a:solidFill>
                <a:srgbClr val="4BACC6">
                  <a:lumMod val="75000"/>
                </a:srgbClr>
              </a:solidFill>
            </a:endParaRPr>
          </a:p>
          <a:p>
            <a:pPr marL="914400" lvl="1" indent="-457200" algn="l">
              <a:buFont typeface="Arial" panose="020B0604020202020204" pitchFamily="34" charset="0"/>
              <a:buChar char="•"/>
            </a:pPr>
            <a:r>
              <a:rPr lang="en-US" sz="3000" dirty="0">
                <a:solidFill>
                  <a:srgbClr val="4BACC6">
                    <a:lumMod val="75000"/>
                  </a:srgbClr>
                </a:solidFill>
              </a:rPr>
              <a:t>Why</a:t>
            </a:r>
            <a:r>
              <a:rPr lang="en-US" sz="3000" dirty="0" smtClean="0">
                <a:solidFill>
                  <a:srgbClr val="4BACC6">
                    <a:lumMod val="75000"/>
                  </a:srgbClr>
                </a:solidFill>
              </a:rPr>
              <a:t>?</a:t>
            </a:r>
          </a:p>
        </p:txBody>
      </p:sp>
      <p:sp>
        <p:nvSpPr>
          <p:cNvPr id="2" name="Slide Number Placeholder 1"/>
          <p:cNvSpPr>
            <a:spLocks noGrp="1"/>
          </p:cNvSpPr>
          <p:nvPr>
            <p:ph type="sldNum" sz="quarter" idx="12"/>
          </p:nvPr>
        </p:nvSpPr>
        <p:spPr/>
        <p:txBody>
          <a:bodyPr/>
          <a:lstStyle/>
          <a:p>
            <a:fld id="{000D0B47-C578-41B2-8277-B9B418A2FBC1}" type="slidenum">
              <a:rPr lang="en-US" smtClean="0"/>
              <a:t>102</a:t>
            </a:fld>
            <a:endParaRPr lang="en-US" dirty="0"/>
          </a:p>
        </p:txBody>
      </p:sp>
    </p:spTree>
    <p:extLst>
      <p:ext uri="{BB962C8B-B14F-4D97-AF65-F5344CB8AC3E}">
        <p14:creationId xmlns:p14="http://schemas.microsoft.com/office/powerpoint/2010/main" val="105089810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rgbClr val="4BACC6">
                    <a:lumMod val="75000"/>
                  </a:srgbClr>
                </a:solidFill>
              </a:rPr>
              <a:t>Witness Interviews</a:t>
            </a:r>
          </a:p>
          <a:p>
            <a:pPr marL="457200" indent="-457200" algn="l">
              <a:buFont typeface="Arial" panose="020B0604020202020204" pitchFamily="34" charset="0"/>
              <a:buChar char="•"/>
            </a:pPr>
            <a:r>
              <a:rPr lang="en-US" sz="3500" dirty="0">
                <a:solidFill>
                  <a:srgbClr val="4BACC6">
                    <a:lumMod val="75000"/>
                  </a:srgbClr>
                </a:solidFill>
              </a:rPr>
              <a:t>Listen carefully</a:t>
            </a:r>
          </a:p>
          <a:p>
            <a:pPr marL="914400" lvl="1" indent="-457200" algn="l">
              <a:buFont typeface="Arial" panose="020B0604020202020204" pitchFamily="34" charset="0"/>
              <a:buChar char="•"/>
            </a:pPr>
            <a:r>
              <a:rPr lang="en-US" sz="3000" dirty="0">
                <a:solidFill>
                  <a:srgbClr val="4BACC6">
                    <a:lumMod val="75000"/>
                  </a:srgbClr>
                </a:solidFill>
              </a:rPr>
              <a:t>Listen for small bits of potentially important </a:t>
            </a:r>
            <a:r>
              <a:rPr lang="en-US" sz="3000" dirty="0" smtClean="0">
                <a:solidFill>
                  <a:srgbClr val="4BACC6">
                    <a:lumMod val="75000"/>
                  </a:srgbClr>
                </a:solidFill>
              </a:rPr>
              <a:t>information. </a:t>
            </a:r>
            <a:endParaRPr lang="en-US" sz="3000" dirty="0">
              <a:solidFill>
                <a:srgbClr val="4BACC6">
                  <a:lumMod val="75000"/>
                </a:srgbClr>
              </a:solidFill>
            </a:endParaRPr>
          </a:p>
          <a:p>
            <a:pPr marL="914400" lvl="1" indent="-457200" algn="l">
              <a:buFont typeface="Arial" panose="020B0604020202020204" pitchFamily="34" charset="0"/>
              <a:buChar char="•"/>
            </a:pPr>
            <a:r>
              <a:rPr lang="en-US" sz="3000" dirty="0">
                <a:solidFill>
                  <a:srgbClr val="4BACC6">
                    <a:lumMod val="75000"/>
                  </a:srgbClr>
                </a:solidFill>
              </a:rPr>
              <a:t>Listen for other unrelated </a:t>
            </a:r>
            <a:r>
              <a:rPr lang="en-US" sz="3000" dirty="0" smtClean="0">
                <a:solidFill>
                  <a:srgbClr val="4BACC6">
                    <a:lumMod val="75000"/>
                  </a:srgbClr>
                </a:solidFill>
              </a:rPr>
              <a:t>problems </a:t>
            </a:r>
            <a:r>
              <a:rPr lang="en-US" sz="3000" dirty="0">
                <a:solidFill>
                  <a:srgbClr val="4BACC6">
                    <a:lumMod val="75000"/>
                  </a:srgbClr>
                </a:solidFill>
              </a:rPr>
              <a:t>and </a:t>
            </a:r>
            <a:r>
              <a:rPr lang="en-US" sz="3000" dirty="0" smtClean="0">
                <a:solidFill>
                  <a:srgbClr val="4BACC6">
                    <a:lumMod val="75000"/>
                  </a:srgbClr>
                </a:solidFill>
              </a:rPr>
              <a:t>issues.</a:t>
            </a:r>
            <a:endParaRPr lang="en-US" sz="30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103</a:t>
            </a:fld>
            <a:endParaRPr lang="en-US" dirty="0"/>
          </a:p>
        </p:txBody>
      </p:sp>
    </p:spTree>
    <p:extLst>
      <p:ext uri="{BB962C8B-B14F-4D97-AF65-F5344CB8AC3E}">
        <p14:creationId xmlns:p14="http://schemas.microsoft.com/office/powerpoint/2010/main" val="240153424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smtClean="0">
                <a:solidFill>
                  <a:srgbClr val="4BACC6">
                    <a:lumMod val="75000"/>
                  </a:srgbClr>
                </a:solidFill>
              </a:rPr>
              <a:t>Witness Interviews</a:t>
            </a:r>
          </a:p>
          <a:p>
            <a:pPr marL="457200" indent="-457200" algn="l">
              <a:buFont typeface="Arial" panose="020B0604020202020204" pitchFamily="34" charset="0"/>
              <a:buChar char="•"/>
            </a:pPr>
            <a:r>
              <a:rPr lang="en-US" dirty="0">
                <a:solidFill>
                  <a:srgbClr val="4BACC6">
                    <a:lumMod val="75000"/>
                  </a:srgbClr>
                </a:solidFill>
              </a:rPr>
              <a:t>Do Not Interrupt</a:t>
            </a:r>
          </a:p>
          <a:p>
            <a:pPr marL="914400" lvl="1" indent="-457200" algn="l">
              <a:buFont typeface="Arial" panose="020B0604020202020204" pitchFamily="34" charset="0"/>
              <a:buChar char="•"/>
            </a:pPr>
            <a:r>
              <a:rPr lang="en-US" sz="3000" dirty="0">
                <a:solidFill>
                  <a:srgbClr val="4BACC6">
                    <a:lumMod val="75000"/>
                  </a:srgbClr>
                </a:solidFill>
              </a:rPr>
              <a:t>Let the witness finish what he is saying, even if it is rambling and unresponsive.  This will make the witness feel you respect him, which in turn will make him more inclined to share </a:t>
            </a:r>
            <a:r>
              <a:rPr lang="en-US" sz="3000" dirty="0" smtClean="0">
                <a:solidFill>
                  <a:srgbClr val="4BACC6">
                    <a:lumMod val="75000"/>
                  </a:srgbClr>
                </a:solidFill>
              </a:rPr>
              <a:t>information. </a:t>
            </a:r>
            <a:endParaRPr lang="en-US" sz="30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104</a:t>
            </a:fld>
            <a:endParaRPr lang="en-US" dirty="0"/>
          </a:p>
        </p:txBody>
      </p:sp>
    </p:spTree>
    <p:extLst>
      <p:ext uri="{BB962C8B-B14F-4D97-AF65-F5344CB8AC3E}">
        <p14:creationId xmlns:p14="http://schemas.microsoft.com/office/powerpoint/2010/main" val="251561079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Witness Interviews</a:t>
            </a:r>
          </a:p>
          <a:p>
            <a:pPr marL="457200" indent="-457200" algn="l">
              <a:buFont typeface="Arial" panose="020B0604020202020204" pitchFamily="34" charset="0"/>
              <a:buChar char="•"/>
            </a:pPr>
            <a:r>
              <a:rPr lang="en-US" dirty="0">
                <a:solidFill>
                  <a:srgbClr val="4BACC6">
                    <a:lumMod val="75000"/>
                  </a:srgbClr>
                </a:solidFill>
              </a:rPr>
              <a:t>Pin down the facts</a:t>
            </a:r>
          </a:p>
          <a:p>
            <a:pPr marL="914400" lvl="1" indent="-457200" algn="l">
              <a:buFont typeface="Arial" panose="020B0604020202020204" pitchFamily="34" charset="0"/>
              <a:buChar char="•"/>
            </a:pPr>
            <a:r>
              <a:rPr lang="en-US" dirty="0">
                <a:solidFill>
                  <a:srgbClr val="4BACC6">
                    <a:lumMod val="75000"/>
                  </a:srgbClr>
                </a:solidFill>
              </a:rPr>
              <a:t>What does the witness know first-hand?  </a:t>
            </a:r>
          </a:p>
          <a:p>
            <a:pPr marL="914400" lvl="1" indent="-457200" algn="l">
              <a:buFont typeface="Arial" panose="020B0604020202020204" pitchFamily="34" charset="0"/>
              <a:buChar char="•"/>
            </a:pPr>
            <a:r>
              <a:rPr lang="en-US" dirty="0">
                <a:solidFill>
                  <a:srgbClr val="4BACC6">
                    <a:lumMod val="75000"/>
                  </a:srgbClr>
                </a:solidFill>
              </a:rPr>
              <a:t>What is second-hand information, gossip, speculation, and assumption?</a:t>
            </a:r>
          </a:p>
          <a:p>
            <a:pPr marL="914400" lvl="1" indent="-457200" algn="l">
              <a:buFont typeface="Arial" panose="020B0604020202020204" pitchFamily="34" charset="0"/>
              <a:buChar char="•"/>
            </a:pPr>
            <a:r>
              <a:rPr lang="en-US" dirty="0">
                <a:solidFill>
                  <a:srgbClr val="4BACC6">
                    <a:lumMod val="75000"/>
                  </a:srgbClr>
                </a:solidFill>
              </a:rPr>
              <a:t> Ask questions such </a:t>
            </a:r>
            <a:r>
              <a:rPr lang="en-US">
                <a:solidFill>
                  <a:srgbClr val="4BACC6">
                    <a:lumMod val="75000"/>
                  </a:srgbClr>
                </a:solidFill>
              </a:rPr>
              <a:t>as </a:t>
            </a:r>
            <a:r>
              <a:rPr lang="en-US" smtClean="0">
                <a:solidFill>
                  <a:srgbClr val="4BACC6">
                    <a:lumMod val="75000"/>
                  </a:srgbClr>
                </a:solidFill>
              </a:rPr>
              <a:t>"How </a:t>
            </a:r>
            <a:r>
              <a:rPr lang="en-US" dirty="0">
                <a:solidFill>
                  <a:srgbClr val="4BACC6">
                    <a:lumMod val="75000"/>
                  </a:srgbClr>
                </a:solidFill>
              </a:rPr>
              <a:t>do you </a:t>
            </a:r>
            <a:r>
              <a:rPr lang="en-US">
                <a:solidFill>
                  <a:srgbClr val="4BACC6">
                    <a:lumMod val="75000"/>
                  </a:srgbClr>
                </a:solidFill>
              </a:rPr>
              <a:t>know</a:t>
            </a:r>
            <a:r>
              <a:rPr lang="en-US" smtClean="0">
                <a:solidFill>
                  <a:srgbClr val="4BACC6">
                    <a:lumMod val="75000"/>
                  </a:srgbClr>
                </a:solidFill>
              </a:rPr>
              <a:t>?",  "Did </a:t>
            </a:r>
            <a:r>
              <a:rPr lang="en-US" dirty="0">
                <a:solidFill>
                  <a:srgbClr val="4BACC6">
                    <a:lumMod val="75000"/>
                  </a:srgbClr>
                </a:solidFill>
              </a:rPr>
              <a:t>you see that </a:t>
            </a:r>
            <a:r>
              <a:rPr lang="en-US">
                <a:solidFill>
                  <a:srgbClr val="4BACC6">
                    <a:lumMod val="75000"/>
                  </a:srgbClr>
                </a:solidFill>
              </a:rPr>
              <a:t>yourself</a:t>
            </a:r>
            <a:r>
              <a:rPr lang="en-US" smtClean="0">
                <a:solidFill>
                  <a:srgbClr val="4BACC6">
                    <a:lumMod val="75000"/>
                  </a:srgbClr>
                </a:solidFill>
              </a:rPr>
              <a:t>?" </a:t>
            </a:r>
            <a:r>
              <a:rPr lang="en-US">
                <a:solidFill>
                  <a:srgbClr val="4BACC6">
                    <a:lumMod val="75000"/>
                  </a:srgbClr>
                </a:solidFill>
              </a:rPr>
              <a:t>and </a:t>
            </a:r>
            <a:r>
              <a:rPr lang="en-US" smtClean="0">
                <a:solidFill>
                  <a:srgbClr val="4BACC6">
                    <a:lumMod val="75000"/>
                  </a:srgbClr>
                </a:solidFill>
              </a:rPr>
              <a:t>"What </a:t>
            </a:r>
            <a:r>
              <a:rPr lang="en-US" dirty="0">
                <a:solidFill>
                  <a:srgbClr val="4BACC6">
                    <a:lumMod val="75000"/>
                  </a:srgbClr>
                </a:solidFill>
              </a:rPr>
              <a:t>were his exact </a:t>
            </a:r>
            <a:r>
              <a:rPr lang="en-US">
                <a:solidFill>
                  <a:srgbClr val="4BACC6">
                    <a:lumMod val="75000"/>
                  </a:srgbClr>
                </a:solidFill>
              </a:rPr>
              <a:t>words</a:t>
            </a:r>
            <a:r>
              <a:rPr lang="en-US" smtClean="0">
                <a:solidFill>
                  <a:srgbClr val="4BACC6">
                    <a:lumMod val="75000"/>
                  </a:srgbClr>
                </a:solidFill>
              </a:rPr>
              <a:t>?"</a:t>
            </a:r>
            <a:endParaRPr lang="en-US" dirty="0">
              <a:solidFill>
                <a:srgbClr val="4BACC6">
                  <a:lumMod val="75000"/>
                </a:srgbClr>
              </a:solidFill>
            </a:endParaRPr>
          </a:p>
          <a:p>
            <a:pPr marL="914400" lvl="1" indent="-457200" algn="l">
              <a:buFont typeface="Arial" panose="020B0604020202020204" pitchFamily="34" charset="0"/>
              <a:buChar char="•"/>
            </a:pPr>
            <a:r>
              <a:rPr lang="en-US" dirty="0">
                <a:solidFill>
                  <a:srgbClr val="4BACC6">
                    <a:lumMod val="75000"/>
                  </a:srgbClr>
                </a:solidFill>
              </a:rPr>
              <a:t>Ask the witness if he could swear to the information under </a:t>
            </a:r>
            <a:r>
              <a:rPr lang="en-US" dirty="0" smtClean="0">
                <a:solidFill>
                  <a:srgbClr val="4BACC6">
                    <a:lumMod val="75000"/>
                  </a:srgbClr>
                </a:solidFill>
              </a:rPr>
              <a:t>oath.</a:t>
            </a:r>
            <a:endParaRPr lang="en-US"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105</a:t>
            </a:fld>
            <a:endParaRPr lang="en-US" dirty="0"/>
          </a:p>
        </p:txBody>
      </p:sp>
    </p:spTree>
    <p:extLst>
      <p:ext uri="{BB962C8B-B14F-4D97-AF65-F5344CB8AC3E}">
        <p14:creationId xmlns:p14="http://schemas.microsoft.com/office/powerpoint/2010/main" val="275343935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Witness Interviews</a:t>
            </a:r>
          </a:p>
          <a:p>
            <a:pPr marL="457200" indent="-457200" algn="l">
              <a:buFont typeface="Arial" panose="020B0604020202020204" pitchFamily="34" charset="0"/>
              <a:buChar char="•"/>
            </a:pPr>
            <a:r>
              <a:rPr lang="en-US" dirty="0">
                <a:solidFill>
                  <a:srgbClr val="4BACC6">
                    <a:lumMod val="75000"/>
                  </a:srgbClr>
                </a:solidFill>
              </a:rPr>
              <a:t>The forgetful witness</a:t>
            </a:r>
          </a:p>
          <a:p>
            <a:pPr marL="914400" lvl="1" indent="-457200" algn="l">
              <a:buFont typeface="Arial" panose="020B0604020202020204" pitchFamily="34" charset="0"/>
              <a:buChar char="•"/>
            </a:pPr>
            <a:r>
              <a:rPr lang="en-US" dirty="0">
                <a:solidFill>
                  <a:srgbClr val="4BACC6">
                    <a:lumMod val="75000"/>
                  </a:srgbClr>
                </a:solidFill>
              </a:rPr>
              <a:t>When a witness insists he cannot remember something the evidence suggests he witnessed, ask him questions involving other matters around the same time that he does remember.  This may jog his memory, or may establish concealment.</a:t>
            </a:r>
          </a:p>
          <a:p>
            <a:pPr marL="914400" lvl="1" indent="-457200" algn="l">
              <a:buFont typeface="Arial" panose="020B0604020202020204" pitchFamily="34" charset="0"/>
              <a:buChar char="•"/>
            </a:pPr>
            <a:r>
              <a:rPr lang="en-US" dirty="0">
                <a:solidFill>
                  <a:srgbClr val="4BACC6">
                    <a:lumMod val="75000"/>
                  </a:srgbClr>
                </a:solidFill>
              </a:rPr>
              <a:t>Tell him to take a minute … or two, or more... to try to remember. </a:t>
            </a:r>
          </a:p>
        </p:txBody>
      </p:sp>
      <p:sp>
        <p:nvSpPr>
          <p:cNvPr id="2" name="Slide Number Placeholder 1"/>
          <p:cNvSpPr>
            <a:spLocks noGrp="1"/>
          </p:cNvSpPr>
          <p:nvPr>
            <p:ph type="sldNum" sz="quarter" idx="12"/>
          </p:nvPr>
        </p:nvSpPr>
        <p:spPr/>
        <p:txBody>
          <a:bodyPr/>
          <a:lstStyle/>
          <a:p>
            <a:fld id="{000D0B47-C578-41B2-8277-B9B418A2FBC1}" type="slidenum">
              <a:rPr lang="en-US" smtClean="0"/>
              <a:t>106</a:t>
            </a:fld>
            <a:endParaRPr lang="en-US" dirty="0"/>
          </a:p>
        </p:txBody>
      </p:sp>
    </p:spTree>
    <p:extLst>
      <p:ext uri="{BB962C8B-B14F-4D97-AF65-F5344CB8AC3E}">
        <p14:creationId xmlns:p14="http://schemas.microsoft.com/office/powerpoint/2010/main" val="25329590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Witness Interviews</a:t>
            </a:r>
          </a:p>
          <a:p>
            <a:pPr marL="457200" indent="-457200" algn="l">
              <a:buFont typeface="Arial" panose="020B0604020202020204" pitchFamily="34" charset="0"/>
              <a:buChar char="•"/>
            </a:pPr>
            <a:r>
              <a:rPr lang="en-US" dirty="0">
                <a:solidFill>
                  <a:srgbClr val="4BACC6">
                    <a:lumMod val="75000"/>
                  </a:srgbClr>
                </a:solidFill>
              </a:rPr>
              <a:t>The reluctant witness</a:t>
            </a:r>
          </a:p>
          <a:p>
            <a:pPr marL="914400" lvl="1" indent="-457200" algn="l">
              <a:buFont typeface="Arial" panose="020B0604020202020204" pitchFamily="34" charset="0"/>
              <a:buChar char="•"/>
            </a:pPr>
            <a:r>
              <a:rPr lang="en-US" dirty="0">
                <a:solidFill>
                  <a:srgbClr val="4BACC6">
                    <a:lumMod val="75000"/>
                  </a:srgbClr>
                </a:solidFill>
              </a:rPr>
              <a:t>When a witness refuses to cooperate, explain that assisting the employer in a workplace investigation is not optional, and that refusal to do so is insubordination for which the employee can be disciplined or discharged. </a:t>
            </a:r>
          </a:p>
        </p:txBody>
      </p:sp>
      <p:sp>
        <p:nvSpPr>
          <p:cNvPr id="2" name="Slide Number Placeholder 1"/>
          <p:cNvSpPr>
            <a:spLocks noGrp="1"/>
          </p:cNvSpPr>
          <p:nvPr>
            <p:ph type="sldNum" sz="quarter" idx="12"/>
          </p:nvPr>
        </p:nvSpPr>
        <p:spPr/>
        <p:txBody>
          <a:bodyPr/>
          <a:lstStyle/>
          <a:p>
            <a:fld id="{000D0B47-C578-41B2-8277-B9B418A2FBC1}" type="slidenum">
              <a:rPr lang="en-US" smtClean="0"/>
              <a:t>107</a:t>
            </a:fld>
            <a:endParaRPr lang="en-US" dirty="0"/>
          </a:p>
        </p:txBody>
      </p:sp>
    </p:spTree>
    <p:extLst>
      <p:ext uri="{BB962C8B-B14F-4D97-AF65-F5344CB8AC3E}">
        <p14:creationId xmlns:p14="http://schemas.microsoft.com/office/powerpoint/2010/main" val="405661333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Witness Interviews</a:t>
            </a:r>
          </a:p>
          <a:p>
            <a:pPr marL="457200" indent="-457200" algn="l">
              <a:buFont typeface="Arial" panose="020B0604020202020204" pitchFamily="34" charset="0"/>
              <a:buChar char="•"/>
            </a:pPr>
            <a:r>
              <a:rPr lang="en-US" dirty="0">
                <a:solidFill>
                  <a:srgbClr val="4BACC6">
                    <a:lumMod val="75000"/>
                  </a:srgbClr>
                </a:solidFill>
              </a:rPr>
              <a:t>Use silence </a:t>
            </a:r>
          </a:p>
          <a:p>
            <a:pPr marL="914400" lvl="1" indent="-457200" algn="l">
              <a:buFont typeface="Arial" panose="020B0604020202020204" pitchFamily="34" charset="0"/>
              <a:buChar char="•"/>
            </a:pPr>
            <a:r>
              <a:rPr lang="en-US" dirty="0">
                <a:solidFill>
                  <a:srgbClr val="4BACC6">
                    <a:lumMod val="75000"/>
                  </a:srgbClr>
                </a:solidFill>
              </a:rPr>
              <a:t>The pressure it exerts is sometimes more compelling than anything that can be spoken. </a:t>
            </a:r>
          </a:p>
        </p:txBody>
      </p:sp>
      <p:sp>
        <p:nvSpPr>
          <p:cNvPr id="2" name="Slide Number Placeholder 1"/>
          <p:cNvSpPr>
            <a:spLocks noGrp="1"/>
          </p:cNvSpPr>
          <p:nvPr>
            <p:ph type="sldNum" sz="quarter" idx="12"/>
          </p:nvPr>
        </p:nvSpPr>
        <p:spPr/>
        <p:txBody>
          <a:bodyPr/>
          <a:lstStyle/>
          <a:p>
            <a:fld id="{000D0B47-C578-41B2-8277-B9B418A2FBC1}" type="slidenum">
              <a:rPr lang="en-US" smtClean="0"/>
              <a:t>108</a:t>
            </a:fld>
            <a:endParaRPr lang="en-US" dirty="0"/>
          </a:p>
        </p:txBody>
      </p:sp>
    </p:spTree>
    <p:extLst>
      <p:ext uri="{BB962C8B-B14F-4D97-AF65-F5344CB8AC3E}">
        <p14:creationId xmlns:p14="http://schemas.microsoft.com/office/powerpoint/2010/main" val="105315884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Investigating Discrimination</a:t>
            </a:r>
          </a:p>
          <a:p>
            <a:pPr marL="457200" indent="-457200" algn="l">
              <a:buFont typeface="Arial" panose="020B0604020202020204" pitchFamily="34" charset="0"/>
              <a:buChar char="•"/>
            </a:pPr>
            <a:r>
              <a:rPr lang="en-US" dirty="0">
                <a:solidFill>
                  <a:srgbClr val="4BACC6">
                    <a:lumMod val="75000"/>
                  </a:srgbClr>
                </a:solidFill>
              </a:rPr>
              <a:t>Determine whether the employee is alleging discrimination, and whether what the employee is describing might indicate </a:t>
            </a:r>
            <a:r>
              <a:rPr lang="en-US" dirty="0" smtClean="0">
                <a:solidFill>
                  <a:srgbClr val="4BACC6">
                    <a:lumMod val="75000"/>
                  </a:srgbClr>
                </a:solidFill>
              </a:rPr>
              <a:t>discrimination.</a:t>
            </a:r>
            <a:endParaRPr lang="en-US" dirty="0">
              <a:solidFill>
                <a:srgbClr val="4BACC6">
                  <a:lumMod val="75000"/>
                </a:srgbClr>
              </a:solidFill>
            </a:endParaRPr>
          </a:p>
          <a:p>
            <a:pPr marL="914400" lvl="1" indent="-457200" algn="l">
              <a:buFont typeface="Arial" panose="020B0604020202020204" pitchFamily="34" charset="0"/>
              <a:buChar char="•"/>
            </a:pPr>
            <a:r>
              <a:rPr lang="en-US" dirty="0">
                <a:solidFill>
                  <a:srgbClr val="4BACC6">
                    <a:lumMod val="75000"/>
                  </a:srgbClr>
                </a:solidFill>
              </a:rPr>
              <a:t>Is one </a:t>
            </a:r>
            <a:r>
              <a:rPr lang="en-US" dirty="0" smtClean="0">
                <a:solidFill>
                  <a:srgbClr val="4BACC6">
                    <a:lumMod val="75000"/>
                  </a:srgbClr>
                </a:solidFill>
              </a:rPr>
              <a:t>employee </a:t>
            </a:r>
            <a:r>
              <a:rPr lang="en-US" dirty="0">
                <a:solidFill>
                  <a:srgbClr val="4BACC6">
                    <a:lumMod val="75000"/>
                  </a:srgbClr>
                </a:solidFill>
              </a:rPr>
              <a:t>being treated differently than another </a:t>
            </a:r>
            <a:r>
              <a:rPr lang="en-US" dirty="0" smtClean="0">
                <a:solidFill>
                  <a:srgbClr val="4BACC6">
                    <a:lumMod val="75000"/>
                  </a:srgbClr>
                </a:solidFill>
              </a:rPr>
              <a:t>similarly situated employees? </a:t>
            </a:r>
          </a:p>
          <a:p>
            <a:pPr marL="914400" lvl="1" indent="-457200" algn="l">
              <a:buFont typeface="Arial" panose="020B0604020202020204" pitchFamily="34" charset="0"/>
              <a:buChar char="•"/>
            </a:pPr>
            <a:r>
              <a:rPr lang="en-US" dirty="0" smtClean="0">
                <a:solidFill>
                  <a:srgbClr val="4BACC6">
                    <a:lumMod val="75000"/>
                  </a:srgbClr>
                </a:solidFill>
              </a:rPr>
              <a:t>Or </a:t>
            </a:r>
            <a:r>
              <a:rPr lang="en-US" dirty="0">
                <a:solidFill>
                  <a:srgbClr val="4BACC6">
                    <a:lumMod val="75000"/>
                  </a:srgbClr>
                </a:solidFill>
              </a:rPr>
              <a:t>is everyone being treated badly</a:t>
            </a:r>
            <a:r>
              <a:rPr lang="en-US" dirty="0" smtClean="0">
                <a:solidFill>
                  <a:srgbClr val="4BACC6">
                    <a:lumMod val="75000"/>
                  </a:srgbClr>
                </a:solidFill>
              </a:rPr>
              <a:t>? (No discrimination occurring.)</a:t>
            </a:r>
            <a:endParaRPr lang="en-US" dirty="0">
              <a:solidFill>
                <a:srgbClr val="4BACC6">
                  <a:lumMod val="75000"/>
                </a:srgbClr>
              </a:solidFill>
            </a:endParaRPr>
          </a:p>
          <a:p>
            <a:pPr algn="l"/>
            <a:endParaRPr lang="en-US" dirty="0" smtClean="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109</a:t>
            </a:fld>
            <a:endParaRPr lang="en-US" dirty="0"/>
          </a:p>
        </p:txBody>
      </p:sp>
    </p:spTree>
    <p:extLst>
      <p:ext uri="{BB962C8B-B14F-4D97-AF65-F5344CB8AC3E}">
        <p14:creationId xmlns:p14="http://schemas.microsoft.com/office/powerpoint/2010/main" val="664842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smtClean="0">
                <a:solidFill>
                  <a:schemeClr val="accent5">
                    <a:lumMod val="75000"/>
                  </a:schemeClr>
                </a:solidFill>
              </a:rPr>
              <a:t>EEO Laws the Investigator Must Understand</a:t>
            </a:r>
          </a:p>
          <a:p>
            <a:pPr marL="457200" indent="-457200" algn="l">
              <a:buFont typeface="Arial" panose="020B0604020202020204" pitchFamily="34" charset="0"/>
              <a:buChar char="•"/>
            </a:pPr>
            <a:r>
              <a:rPr lang="en-US" dirty="0">
                <a:solidFill>
                  <a:schemeClr val="accent5">
                    <a:lumMod val="75000"/>
                  </a:schemeClr>
                </a:solidFill>
              </a:rPr>
              <a:t>Title VII of </a:t>
            </a:r>
            <a:r>
              <a:rPr lang="en-US" dirty="0" smtClean="0">
                <a:solidFill>
                  <a:schemeClr val="accent5">
                    <a:lumMod val="75000"/>
                  </a:schemeClr>
                </a:solidFill>
              </a:rPr>
              <a:t>the Civil </a:t>
            </a:r>
            <a:r>
              <a:rPr lang="en-US" dirty="0">
                <a:solidFill>
                  <a:schemeClr val="accent5">
                    <a:lumMod val="75000"/>
                  </a:schemeClr>
                </a:solidFill>
              </a:rPr>
              <a:t>Rights Act of </a:t>
            </a:r>
            <a:r>
              <a:rPr lang="en-US" dirty="0" smtClean="0">
                <a:solidFill>
                  <a:schemeClr val="accent5">
                    <a:lumMod val="75000"/>
                  </a:schemeClr>
                </a:solidFill>
              </a:rPr>
              <a:t>1964</a:t>
            </a:r>
            <a:r>
              <a:rPr lang="en-US" dirty="0">
                <a:solidFill>
                  <a:schemeClr val="accent5">
                    <a:lumMod val="75000"/>
                  </a:schemeClr>
                </a:solidFill>
              </a:rPr>
              <a:t> </a:t>
            </a:r>
            <a:r>
              <a:rPr lang="en-US" dirty="0" smtClean="0">
                <a:solidFill>
                  <a:schemeClr val="accent5">
                    <a:lumMod val="75000"/>
                  </a:schemeClr>
                </a:solidFill>
              </a:rPr>
              <a:t>(includes Pregnancy Discrimination Act)  </a:t>
            </a:r>
          </a:p>
          <a:p>
            <a:pPr marL="457200" indent="-457200" algn="l">
              <a:buFont typeface="Arial" panose="020B0604020202020204" pitchFamily="34" charset="0"/>
              <a:buChar char="•"/>
            </a:pPr>
            <a:r>
              <a:rPr lang="en-US" dirty="0">
                <a:solidFill>
                  <a:schemeClr val="accent5">
                    <a:lumMod val="75000"/>
                  </a:schemeClr>
                </a:solidFill>
              </a:rPr>
              <a:t>Equal Pay Act </a:t>
            </a:r>
            <a:endParaRPr lang="en-US" dirty="0" smtClean="0">
              <a:solidFill>
                <a:schemeClr val="accent5">
                  <a:lumMod val="75000"/>
                </a:schemeClr>
              </a:solidFill>
            </a:endParaRPr>
          </a:p>
          <a:p>
            <a:pPr marL="457200" indent="-457200" algn="l">
              <a:buFont typeface="Arial" panose="020B0604020202020204" pitchFamily="34" charset="0"/>
              <a:buChar char="•"/>
            </a:pPr>
            <a:r>
              <a:rPr lang="en-US" dirty="0">
                <a:solidFill>
                  <a:schemeClr val="accent5">
                    <a:lumMod val="75000"/>
                  </a:schemeClr>
                </a:solidFill>
              </a:rPr>
              <a:t>Age Discrimination in Employment Act</a:t>
            </a:r>
          </a:p>
          <a:p>
            <a:pPr marL="457200" indent="-457200" algn="l">
              <a:buFont typeface="Arial" panose="020B0604020202020204" pitchFamily="34" charset="0"/>
              <a:buChar char="•"/>
            </a:pPr>
            <a:r>
              <a:rPr lang="en-US" dirty="0" smtClean="0">
                <a:solidFill>
                  <a:schemeClr val="accent5">
                    <a:lumMod val="75000"/>
                  </a:schemeClr>
                </a:solidFill>
              </a:rPr>
              <a:t>Rehabilitation Act</a:t>
            </a:r>
          </a:p>
          <a:p>
            <a:pPr marL="457200" indent="-457200" algn="l">
              <a:buFont typeface="Arial" panose="020B0604020202020204" pitchFamily="34" charset="0"/>
              <a:buChar char="•"/>
            </a:pPr>
            <a:r>
              <a:rPr lang="en-US" dirty="0" smtClean="0">
                <a:solidFill>
                  <a:schemeClr val="accent5">
                    <a:lumMod val="75000"/>
                  </a:schemeClr>
                </a:solidFill>
              </a:rPr>
              <a:t>Americans with Disabilities Act</a:t>
            </a:r>
          </a:p>
          <a:p>
            <a:pPr marL="457200" indent="-457200" algn="l">
              <a:buFont typeface="Arial" panose="020B0604020202020204" pitchFamily="34" charset="0"/>
              <a:buChar char="•"/>
            </a:pPr>
            <a:r>
              <a:rPr lang="en-US" dirty="0" smtClean="0">
                <a:solidFill>
                  <a:schemeClr val="accent5">
                    <a:lumMod val="75000"/>
                  </a:schemeClr>
                </a:solidFill>
              </a:rPr>
              <a:t>Genetic </a:t>
            </a:r>
            <a:r>
              <a:rPr lang="en-US" dirty="0">
                <a:solidFill>
                  <a:schemeClr val="accent5">
                    <a:lumMod val="75000"/>
                  </a:schemeClr>
                </a:solidFill>
              </a:rPr>
              <a:t>Information Nondiscrimination Act of </a:t>
            </a:r>
            <a:r>
              <a:rPr lang="en-US" dirty="0" smtClean="0">
                <a:solidFill>
                  <a:schemeClr val="accent5">
                    <a:lumMod val="75000"/>
                  </a:schemeClr>
                </a:solidFill>
              </a:rPr>
              <a:t>2008 (GINA)</a:t>
            </a:r>
            <a:endParaRPr lang="en-US" dirty="0">
              <a:solidFill>
                <a:schemeClr val="accent5">
                  <a:lumMod val="75000"/>
                </a:schemeClr>
              </a:solidFill>
            </a:endParaRPr>
          </a:p>
          <a:p>
            <a:pPr lvl="0" algn="l"/>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11</a:t>
            </a:fld>
            <a:endParaRPr lang="en-US" dirty="0"/>
          </a:p>
        </p:txBody>
      </p:sp>
    </p:spTree>
    <p:extLst>
      <p:ext uri="{BB962C8B-B14F-4D97-AF65-F5344CB8AC3E}">
        <p14:creationId xmlns:p14="http://schemas.microsoft.com/office/powerpoint/2010/main" val="353305618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Investigating Discrimination</a:t>
            </a:r>
          </a:p>
          <a:p>
            <a:pPr marL="457200" indent="-457200" algn="l">
              <a:buFont typeface="Arial" panose="020B0604020202020204" pitchFamily="34" charset="0"/>
              <a:buChar char="•"/>
            </a:pPr>
            <a:r>
              <a:rPr lang="en-US" dirty="0">
                <a:solidFill>
                  <a:srgbClr val="4BACC6">
                    <a:lumMod val="75000"/>
                  </a:srgbClr>
                </a:solidFill>
              </a:rPr>
              <a:t>If discrimination is occurring, is it unlawful?</a:t>
            </a:r>
          </a:p>
          <a:p>
            <a:pPr marL="914400" lvl="1" indent="-457200" algn="l">
              <a:buFont typeface="Arial" panose="020B0604020202020204" pitchFamily="34" charset="0"/>
              <a:buChar char="•"/>
            </a:pPr>
            <a:r>
              <a:rPr lang="en-US" dirty="0" smtClean="0">
                <a:solidFill>
                  <a:srgbClr val="4BACC6">
                    <a:lumMod val="75000"/>
                  </a:srgbClr>
                </a:solidFill>
              </a:rPr>
              <a:t>Discrimination is unlawful only if it based on a protected characteristic.</a:t>
            </a:r>
          </a:p>
          <a:p>
            <a:pPr marL="914400" lvl="1" indent="-457200" algn="l">
              <a:buFont typeface="Arial" panose="020B0604020202020204" pitchFamily="34" charset="0"/>
              <a:buChar char="•"/>
            </a:pPr>
            <a:r>
              <a:rPr lang="en-US" dirty="0" smtClean="0">
                <a:solidFill>
                  <a:srgbClr val="4BACC6">
                    <a:lumMod val="75000"/>
                  </a:srgbClr>
                </a:solidFill>
              </a:rPr>
              <a:t>Example: Discrimination </a:t>
            </a:r>
            <a:r>
              <a:rPr lang="en-US" dirty="0">
                <a:solidFill>
                  <a:srgbClr val="4BACC6">
                    <a:lumMod val="75000"/>
                  </a:srgbClr>
                </a:solidFill>
              </a:rPr>
              <a:t>on the basis of disability is </a:t>
            </a:r>
            <a:r>
              <a:rPr lang="en-US" dirty="0" smtClean="0">
                <a:solidFill>
                  <a:srgbClr val="4BACC6">
                    <a:lumMod val="75000"/>
                  </a:srgbClr>
                </a:solidFill>
              </a:rPr>
              <a:t>unlawful; discrimination </a:t>
            </a:r>
            <a:r>
              <a:rPr lang="en-US" dirty="0">
                <a:solidFill>
                  <a:srgbClr val="4BACC6">
                    <a:lumMod val="75000"/>
                  </a:srgbClr>
                </a:solidFill>
              </a:rPr>
              <a:t>on the basis of performance of essential job functions is </a:t>
            </a:r>
            <a:r>
              <a:rPr lang="en-US" dirty="0" smtClean="0">
                <a:solidFill>
                  <a:srgbClr val="4BACC6">
                    <a:lumMod val="75000"/>
                  </a:srgbClr>
                </a:solidFill>
              </a:rPr>
              <a:t>not. </a:t>
            </a:r>
            <a:endParaRPr lang="en-US" dirty="0">
              <a:solidFill>
                <a:srgbClr val="4BACC6">
                  <a:lumMod val="75000"/>
                </a:srgbClr>
              </a:solidFill>
            </a:endParaRPr>
          </a:p>
          <a:p>
            <a:pPr lvl="1" algn="l"/>
            <a:endParaRPr lang="en-US" dirty="0" smtClean="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110</a:t>
            </a:fld>
            <a:endParaRPr lang="en-US" dirty="0"/>
          </a:p>
        </p:txBody>
      </p:sp>
    </p:spTree>
    <p:extLst>
      <p:ext uri="{BB962C8B-B14F-4D97-AF65-F5344CB8AC3E}">
        <p14:creationId xmlns:p14="http://schemas.microsoft.com/office/powerpoint/2010/main" val="91207842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Sample Investigation Inquiries</a:t>
            </a:r>
          </a:p>
          <a:p>
            <a:pPr marL="457200" indent="-457200" algn="l">
              <a:buFont typeface="Arial" panose="020B0604020202020204" pitchFamily="34" charset="0"/>
              <a:buChar char="•"/>
            </a:pPr>
            <a:r>
              <a:rPr lang="en-US" dirty="0">
                <a:solidFill>
                  <a:srgbClr val="4BACC6">
                    <a:lumMod val="75000"/>
                  </a:srgbClr>
                </a:solidFill>
              </a:rPr>
              <a:t>How long have you worked at the </a:t>
            </a:r>
            <a:r>
              <a:rPr lang="en-US" dirty="0" smtClean="0">
                <a:solidFill>
                  <a:srgbClr val="4BACC6">
                    <a:lumMod val="75000"/>
                  </a:srgbClr>
                </a:solidFill>
              </a:rPr>
              <a:t>agency?</a:t>
            </a:r>
            <a:endParaRPr lang="en-US" dirty="0">
              <a:solidFill>
                <a:srgbClr val="4BACC6">
                  <a:lumMod val="75000"/>
                </a:srgbClr>
              </a:solidFill>
            </a:endParaRPr>
          </a:p>
          <a:p>
            <a:pPr marL="457200" indent="-457200" algn="l">
              <a:buFont typeface="Arial" panose="020B0604020202020204" pitchFamily="34" charset="0"/>
              <a:buChar char="•"/>
            </a:pPr>
            <a:r>
              <a:rPr lang="en-US" dirty="0">
                <a:solidFill>
                  <a:srgbClr val="4BACC6">
                    <a:lumMod val="75000"/>
                  </a:srgbClr>
                </a:solidFill>
              </a:rPr>
              <a:t>What is your position?</a:t>
            </a:r>
          </a:p>
          <a:p>
            <a:pPr marL="457200" indent="-457200" algn="l">
              <a:buFont typeface="Arial" panose="020B0604020202020204" pitchFamily="34" charset="0"/>
              <a:buChar char="•"/>
            </a:pPr>
            <a:r>
              <a:rPr lang="en-US" dirty="0">
                <a:solidFill>
                  <a:srgbClr val="4BACC6">
                    <a:lumMod val="75000"/>
                  </a:srgbClr>
                </a:solidFill>
              </a:rPr>
              <a:t>How long have you been in this position?</a:t>
            </a:r>
          </a:p>
          <a:p>
            <a:pPr marL="914400" lvl="1" indent="-457200" algn="l">
              <a:buFont typeface="Arial" panose="020B0604020202020204" pitchFamily="34" charset="0"/>
              <a:buChar char="•"/>
            </a:pPr>
            <a:endParaRPr lang="en-US" dirty="0" smtClean="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111</a:t>
            </a:fld>
            <a:endParaRPr lang="en-US" dirty="0"/>
          </a:p>
        </p:txBody>
      </p:sp>
    </p:spTree>
    <p:extLst>
      <p:ext uri="{BB962C8B-B14F-4D97-AF65-F5344CB8AC3E}">
        <p14:creationId xmlns:p14="http://schemas.microsoft.com/office/powerpoint/2010/main" val="375566007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Sample Investigation Inquiries</a:t>
            </a:r>
          </a:p>
          <a:p>
            <a:pPr marL="457200" indent="-457200" algn="l">
              <a:buFont typeface="Arial" panose="020B0604020202020204" pitchFamily="34" charset="0"/>
              <a:buChar char="•"/>
            </a:pPr>
            <a:r>
              <a:rPr lang="en-US" dirty="0" smtClean="0">
                <a:solidFill>
                  <a:srgbClr val="4BACC6">
                    <a:lumMod val="75000"/>
                  </a:srgbClr>
                </a:solidFill>
              </a:rPr>
              <a:t>What did you witness?</a:t>
            </a:r>
          </a:p>
          <a:p>
            <a:pPr marL="457200" indent="-457200" algn="l">
              <a:buFont typeface="Arial" panose="020B0604020202020204" pitchFamily="34" charset="0"/>
              <a:buChar char="•"/>
            </a:pPr>
            <a:r>
              <a:rPr lang="en-US" dirty="0" smtClean="0">
                <a:solidFill>
                  <a:srgbClr val="4BACC6">
                    <a:lumMod val="75000"/>
                  </a:srgbClr>
                </a:solidFill>
              </a:rPr>
              <a:t>What </a:t>
            </a:r>
            <a:r>
              <a:rPr lang="en-US" dirty="0">
                <a:solidFill>
                  <a:srgbClr val="4BACC6">
                    <a:lumMod val="75000"/>
                  </a:srgbClr>
                </a:solidFill>
              </a:rPr>
              <a:t>happened</a:t>
            </a:r>
            <a:r>
              <a:rPr lang="en-US" dirty="0" smtClean="0">
                <a:solidFill>
                  <a:srgbClr val="4BACC6">
                    <a:lumMod val="75000"/>
                  </a:srgbClr>
                </a:solidFill>
              </a:rPr>
              <a:t>?</a:t>
            </a:r>
          </a:p>
          <a:p>
            <a:pPr marL="457200" indent="-457200" algn="l">
              <a:buFont typeface="Arial" panose="020B0604020202020204" pitchFamily="34" charset="0"/>
              <a:buChar char="•"/>
            </a:pPr>
            <a:r>
              <a:rPr lang="en-US" dirty="0">
                <a:solidFill>
                  <a:srgbClr val="4BACC6">
                    <a:lumMod val="75000"/>
                  </a:srgbClr>
                </a:solidFill>
              </a:rPr>
              <a:t>What was the date, time and duration of the </a:t>
            </a:r>
            <a:r>
              <a:rPr lang="en-US" dirty="0" smtClean="0">
                <a:solidFill>
                  <a:srgbClr val="4BACC6">
                    <a:lumMod val="75000"/>
                  </a:srgbClr>
                </a:solidFill>
              </a:rPr>
              <a:t>occurrence?</a:t>
            </a:r>
            <a:endParaRPr lang="en-US" dirty="0">
              <a:solidFill>
                <a:srgbClr val="4BACC6">
                  <a:lumMod val="75000"/>
                </a:srgbClr>
              </a:solidFill>
            </a:endParaRPr>
          </a:p>
          <a:p>
            <a:pPr marL="457200" indent="-457200" algn="l">
              <a:buFont typeface="Arial" panose="020B0604020202020204" pitchFamily="34" charset="0"/>
              <a:buChar char="•"/>
            </a:pPr>
            <a:r>
              <a:rPr lang="en-US" dirty="0">
                <a:solidFill>
                  <a:srgbClr val="4BACC6">
                    <a:lumMod val="75000"/>
                  </a:srgbClr>
                </a:solidFill>
              </a:rPr>
              <a:t>Where did it happen</a:t>
            </a:r>
            <a:r>
              <a:rPr lang="en-US" dirty="0" smtClean="0">
                <a:solidFill>
                  <a:srgbClr val="4BACC6">
                    <a:lumMod val="75000"/>
                  </a:srgbClr>
                </a:solidFill>
              </a:rPr>
              <a:t>?</a:t>
            </a:r>
          </a:p>
          <a:p>
            <a:pPr marL="457200" indent="-457200" algn="l">
              <a:buFont typeface="Arial" panose="020B0604020202020204" pitchFamily="34" charset="0"/>
              <a:buChar char="•"/>
            </a:pPr>
            <a:r>
              <a:rPr lang="en-US" dirty="0" smtClean="0">
                <a:solidFill>
                  <a:srgbClr val="4BACC6">
                    <a:lumMod val="75000"/>
                  </a:srgbClr>
                </a:solidFill>
              </a:rPr>
              <a:t>Who was involved?</a:t>
            </a:r>
            <a:endParaRPr lang="en-US" dirty="0">
              <a:solidFill>
                <a:srgbClr val="4BACC6">
                  <a:lumMod val="75000"/>
                </a:srgbClr>
              </a:solidFill>
            </a:endParaRPr>
          </a:p>
          <a:p>
            <a:pPr marL="457200" indent="-457200" algn="l">
              <a:buFont typeface="Arial" panose="020B0604020202020204" pitchFamily="34" charset="0"/>
              <a:buChar char="•"/>
            </a:pPr>
            <a:r>
              <a:rPr lang="en-US" dirty="0">
                <a:solidFill>
                  <a:srgbClr val="4BACC6">
                    <a:lumMod val="75000"/>
                  </a:srgbClr>
                </a:solidFill>
              </a:rPr>
              <a:t>How did it happen?</a:t>
            </a:r>
          </a:p>
          <a:p>
            <a:pPr marL="457200" indent="-457200" algn="l">
              <a:buFont typeface="Arial" panose="020B0604020202020204" pitchFamily="34" charset="0"/>
              <a:buChar char="•"/>
            </a:pPr>
            <a:r>
              <a:rPr lang="en-US" dirty="0">
                <a:solidFill>
                  <a:srgbClr val="4BACC6">
                    <a:lumMod val="75000"/>
                  </a:srgbClr>
                </a:solidFill>
              </a:rPr>
              <a:t>How many times did it happen?</a:t>
            </a:r>
          </a:p>
          <a:p>
            <a:pPr algn="l"/>
            <a:endParaRPr lang="en-US"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112</a:t>
            </a:fld>
            <a:endParaRPr lang="en-US" dirty="0"/>
          </a:p>
        </p:txBody>
      </p:sp>
    </p:spTree>
    <p:extLst>
      <p:ext uri="{BB962C8B-B14F-4D97-AF65-F5344CB8AC3E}">
        <p14:creationId xmlns:p14="http://schemas.microsoft.com/office/powerpoint/2010/main" val="2728298513"/>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Sample Investigation Inquiries</a:t>
            </a:r>
          </a:p>
          <a:p>
            <a:pPr marL="457200" indent="-457200" algn="l">
              <a:buFont typeface="Arial" panose="020B0604020202020204" pitchFamily="34" charset="0"/>
              <a:buChar char="•"/>
            </a:pPr>
            <a:r>
              <a:rPr lang="en-US" dirty="0" smtClean="0">
                <a:solidFill>
                  <a:srgbClr val="4BACC6">
                    <a:lumMod val="75000"/>
                  </a:srgbClr>
                </a:solidFill>
              </a:rPr>
              <a:t>Did you observe it yourself?</a:t>
            </a:r>
          </a:p>
          <a:p>
            <a:pPr marL="457200" indent="-457200" algn="l">
              <a:buFont typeface="Arial" panose="020B0604020202020204" pitchFamily="34" charset="0"/>
              <a:buChar char="•"/>
            </a:pPr>
            <a:r>
              <a:rPr lang="en-US" dirty="0" smtClean="0">
                <a:solidFill>
                  <a:srgbClr val="4BACC6">
                    <a:lumMod val="75000"/>
                  </a:srgbClr>
                </a:solidFill>
              </a:rPr>
              <a:t>If you did not observe it, then how did you learn about it?</a:t>
            </a:r>
          </a:p>
          <a:p>
            <a:pPr marL="457200" indent="-457200" algn="l">
              <a:buFont typeface="Arial" panose="020B0604020202020204" pitchFamily="34" charset="0"/>
              <a:buChar char="•"/>
            </a:pPr>
            <a:r>
              <a:rPr lang="en-US" dirty="0">
                <a:solidFill>
                  <a:srgbClr val="4BACC6">
                    <a:lumMod val="75000"/>
                  </a:srgbClr>
                </a:solidFill>
              </a:rPr>
              <a:t>Did anyone else see it happen? Who? </a:t>
            </a:r>
          </a:p>
        </p:txBody>
      </p:sp>
      <p:sp>
        <p:nvSpPr>
          <p:cNvPr id="2" name="Slide Number Placeholder 1"/>
          <p:cNvSpPr>
            <a:spLocks noGrp="1"/>
          </p:cNvSpPr>
          <p:nvPr>
            <p:ph type="sldNum" sz="quarter" idx="12"/>
          </p:nvPr>
        </p:nvSpPr>
        <p:spPr/>
        <p:txBody>
          <a:bodyPr/>
          <a:lstStyle/>
          <a:p>
            <a:fld id="{000D0B47-C578-41B2-8277-B9B418A2FBC1}" type="slidenum">
              <a:rPr lang="en-US" smtClean="0"/>
              <a:t>113</a:t>
            </a:fld>
            <a:endParaRPr lang="en-US" dirty="0"/>
          </a:p>
        </p:txBody>
      </p:sp>
    </p:spTree>
    <p:extLst>
      <p:ext uri="{BB962C8B-B14F-4D97-AF65-F5344CB8AC3E}">
        <p14:creationId xmlns:p14="http://schemas.microsoft.com/office/powerpoint/2010/main" val="178614132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Sample Investigation Inquiries</a:t>
            </a:r>
          </a:p>
          <a:p>
            <a:pPr marL="457200" indent="-457200" algn="l">
              <a:buFont typeface="Arial" panose="020B0604020202020204" pitchFamily="34" charset="0"/>
              <a:buChar char="•"/>
            </a:pPr>
            <a:r>
              <a:rPr lang="en-US" dirty="0" smtClean="0">
                <a:solidFill>
                  <a:srgbClr val="4BACC6">
                    <a:lumMod val="75000"/>
                  </a:srgbClr>
                </a:solidFill>
              </a:rPr>
              <a:t>Was </a:t>
            </a:r>
            <a:r>
              <a:rPr lang="en-US" dirty="0">
                <a:solidFill>
                  <a:srgbClr val="4BACC6">
                    <a:lumMod val="75000"/>
                  </a:srgbClr>
                </a:solidFill>
              </a:rPr>
              <a:t>there physical contact? </a:t>
            </a:r>
            <a:endParaRPr lang="en-US" dirty="0" smtClean="0">
              <a:solidFill>
                <a:srgbClr val="4BACC6">
                  <a:lumMod val="75000"/>
                </a:srgbClr>
              </a:solidFill>
            </a:endParaRPr>
          </a:p>
          <a:p>
            <a:pPr marL="457200" indent="-457200" algn="l">
              <a:buFont typeface="Arial" panose="020B0604020202020204" pitchFamily="34" charset="0"/>
              <a:buChar char="•"/>
            </a:pPr>
            <a:r>
              <a:rPr lang="en-US" dirty="0" smtClean="0">
                <a:solidFill>
                  <a:srgbClr val="4BACC6">
                    <a:lumMod val="75000"/>
                  </a:srgbClr>
                </a:solidFill>
              </a:rPr>
              <a:t>If so, describe it </a:t>
            </a:r>
          </a:p>
          <a:p>
            <a:pPr marL="457200" indent="-457200" algn="l">
              <a:buFont typeface="Arial" panose="020B0604020202020204" pitchFamily="34" charset="0"/>
              <a:buChar char="•"/>
            </a:pPr>
            <a:r>
              <a:rPr lang="en-US" dirty="0" smtClean="0">
                <a:solidFill>
                  <a:srgbClr val="4BACC6">
                    <a:lumMod val="75000"/>
                  </a:srgbClr>
                </a:solidFill>
              </a:rPr>
              <a:t>Demonstrate </a:t>
            </a:r>
            <a:r>
              <a:rPr lang="en-US" dirty="0">
                <a:solidFill>
                  <a:srgbClr val="4BACC6">
                    <a:lumMod val="75000"/>
                  </a:srgbClr>
                </a:solidFill>
              </a:rPr>
              <a:t>it.</a:t>
            </a:r>
          </a:p>
        </p:txBody>
      </p:sp>
      <p:sp>
        <p:nvSpPr>
          <p:cNvPr id="2" name="Slide Number Placeholder 1"/>
          <p:cNvSpPr>
            <a:spLocks noGrp="1"/>
          </p:cNvSpPr>
          <p:nvPr>
            <p:ph type="sldNum" sz="quarter" idx="12"/>
          </p:nvPr>
        </p:nvSpPr>
        <p:spPr/>
        <p:txBody>
          <a:bodyPr/>
          <a:lstStyle/>
          <a:p>
            <a:fld id="{000D0B47-C578-41B2-8277-B9B418A2FBC1}" type="slidenum">
              <a:rPr lang="en-US" smtClean="0"/>
              <a:t>114</a:t>
            </a:fld>
            <a:endParaRPr lang="en-US" dirty="0"/>
          </a:p>
        </p:txBody>
      </p:sp>
    </p:spTree>
    <p:extLst>
      <p:ext uri="{BB962C8B-B14F-4D97-AF65-F5344CB8AC3E}">
        <p14:creationId xmlns:p14="http://schemas.microsoft.com/office/powerpoint/2010/main" val="393505427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Sample Investigation Inquiries</a:t>
            </a:r>
          </a:p>
          <a:p>
            <a:pPr marL="457200" indent="-457200" algn="l">
              <a:buFont typeface="Arial" panose="020B0604020202020204" pitchFamily="34" charset="0"/>
              <a:buChar char="•"/>
            </a:pPr>
            <a:r>
              <a:rPr lang="en-US" dirty="0">
                <a:solidFill>
                  <a:srgbClr val="4BACC6">
                    <a:lumMod val="75000"/>
                  </a:srgbClr>
                </a:solidFill>
              </a:rPr>
              <a:t>What </a:t>
            </a:r>
            <a:r>
              <a:rPr lang="en-US" dirty="0" smtClean="0">
                <a:solidFill>
                  <a:srgbClr val="4BACC6">
                    <a:lumMod val="75000"/>
                  </a:srgbClr>
                </a:solidFill>
              </a:rPr>
              <a:t>was said and done in </a:t>
            </a:r>
            <a:r>
              <a:rPr lang="en-US" dirty="0">
                <a:solidFill>
                  <a:srgbClr val="4BACC6">
                    <a:lumMod val="75000"/>
                  </a:srgbClr>
                </a:solidFill>
              </a:rPr>
              <a:t>response to the </a:t>
            </a:r>
            <a:r>
              <a:rPr lang="en-US" dirty="0" smtClean="0">
                <a:solidFill>
                  <a:srgbClr val="4BACC6">
                    <a:lumMod val="75000"/>
                  </a:srgbClr>
                </a:solidFill>
              </a:rPr>
              <a:t>occurrence?</a:t>
            </a:r>
            <a:endParaRPr lang="en-US" dirty="0">
              <a:solidFill>
                <a:srgbClr val="4BACC6">
                  <a:lumMod val="75000"/>
                </a:srgbClr>
              </a:solidFill>
            </a:endParaRPr>
          </a:p>
          <a:p>
            <a:pPr marL="457200" indent="-457200" algn="l">
              <a:buFont typeface="Arial" panose="020B0604020202020204" pitchFamily="34" charset="0"/>
              <a:buChar char="•"/>
            </a:pPr>
            <a:r>
              <a:rPr lang="en-US" dirty="0" smtClean="0">
                <a:solidFill>
                  <a:srgbClr val="4BACC6">
                    <a:lumMod val="75000"/>
                  </a:srgbClr>
                </a:solidFill>
              </a:rPr>
              <a:t>How </a:t>
            </a:r>
            <a:r>
              <a:rPr lang="en-US" dirty="0">
                <a:solidFill>
                  <a:srgbClr val="4BACC6">
                    <a:lumMod val="75000"/>
                  </a:srgbClr>
                </a:solidFill>
              </a:rPr>
              <a:t>did the subject </a:t>
            </a:r>
            <a:r>
              <a:rPr lang="en-US" dirty="0" smtClean="0">
                <a:solidFill>
                  <a:srgbClr val="4BACC6">
                    <a:lumMod val="75000"/>
                  </a:srgbClr>
                </a:solidFill>
              </a:rPr>
              <a:t>react </a:t>
            </a:r>
            <a:r>
              <a:rPr lang="en-US" dirty="0">
                <a:solidFill>
                  <a:srgbClr val="4BACC6">
                    <a:lumMod val="75000"/>
                  </a:srgbClr>
                </a:solidFill>
              </a:rPr>
              <a:t>to </a:t>
            </a:r>
            <a:r>
              <a:rPr lang="en-US" dirty="0" smtClean="0">
                <a:solidFill>
                  <a:srgbClr val="4BACC6">
                    <a:lumMod val="75000"/>
                  </a:srgbClr>
                </a:solidFill>
              </a:rPr>
              <a:t>that response</a:t>
            </a:r>
            <a:r>
              <a:rPr lang="en-US" dirty="0">
                <a:solidFill>
                  <a:srgbClr val="4BACC6">
                    <a:lumMod val="75000"/>
                  </a:srgbClr>
                </a:solidFill>
              </a:rPr>
              <a:t>?</a:t>
            </a:r>
          </a:p>
        </p:txBody>
      </p:sp>
      <p:sp>
        <p:nvSpPr>
          <p:cNvPr id="2" name="Slide Number Placeholder 1"/>
          <p:cNvSpPr>
            <a:spLocks noGrp="1"/>
          </p:cNvSpPr>
          <p:nvPr>
            <p:ph type="sldNum" sz="quarter" idx="12"/>
          </p:nvPr>
        </p:nvSpPr>
        <p:spPr/>
        <p:txBody>
          <a:bodyPr/>
          <a:lstStyle/>
          <a:p>
            <a:fld id="{000D0B47-C578-41B2-8277-B9B418A2FBC1}" type="slidenum">
              <a:rPr lang="en-US" smtClean="0"/>
              <a:t>115</a:t>
            </a:fld>
            <a:endParaRPr lang="en-US" dirty="0"/>
          </a:p>
        </p:txBody>
      </p:sp>
    </p:spTree>
    <p:extLst>
      <p:ext uri="{BB962C8B-B14F-4D97-AF65-F5344CB8AC3E}">
        <p14:creationId xmlns:p14="http://schemas.microsoft.com/office/powerpoint/2010/main" val="154959134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Sample Investigation Inquiries</a:t>
            </a:r>
          </a:p>
          <a:p>
            <a:pPr marL="457200" indent="-457200" algn="l">
              <a:buFont typeface="Arial" panose="020B0604020202020204" pitchFamily="34" charset="0"/>
              <a:buChar char="•"/>
            </a:pPr>
            <a:r>
              <a:rPr lang="en-US" dirty="0">
                <a:solidFill>
                  <a:srgbClr val="4BACC6">
                    <a:lumMod val="75000"/>
                  </a:srgbClr>
                </a:solidFill>
              </a:rPr>
              <a:t>Did you tell anyone about the </a:t>
            </a:r>
            <a:r>
              <a:rPr lang="en-US" dirty="0" smtClean="0">
                <a:solidFill>
                  <a:srgbClr val="4BACC6">
                    <a:lumMod val="75000"/>
                  </a:srgbClr>
                </a:solidFill>
              </a:rPr>
              <a:t>occurrence? </a:t>
            </a:r>
          </a:p>
          <a:p>
            <a:pPr marL="457200" indent="-457200" algn="l">
              <a:buFont typeface="Arial" panose="020B0604020202020204" pitchFamily="34" charset="0"/>
              <a:buChar char="•"/>
            </a:pPr>
            <a:r>
              <a:rPr lang="en-US" dirty="0" smtClean="0">
                <a:solidFill>
                  <a:srgbClr val="4BACC6">
                    <a:lumMod val="75000"/>
                  </a:srgbClr>
                </a:solidFill>
              </a:rPr>
              <a:t>Who</a:t>
            </a:r>
            <a:r>
              <a:rPr lang="en-US" dirty="0">
                <a:solidFill>
                  <a:srgbClr val="4BACC6">
                    <a:lumMod val="75000"/>
                  </a:srgbClr>
                </a:solidFill>
              </a:rPr>
              <a:t>? </a:t>
            </a:r>
            <a:endParaRPr lang="en-US" dirty="0" smtClean="0">
              <a:solidFill>
                <a:srgbClr val="4BACC6">
                  <a:lumMod val="75000"/>
                </a:srgbClr>
              </a:solidFill>
            </a:endParaRPr>
          </a:p>
          <a:p>
            <a:pPr marL="457200" indent="-457200" algn="l">
              <a:buFont typeface="Arial" panose="020B0604020202020204" pitchFamily="34" charset="0"/>
              <a:buChar char="•"/>
            </a:pPr>
            <a:r>
              <a:rPr lang="en-US" dirty="0" smtClean="0">
                <a:solidFill>
                  <a:srgbClr val="4BACC6">
                    <a:lumMod val="75000"/>
                  </a:srgbClr>
                </a:solidFill>
              </a:rPr>
              <a:t>What </a:t>
            </a:r>
            <a:r>
              <a:rPr lang="en-US" dirty="0">
                <a:solidFill>
                  <a:srgbClr val="4BACC6">
                    <a:lumMod val="75000"/>
                  </a:srgbClr>
                </a:solidFill>
              </a:rPr>
              <a:t>did </a:t>
            </a:r>
            <a:r>
              <a:rPr lang="en-US" dirty="0" smtClean="0">
                <a:solidFill>
                  <a:srgbClr val="4BACC6">
                    <a:lumMod val="75000"/>
                  </a:srgbClr>
                </a:solidFill>
              </a:rPr>
              <a:t>they say and or </a:t>
            </a:r>
            <a:r>
              <a:rPr lang="en-US" dirty="0">
                <a:solidFill>
                  <a:srgbClr val="4BACC6">
                    <a:lumMod val="75000"/>
                  </a:srgbClr>
                </a:solidFill>
              </a:rPr>
              <a:t>do</a:t>
            </a:r>
            <a:r>
              <a:rPr lang="en-US" dirty="0" smtClean="0">
                <a:solidFill>
                  <a:srgbClr val="4BACC6">
                    <a:lumMod val="75000"/>
                  </a:srgbClr>
                </a:solidFill>
              </a:rPr>
              <a:t>? </a:t>
            </a:r>
            <a:endParaRPr lang="en-US"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116</a:t>
            </a:fld>
            <a:endParaRPr lang="en-US" dirty="0"/>
          </a:p>
        </p:txBody>
      </p:sp>
    </p:spTree>
    <p:extLst>
      <p:ext uri="{BB962C8B-B14F-4D97-AF65-F5344CB8AC3E}">
        <p14:creationId xmlns:p14="http://schemas.microsoft.com/office/powerpoint/2010/main" val="247185002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Sample Investigation Inquiries</a:t>
            </a:r>
          </a:p>
          <a:p>
            <a:pPr marL="457200" indent="-457200" algn="l">
              <a:buFont typeface="Arial" panose="020B0604020202020204" pitchFamily="34" charset="0"/>
              <a:buChar char="•"/>
            </a:pPr>
            <a:r>
              <a:rPr lang="en-US" dirty="0" smtClean="0">
                <a:solidFill>
                  <a:srgbClr val="4BACC6">
                    <a:lumMod val="75000"/>
                  </a:srgbClr>
                </a:solidFill>
              </a:rPr>
              <a:t>Did </a:t>
            </a:r>
            <a:r>
              <a:rPr lang="en-US" dirty="0">
                <a:solidFill>
                  <a:srgbClr val="4BACC6">
                    <a:lumMod val="75000"/>
                  </a:srgbClr>
                </a:solidFill>
              </a:rPr>
              <a:t>you report this to anyone in management? </a:t>
            </a:r>
            <a:endParaRPr lang="en-US" dirty="0" smtClean="0">
              <a:solidFill>
                <a:srgbClr val="4BACC6">
                  <a:lumMod val="75000"/>
                </a:srgbClr>
              </a:solidFill>
            </a:endParaRPr>
          </a:p>
          <a:p>
            <a:pPr marL="457200" indent="-457200" algn="l">
              <a:buFont typeface="Arial" panose="020B0604020202020204" pitchFamily="34" charset="0"/>
              <a:buChar char="•"/>
            </a:pPr>
            <a:r>
              <a:rPr lang="en-US" dirty="0" smtClean="0">
                <a:solidFill>
                  <a:srgbClr val="4BACC6">
                    <a:lumMod val="75000"/>
                  </a:srgbClr>
                </a:solidFill>
              </a:rPr>
              <a:t>Who? </a:t>
            </a:r>
          </a:p>
          <a:p>
            <a:pPr marL="457200" indent="-457200" algn="l">
              <a:buFont typeface="Arial" panose="020B0604020202020204" pitchFamily="34" charset="0"/>
              <a:buChar char="•"/>
            </a:pPr>
            <a:r>
              <a:rPr lang="en-US" dirty="0" smtClean="0">
                <a:solidFill>
                  <a:srgbClr val="4BACC6">
                    <a:lumMod val="75000"/>
                  </a:srgbClr>
                </a:solidFill>
              </a:rPr>
              <a:t>When</a:t>
            </a:r>
            <a:r>
              <a:rPr lang="en-US" dirty="0">
                <a:solidFill>
                  <a:srgbClr val="4BACC6">
                    <a:lumMod val="75000"/>
                  </a:srgbClr>
                </a:solidFill>
              </a:rPr>
              <a:t>? </a:t>
            </a:r>
            <a:endParaRPr lang="en-US" dirty="0" smtClean="0">
              <a:solidFill>
                <a:srgbClr val="4BACC6">
                  <a:lumMod val="75000"/>
                </a:srgbClr>
              </a:solidFill>
            </a:endParaRPr>
          </a:p>
          <a:p>
            <a:pPr marL="457200" indent="-457200" algn="l">
              <a:buFont typeface="Arial" panose="020B0604020202020204" pitchFamily="34" charset="0"/>
              <a:buChar char="•"/>
            </a:pPr>
            <a:r>
              <a:rPr lang="en-US" dirty="0" smtClean="0">
                <a:solidFill>
                  <a:srgbClr val="4BACC6">
                    <a:lumMod val="75000"/>
                  </a:srgbClr>
                </a:solidFill>
              </a:rPr>
              <a:t>What did they </a:t>
            </a:r>
            <a:r>
              <a:rPr lang="en-US" dirty="0">
                <a:solidFill>
                  <a:srgbClr val="4BACC6">
                    <a:lumMod val="75000"/>
                  </a:srgbClr>
                </a:solidFill>
              </a:rPr>
              <a:t>say </a:t>
            </a:r>
            <a:r>
              <a:rPr lang="en-US" dirty="0" smtClean="0">
                <a:solidFill>
                  <a:srgbClr val="4BACC6">
                    <a:lumMod val="75000"/>
                  </a:srgbClr>
                </a:solidFill>
              </a:rPr>
              <a:t>or </a:t>
            </a:r>
            <a:r>
              <a:rPr lang="en-US" dirty="0">
                <a:solidFill>
                  <a:srgbClr val="4BACC6">
                    <a:lumMod val="75000"/>
                  </a:srgbClr>
                </a:solidFill>
              </a:rPr>
              <a:t>do?</a:t>
            </a:r>
          </a:p>
        </p:txBody>
      </p:sp>
      <p:sp>
        <p:nvSpPr>
          <p:cNvPr id="2" name="Slide Number Placeholder 1"/>
          <p:cNvSpPr>
            <a:spLocks noGrp="1"/>
          </p:cNvSpPr>
          <p:nvPr>
            <p:ph type="sldNum" sz="quarter" idx="12"/>
          </p:nvPr>
        </p:nvSpPr>
        <p:spPr/>
        <p:txBody>
          <a:bodyPr/>
          <a:lstStyle/>
          <a:p>
            <a:fld id="{000D0B47-C578-41B2-8277-B9B418A2FBC1}" type="slidenum">
              <a:rPr lang="en-US" smtClean="0"/>
              <a:t>117</a:t>
            </a:fld>
            <a:endParaRPr lang="en-US" dirty="0"/>
          </a:p>
        </p:txBody>
      </p:sp>
    </p:spTree>
    <p:extLst>
      <p:ext uri="{BB962C8B-B14F-4D97-AF65-F5344CB8AC3E}">
        <p14:creationId xmlns:p14="http://schemas.microsoft.com/office/powerpoint/2010/main" val="206548239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Sample Investigation Inquiries</a:t>
            </a:r>
          </a:p>
          <a:p>
            <a:pPr marL="457200" indent="-457200" algn="l">
              <a:buFont typeface="Arial" panose="020B0604020202020204" pitchFamily="34" charset="0"/>
              <a:buChar char="•"/>
            </a:pPr>
            <a:r>
              <a:rPr lang="en-US" dirty="0">
                <a:solidFill>
                  <a:srgbClr val="4BACC6">
                    <a:lumMod val="75000"/>
                  </a:srgbClr>
                </a:solidFill>
              </a:rPr>
              <a:t>Do you know whether the subject </a:t>
            </a:r>
            <a:r>
              <a:rPr lang="en-US" dirty="0" smtClean="0">
                <a:solidFill>
                  <a:srgbClr val="4BACC6">
                    <a:lumMod val="75000"/>
                  </a:srgbClr>
                </a:solidFill>
              </a:rPr>
              <a:t>has </a:t>
            </a:r>
            <a:r>
              <a:rPr lang="en-US" dirty="0">
                <a:solidFill>
                  <a:srgbClr val="4BACC6">
                    <a:lumMod val="75000"/>
                  </a:srgbClr>
                </a:solidFill>
              </a:rPr>
              <a:t>been involved </a:t>
            </a:r>
            <a:r>
              <a:rPr lang="en-US" dirty="0" smtClean="0">
                <a:solidFill>
                  <a:srgbClr val="4BACC6">
                    <a:lumMod val="75000"/>
                  </a:srgbClr>
                </a:solidFill>
              </a:rPr>
              <a:t>in any </a:t>
            </a:r>
            <a:r>
              <a:rPr lang="en-US" dirty="0">
                <a:solidFill>
                  <a:srgbClr val="4BACC6">
                    <a:lumMod val="75000"/>
                  </a:srgbClr>
                </a:solidFill>
              </a:rPr>
              <a:t>other </a:t>
            </a:r>
            <a:r>
              <a:rPr lang="en-US" dirty="0" smtClean="0">
                <a:solidFill>
                  <a:srgbClr val="4BACC6">
                    <a:lumMod val="75000"/>
                  </a:srgbClr>
                </a:solidFill>
              </a:rPr>
              <a:t>occurrences?</a:t>
            </a:r>
            <a:endParaRPr lang="en-US"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118</a:t>
            </a:fld>
            <a:endParaRPr lang="en-US" dirty="0"/>
          </a:p>
        </p:txBody>
      </p:sp>
    </p:spTree>
    <p:extLst>
      <p:ext uri="{BB962C8B-B14F-4D97-AF65-F5344CB8AC3E}">
        <p14:creationId xmlns:p14="http://schemas.microsoft.com/office/powerpoint/2010/main" val="307147901"/>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Sample Investigation Inquiries</a:t>
            </a:r>
          </a:p>
          <a:p>
            <a:pPr marL="457200" indent="-457200" algn="l">
              <a:buFont typeface="Arial" panose="020B0604020202020204" pitchFamily="34" charset="0"/>
              <a:buChar char="•"/>
            </a:pPr>
            <a:r>
              <a:rPr lang="en-US" dirty="0">
                <a:solidFill>
                  <a:srgbClr val="4BACC6">
                    <a:lumMod val="75000"/>
                  </a:srgbClr>
                </a:solidFill>
              </a:rPr>
              <a:t>Do you know why the </a:t>
            </a:r>
            <a:r>
              <a:rPr lang="en-US" dirty="0" smtClean="0">
                <a:solidFill>
                  <a:srgbClr val="4BACC6">
                    <a:lumMod val="75000"/>
                  </a:srgbClr>
                </a:solidFill>
              </a:rPr>
              <a:t>occurrence happened?</a:t>
            </a:r>
            <a:endParaRPr lang="en-US"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119</a:t>
            </a:fld>
            <a:endParaRPr lang="en-US" dirty="0"/>
          </a:p>
        </p:txBody>
      </p:sp>
    </p:spTree>
    <p:extLst>
      <p:ext uri="{BB962C8B-B14F-4D97-AF65-F5344CB8AC3E}">
        <p14:creationId xmlns:p14="http://schemas.microsoft.com/office/powerpoint/2010/main" val="547919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smtClean="0">
                <a:solidFill>
                  <a:schemeClr val="accent5">
                    <a:lumMod val="75000"/>
                  </a:schemeClr>
                </a:solidFill>
              </a:rPr>
              <a:t>EEO Theories of Liability the Investigator Must Understand</a:t>
            </a:r>
          </a:p>
          <a:p>
            <a:pPr marL="457200" indent="-457200" algn="l">
              <a:buFont typeface="Arial" panose="020B0604020202020204" pitchFamily="34" charset="0"/>
              <a:buChar char="•"/>
            </a:pPr>
            <a:r>
              <a:rPr lang="en-US" dirty="0" smtClean="0">
                <a:solidFill>
                  <a:schemeClr val="accent5">
                    <a:lumMod val="75000"/>
                  </a:schemeClr>
                </a:solidFill>
              </a:rPr>
              <a:t>Disparate Treatment</a:t>
            </a:r>
          </a:p>
          <a:p>
            <a:pPr marL="457200" indent="-457200" algn="l">
              <a:buFont typeface="Arial" panose="020B0604020202020204" pitchFamily="34" charset="0"/>
              <a:buChar char="•"/>
            </a:pPr>
            <a:r>
              <a:rPr lang="en-US" dirty="0" smtClean="0">
                <a:solidFill>
                  <a:schemeClr val="accent5">
                    <a:lumMod val="75000"/>
                  </a:schemeClr>
                </a:solidFill>
              </a:rPr>
              <a:t>Disparate Impact</a:t>
            </a:r>
          </a:p>
          <a:p>
            <a:pPr marL="457200" indent="-457200" algn="l">
              <a:buFont typeface="Arial" panose="020B0604020202020204" pitchFamily="34" charset="0"/>
              <a:buChar char="•"/>
            </a:pPr>
            <a:r>
              <a:rPr lang="en-US" dirty="0" smtClean="0">
                <a:solidFill>
                  <a:schemeClr val="accent5">
                    <a:lumMod val="75000"/>
                  </a:schemeClr>
                </a:solidFill>
              </a:rPr>
              <a:t>Reasonable Accommodation</a:t>
            </a:r>
          </a:p>
          <a:p>
            <a:pPr marL="457200" indent="-457200" algn="l">
              <a:buFont typeface="Arial" panose="020B0604020202020204" pitchFamily="34" charset="0"/>
              <a:buChar char="•"/>
            </a:pPr>
            <a:r>
              <a:rPr lang="en-US" dirty="0" smtClean="0">
                <a:solidFill>
                  <a:schemeClr val="accent5">
                    <a:lumMod val="75000"/>
                  </a:schemeClr>
                </a:solidFill>
              </a:rPr>
              <a:t>Retaliation – Opposition / Participation</a:t>
            </a: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12</a:t>
            </a:fld>
            <a:endParaRPr lang="en-US" dirty="0"/>
          </a:p>
        </p:txBody>
      </p:sp>
    </p:spTree>
    <p:extLst>
      <p:ext uri="{BB962C8B-B14F-4D97-AF65-F5344CB8AC3E}">
        <p14:creationId xmlns:p14="http://schemas.microsoft.com/office/powerpoint/2010/main" val="1950787721"/>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Sample Investigation Inquiries</a:t>
            </a:r>
          </a:p>
          <a:p>
            <a:pPr marL="457200" indent="-457200" algn="l">
              <a:buFont typeface="Arial" panose="020B0604020202020204" pitchFamily="34" charset="0"/>
              <a:buChar char="•"/>
            </a:pPr>
            <a:r>
              <a:rPr lang="en-US" dirty="0" smtClean="0">
                <a:solidFill>
                  <a:srgbClr val="4BACC6">
                    <a:lumMod val="75000"/>
                  </a:srgbClr>
                </a:solidFill>
              </a:rPr>
              <a:t>Describe your relationship with the  complainant.</a:t>
            </a:r>
          </a:p>
          <a:p>
            <a:pPr marL="457200" indent="-457200" algn="l">
              <a:buFont typeface="Arial" panose="020B0604020202020204" pitchFamily="34" charset="0"/>
              <a:buChar char="•"/>
            </a:pPr>
            <a:r>
              <a:rPr lang="en-US" dirty="0">
                <a:solidFill>
                  <a:srgbClr val="4BACC6">
                    <a:lumMod val="75000"/>
                  </a:srgbClr>
                </a:solidFill>
              </a:rPr>
              <a:t>Describe your relationship with the </a:t>
            </a:r>
            <a:r>
              <a:rPr lang="en-US" dirty="0" smtClean="0">
                <a:solidFill>
                  <a:srgbClr val="4BACC6">
                    <a:lumMod val="75000"/>
                  </a:srgbClr>
                </a:solidFill>
              </a:rPr>
              <a:t>accused.</a:t>
            </a:r>
            <a:endParaRPr lang="en-US" dirty="0">
              <a:solidFill>
                <a:srgbClr val="4BACC6">
                  <a:lumMod val="75000"/>
                </a:srgbClr>
              </a:solidFill>
            </a:endParaRPr>
          </a:p>
          <a:p>
            <a:pPr marL="457200" indent="-457200" algn="l">
              <a:buFont typeface="Arial" panose="020B0604020202020204" pitchFamily="34" charset="0"/>
              <a:buChar char="•"/>
            </a:pPr>
            <a:endParaRPr lang="en-US"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120</a:t>
            </a:fld>
            <a:endParaRPr lang="en-US" dirty="0"/>
          </a:p>
        </p:txBody>
      </p:sp>
    </p:spTree>
    <p:extLst>
      <p:ext uri="{BB962C8B-B14F-4D97-AF65-F5344CB8AC3E}">
        <p14:creationId xmlns:p14="http://schemas.microsoft.com/office/powerpoint/2010/main" val="1674177032"/>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Sample Investigation Inquiries</a:t>
            </a:r>
          </a:p>
          <a:p>
            <a:pPr marL="457200" indent="-457200" algn="l">
              <a:buFont typeface="Arial" panose="020B0604020202020204" pitchFamily="34" charset="0"/>
              <a:buChar char="•"/>
            </a:pPr>
            <a:r>
              <a:rPr lang="en-US" dirty="0" smtClean="0">
                <a:solidFill>
                  <a:srgbClr val="4BACC6">
                    <a:lumMod val="75000"/>
                  </a:srgbClr>
                </a:solidFill>
              </a:rPr>
              <a:t>Do </a:t>
            </a:r>
            <a:r>
              <a:rPr lang="en-US" dirty="0">
                <a:solidFill>
                  <a:srgbClr val="4BACC6">
                    <a:lumMod val="75000"/>
                  </a:srgbClr>
                </a:solidFill>
              </a:rPr>
              <a:t>you know anyone else who </a:t>
            </a:r>
            <a:r>
              <a:rPr lang="en-US" dirty="0" smtClean="0">
                <a:solidFill>
                  <a:srgbClr val="4BACC6">
                    <a:lumMod val="75000"/>
                  </a:srgbClr>
                </a:solidFill>
              </a:rPr>
              <a:t>has knowledge or information about the occurrence?</a:t>
            </a:r>
            <a:endParaRPr lang="en-US"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121</a:t>
            </a:fld>
            <a:endParaRPr lang="en-US" dirty="0"/>
          </a:p>
        </p:txBody>
      </p:sp>
    </p:spTree>
    <p:extLst>
      <p:ext uri="{BB962C8B-B14F-4D97-AF65-F5344CB8AC3E}">
        <p14:creationId xmlns:p14="http://schemas.microsoft.com/office/powerpoint/2010/main" val="25886322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Sample Investigation Inquiries</a:t>
            </a:r>
          </a:p>
          <a:p>
            <a:pPr marL="457200" indent="-457200" algn="l">
              <a:buFont typeface="Arial" panose="020B0604020202020204" pitchFamily="34" charset="0"/>
              <a:buChar char="•"/>
            </a:pPr>
            <a:r>
              <a:rPr lang="en-US" dirty="0" smtClean="0">
                <a:solidFill>
                  <a:srgbClr val="4BACC6">
                    <a:lumMod val="75000"/>
                  </a:srgbClr>
                </a:solidFill>
              </a:rPr>
              <a:t>Is there any </a:t>
            </a:r>
            <a:r>
              <a:rPr lang="en-US" dirty="0">
                <a:solidFill>
                  <a:srgbClr val="4BACC6">
                    <a:lumMod val="75000"/>
                  </a:srgbClr>
                </a:solidFill>
              </a:rPr>
              <a:t>witnesses who can corroborate your </a:t>
            </a:r>
            <a:r>
              <a:rPr lang="en-US" dirty="0" smtClean="0">
                <a:solidFill>
                  <a:srgbClr val="4BACC6">
                    <a:lumMod val="75000"/>
                  </a:srgbClr>
                </a:solidFill>
              </a:rPr>
              <a:t>description of the occurrence?</a:t>
            </a:r>
          </a:p>
          <a:p>
            <a:pPr marL="457200" indent="-457200" algn="l">
              <a:buFont typeface="Arial" panose="020B0604020202020204" pitchFamily="34" charset="0"/>
              <a:buChar char="•"/>
            </a:pPr>
            <a:r>
              <a:rPr lang="en-US" dirty="0">
                <a:solidFill>
                  <a:srgbClr val="4BACC6">
                    <a:lumMod val="75000"/>
                  </a:srgbClr>
                </a:solidFill>
              </a:rPr>
              <a:t>Is there any evidence to support your </a:t>
            </a:r>
            <a:r>
              <a:rPr lang="en-US" dirty="0" smtClean="0">
                <a:solidFill>
                  <a:srgbClr val="4BACC6">
                    <a:lumMod val="75000"/>
                  </a:srgbClr>
                </a:solidFill>
              </a:rPr>
              <a:t>description of </a:t>
            </a:r>
            <a:r>
              <a:rPr lang="en-US" dirty="0">
                <a:solidFill>
                  <a:srgbClr val="4BACC6">
                    <a:lumMod val="75000"/>
                  </a:srgbClr>
                </a:solidFill>
              </a:rPr>
              <a:t>what happened?</a:t>
            </a:r>
          </a:p>
        </p:txBody>
      </p:sp>
      <p:sp>
        <p:nvSpPr>
          <p:cNvPr id="2" name="Slide Number Placeholder 1"/>
          <p:cNvSpPr>
            <a:spLocks noGrp="1"/>
          </p:cNvSpPr>
          <p:nvPr>
            <p:ph type="sldNum" sz="quarter" idx="12"/>
          </p:nvPr>
        </p:nvSpPr>
        <p:spPr/>
        <p:txBody>
          <a:bodyPr/>
          <a:lstStyle/>
          <a:p>
            <a:fld id="{000D0B47-C578-41B2-8277-B9B418A2FBC1}" type="slidenum">
              <a:rPr lang="en-US" smtClean="0"/>
              <a:t>122</a:t>
            </a:fld>
            <a:endParaRPr lang="en-US" dirty="0"/>
          </a:p>
        </p:txBody>
      </p:sp>
    </p:spTree>
    <p:extLst>
      <p:ext uri="{BB962C8B-B14F-4D97-AF65-F5344CB8AC3E}">
        <p14:creationId xmlns:p14="http://schemas.microsoft.com/office/powerpoint/2010/main" val="273423515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Sample Investigation Inquiries</a:t>
            </a:r>
          </a:p>
          <a:p>
            <a:pPr marL="457200" indent="-457200" algn="l">
              <a:buFont typeface="Arial" panose="020B0604020202020204" pitchFamily="34" charset="0"/>
              <a:buChar char="•"/>
            </a:pPr>
            <a:r>
              <a:rPr lang="en-US" dirty="0" smtClean="0">
                <a:solidFill>
                  <a:srgbClr val="4BACC6">
                    <a:lumMod val="75000"/>
                  </a:srgbClr>
                </a:solidFill>
              </a:rPr>
              <a:t>Is </a:t>
            </a:r>
            <a:r>
              <a:rPr lang="en-US" dirty="0">
                <a:solidFill>
                  <a:srgbClr val="4BACC6">
                    <a:lumMod val="75000"/>
                  </a:srgbClr>
                </a:solidFill>
              </a:rPr>
              <a:t>there any reason anyone would invent or lie about the </a:t>
            </a:r>
            <a:r>
              <a:rPr lang="en-US" dirty="0" smtClean="0">
                <a:solidFill>
                  <a:srgbClr val="4BACC6">
                    <a:lumMod val="75000"/>
                  </a:srgbClr>
                </a:solidFill>
              </a:rPr>
              <a:t>occurrence?</a:t>
            </a:r>
            <a:endParaRPr lang="en-US"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123</a:t>
            </a:fld>
            <a:endParaRPr lang="en-US" dirty="0"/>
          </a:p>
        </p:txBody>
      </p:sp>
    </p:spTree>
    <p:extLst>
      <p:ext uri="{BB962C8B-B14F-4D97-AF65-F5344CB8AC3E}">
        <p14:creationId xmlns:p14="http://schemas.microsoft.com/office/powerpoint/2010/main" val="357784044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Sample Investigation Inquiries</a:t>
            </a:r>
          </a:p>
          <a:p>
            <a:pPr marL="457200" indent="-457200" algn="l">
              <a:buFont typeface="Arial" panose="020B0604020202020204" pitchFamily="34" charset="0"/>
              <a:buChar char="•"/>
            </a:pPr>
            <a:r>
              <a:rPr lang="en-US" dirty="0" smtClean="0">
                <a:solidFill>
                  <a:srgbClr val="4BACC6">
                    <a:lumMod val="75000"/>
                  </a:srgbClr>
                </a:solidFill>
              </a:rPr>
              <a:t>Have </a:t>
            </a:r>
            <a:r>
              <a:rPr lang="en-US" dirty="0">
                <a:solidFill>
                  <a:srgbClr val="4BACC6">
                    <a:lumMod val="75000"/>
                  </a:srgbClr>
                </a:solidFill>
              </a:rPr>
              <a:t>you talked to anyone about the </a:t>
            </a:r>
            <a:r>
              <a:rPr lang="en-US" dirty="0" smtClean="0">
                <a:solidFill>
                  <a:srgbClr val="4BACC6">
                    <a:lumMod val="75000"/>
                  </a:srgbClr>
                </a:solidFill>
              </a:rPr>
              <a:t>occurrence? </a:t>
            </a:r>
            <a:r>
              <a:rPr lang="en-US" dirty="0">
                <a:solidFill>
                  <a:srgbClr val="4BACC6">
                    <a:lumMod val="75000"/>
                  </a:srgbClr>
                </a:solidFill>
              </a:rPr>
              <a:t>Who? What did you </a:t>
            </a:r>
            <a:r>
              <a:rPr lang="en-US" dirty="0" smtClean="0">
                <a:solidFill>
                  <a:srgbClr val="4BACC6">
                    <a:lumMod val="75000"/>
                  </a:srgbClr>
                </a:solidFill>
              </a:rPr>
              <a:t>tell them?</a:t>
            </a:r>
          </a:p>
          <a:p>
            <a:pPr marL="457200" indent="-457200" algn="l">
              <a:buFont typeface="Arial" panose="020B0604020202020204" pitchFamily="34" charset="0"/>
              <a:buChar char="•"/>
            </a:pPr>
            <a:r>
              <a:rPr lang="en-US" dirty="0">
                <a:solidFill>
                  <a:srgbClr val="4BACC6">
                    <a:lumMod val="75000"/>
                  </a:srgbClr>
                </a:solidFill>
              </a:rPr>
              <a:t>Has anyone talked to you about the </a:t>
            </a:r>
            <a:r>
              <a:rPr lang="en-US" dirty="0" smtClean="0">
                <a:solidFill>
                  <a:srgbClr val="4BACC6">
                    <a:lumMod val="75000"/>
                  </a:srgbClr>
                </a:solidFill>
              </a:rPr>
              <a:t>occurrence? </a:t>
            </a:r>
            <a:r>
              <a:rPr lang="en-US" dirty="0">
                <a:solidFill>
                  <a:srgbClr val="4BACC6">
                    <a:lumMod val="75000"/>
                  </a:srgbClr>
                </a:solidFill>
              </a:rPr>
              <a:t>Who? What did </a:t>
            </a:r>
            <a:r>
              <a:rPr lang="en-US" dirty="0" smtClean="0">
                <a:solidFill>
                  <a:srgbClr val="4BACC6">
                    <a:lumMod val="75000"/>
                  </a:srgbClr>
                </a:solidFill>
              </a:rPr>
              <a:t>they say?</a:t>
            </a:r>
            <a:endParaRPr lang="en-US" dirty="0">
              <a:solidFill>
                <a:srgbClr val="4BACC6">
                  <a:lumMod val="75000"/>
                </a:srgbClr>
              </a:solidFill>
            </a:endParaRPr>
          </a:p>
          <a:p>
            <a:pPr marL="457200" indent="-457200" algn="l">
              <a:buFont typeface="Arial" panose="020B0604020202020204" pitchFamily="34" charset="0"/>
              <a:buChar char="•"/>
            </a:pPr>
            <a:endParaRPr lang="en-US"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124</a:t>
            </a:fld>
            <a:endParaRPr lang="en-US" dirty="0"/>
          </a:p>
        </p:txBody>
      </p:sp>
    </p:spTree>
    <p:extLst>
      <p:ext uri="{BB962C8B-B14F-4D97-AF65-F5344CB8AC3E}">
        <p14:creationId xmlns:p14="http://schemas.microsoft.com/office/powerpoint/2010/main" val="128062198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rgbClr val="4BACC6">
                    <a:lumMod val="75000"/>
                  </a:srgbClr>
                </a:solidFill>
              </a:rPr>
              <a:t>Sample Investigation Inquiries</a:t>
            </a:r>
          </a:p>
          <a:p>
            <a:pPr marL="457200" indent="-457200" algn="l">
              <a:buFont typeface="Arial" panose="020B0604020202020204" pitchFamily="34" charset="0"/>
              <a:buChar char="•"/>
            </a:pPr>
            <a:r>
              <a:rPr lang="en-US" dirty="0" smtClean="0">
                <a:solidFill>
                  <a:srgbClr val="4BACC6">
                    <a:lumMod val="75000"/>
                  </a:srgbClr>
                </a:solidFill>
              </a:rPr>
              <a:t>(Final question) Is </a:t>
            </a:r>
            <a:r>
              <a:rPr lang="en-US" dirty="0">
                <a:solidFill>
                  <a:srgbClr val="4BACC6">
                    <a:lumMod val="75000"/>
                  </a:srgbClr>
                </a:solidFill>
              </a:rPr>
              <a:t>there anything else you want to tell me that I </a:t>
            </a:r>
            <a:r>
              <a:rPr lang="en-US" dirty="0" smtClean="0">
                <a:solidFill>
                  <a:srgbClr val="4BACC6">
                    <a:lumMod val="75000"/>
                  </a:srgbClr>
                </a:solidFill>
              </a:rPr>
              <a:t>have not </a:t>
            </a:r>
            <a:r>
              <a:rPr lang="en-US" dirty="0">
                <a:solidFill>
                  <a:srgbClr val="4BACC6">
                    <a:lumMod val="75000"/>
                  </a:srgbClr>
                </a:solidFill>
              </a:rPr>
              <a:t>asked you?</a:t>
            </a:r>
          </a:p>
        </p:txBody>
      </p:sp>
      <p:sp>
        <p:nvSpPr>
          <p:cNvPr id="2" name="Slide Number Placeholder 1"/>
          <p:cNvSpPr>
            <a:spLocks noGrp="1"/>
          </p:cNvSpPr>
          <p:nvPr>
            <p:ph type="sldNum" sz="quarter" idx="12"/>
          </p:nvPr>
        </p:nvSpPr>
        <p:spPr/>
        <p:txBody>
          <a:bodyPr/>
          <a:lstStyle/>
          <a:p>
            <a:fld id="{000D0B47-C578-41B2-8277-B9B418A2FBC1}" type="slidenum">
              <a:rPr lang="en-US" smtClean="0"/>
              <a:t>125</a:t>
            </a:fld>
            <a:endParaRPr lang="en-US" dirty="0"/>
          </a:p>
        </p:txBody>
      </p:sp>
    </p:spTree>
    <p:extLst>
      <p:ext uri="{BB962C8B-B14F-4D97-AF65-F5344CB8AC3E}">
        <p14:creationId xmlns:p14="http://schemas.microsoft.com/office/powerpoint/2010/main" val="378521214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endParaRPr lang="en-US" dirty="0" smtClean="0">
              <a:solidFill>
                <a:srgbClr val="4BACC6">
                  <a:lumMod val="75000"/>
                </a:srgbClr>
              </a:solidFill>
            </a:endParaRPr>
          </a:p>
          <a:p>
            <a:endParaRPr lang="en-US" sz="2400" dirty="0" smtClean="0">
              <a:solidFill>
                <a:srgbClr val="4BACC6">
                  <a:lumMod val="75000"/>
                </a:srgbClr>
              </a:solidFill>
            </a:endParaRPr>
          </a:p>
          <a:p>
            <a:endParaRPr lang="en-US" sz="2400" dirty="0" smtClean="0">
              <a:solidFill>
                <a:srgbClr val="4BACC6">
                  <a:lumMod val="75000"/>
                </a:srgbClr>
              </a:solidFill>
            </a:endParaRPr>
          </a:p>
          <a:p>
            <a:r>
              <a:rPr lang="en-US" sz="2400" b="1" dirty="0" smtClean="0">
                <a:solidFill>
                  <a:srgbClr val="4BACC6">
                    <a:lumMod val="75000"/>
                  </a:srgbClr>
                </a:solidFill>
              </a:rPr>
              <a:t>Raymond </a:t>
            </a:r>
            <a:r>
              <a:rPr lang="en-US" sz="2400" b="1" dirty="0">
                <a:solidFill>
                  <a:srgbClr val="4BACC6">
                    <a:lumMod val="75000"/>
                  </a:srgbClr>
                </a:solidFill>
              </a:rPr>
              <a:t>L. Hogge, Jr.</a:t>
            </a:r>
            <a:br>
              <a:rPr lang="en-US" sz="2400" b="1" dirty="0">
                <a:solidFill>
                  <a:srgbClr val="4BACC6">
                    <a:lumMod val="75000"/>
                  </a:srgbClr>
                </a:solidFill>
              </a:rPr>
            </a:br>
            <a:r>
              <a:rPr lang="en-US" sz="2400" b="1" dirty="0">
                <a:solidFill>
                  <a:srgbClr val="4BACC6">
                    <a:lumMod val="75000"/>
                  </a:srgbClr>
                </a:solidFill>
              </a:rPr>
              <a:t>Hogge Law</a:t>
            </a:r>
            <a:br>
              <a:rPr lang="en-US" sz="2400" b="1" dirty="0">
                <a:solidFill>
                  <a:srgbClr val="4BACC6">
                    <a:lumMod val="75000"/>
                  </a:srgbClr>
                </a:solidFill>
              </a:rPr>
            </a:br>
            <a:r>
              <a:rPr lang="en-US" sz="2400" b="1" dirty="0">
                <a:solidFill>
                  <a:srgbClr val="4BACC6">
                    <a:lumMod val="75000"/>
                  </a:srgbClr>
                </a:solidFill>
              </a:rPr>
              <a:t>500 East Plume Street, Suite 800</a:t>
            </a:r>
            <a:br>
              <a:rPr lang="en-US" sz="2400" b="1" dirty="0">
                <a:solidFill>
                  <a:srgbClr val="4BACC6">
                    <a:lumMod val="75000"/>
                  </a:srgbClr>
                </a:solidFill>
              </a:rPr>
            </a:br>
            <a:r>
              <a:rPr lang="en-US" sz="2400" b="1" dirty="0">
                <a:solidFill>
                  <a:srgbClr val="4BACC6">
                    <a:lumMod val="75000"/>
                  </a:srgbClr>
                </a:solidFill>
              </a:rPr>
              <a:t>Norfolk, Virginia 23510</a:t>
            </a:r>
            <a:br>
              <a:rPr lang="en-US" sz="2400" b="1" dirty="0">
                <a:solidFill>
                  <a:srgbClr val="4BACC6">
                    <a:lumMod val="75000"/>
                  </a:srgbClr>
                </a:solidFill>
              </a:rPr>
            </a:br>
            <a:r>
              <a:rPr lang="en-US" sz="2400" b="1" dirty="0">
                <a:solidFill>
                  <a:srgbClr val="4BACC6">
                    <a:lumMod val="75000"/>
                  </a:srgbClr>
                </a:solidFill>
              </a:rPr>
              <a:t>(757) 961-5400</a:t>
            </a:r>
            <a:br>
              <a:rPr lang="en-US" sz="2400" b="1" dirty="0">
                <a:solidFill>
                  <a:srgbClr val="4BACC6">
                    <a:lumMod val="75000"/>
                  </a:srgbClr>
                </a:solidFill>
              </a:rPr>
            </a:br>
            <a:r>
              <a:rPr lang="en-US" sz="2400" b="1" dirty="0">
                <a:solidFill>
                  <a:srgbClr val="4BACC6">
                    <a:lumMod val="75000"/>
                  </a:srgbClr>
                </a:solidFill>
              </a:rPr>
              <a:t>www.HoggeLaw.com</a:t>
            </a:r>
            <a:br>
              <a:rPr lang="en-US" sz="2400" b="1" dirty="0">
                <a:solidFill>
                  <a:srgbClr val="4BACC6">
                    <a:lumMod val="75000"/>
                  </a:srgbClr>
                </a:solidFill>
              </a:rPr>
            </a:br>
            <a:r>
              <a:rPr lang="en-US" sz="2400" b="1" dirty="0">
                <a:solidFill>
                  <a:srgbClr val="4BACC6">
                    <a:lumMod val="75000"/>
                  </a:srgbClr>
                </a:solidFill>
              </a:rPr>
              <a:t>www.VirginiaLaborLaw.com</a:t>
            </a:r>
            <a:br>
              <a:rPr lang="en-US" sz="2400" b="1" dirty="0">
                <a:solidFill>
                  <a:srgbClr val="4BACC6">
                    <a:lumMod val="75000"/>
                  </a:srgbClr>
                </a:solidFill>
              </a:rPr>
            </a:br>
            <a:endParaRPr lang="en-US" sz="2400" b="1"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126</a:t>
            </a:fld>
            <a:endParaRPr lang="en-US" dirty="0"/>
          </a:p>
        </p:txBody>
      </p:sp>
    </p:spTree>
    <p:extLst>
      <p:ext uri="{BB962C8B-B14F-4D97-AF65-F5344CB8AC3E}">
        <p14:creationId xmlns:p14="http://schemas.microsoft.com/office/powerpoint/2010/main" val="2093269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chemeClr val="accent5">
                    <a:lumMod val="75000"/>
                  </a:schemeClr>
                </a:solidFill>
              </a:rPr>
              <a:t>EEO Remedies the Investigator Must Understand</a:t>
            </a:r>
          </a:p>
          <a:p>
            <a:pPr marL="457200" indent="-457200" algn="l">
              <a:buFont typeface="Arial" panose="020B0604020202020204" pitchFamily="34" charset="0"/>
              <a:buChar char="•"/>
            </a:pPr>
            <a:r>
              <a:rPr lang="en-US" dirty="0" smtClean="0">
                <a:solidFill>
                  <a:schemeClr val="accent5">
                    <a:lumMod val="75000"/>
                  </a:schemeClr>
                </a:solidFill>
              </a:rPr>
              <a:t>Back Pay</a:t>
            </a:r>
          </a:p>
          <a:p>
            <a:pPr marL="457200" indent="-457200" algn="l">
              <a:buFont typeface="Arial" panose="020B0604020202020204" pitchFamily="34" charset="0"/>
              <a:buChar char="•"/>
            </a:pPr>
            <a:r>
              <a:rPr lang="en-US" dirty="0" smtClean="0">
                <a:solidFill>
                  <a:schemeClr val="accent5">
                    <a:lumMod val="75000"/>
                  </a:schemeClr>
                </a:solidFill>
              </a:rPr>
              <a:t>Front Pay</a:t>
            </a:r>
          </a:p>
          <a:p>
            <a:pPr marL="457200" indent="-457200" algn="l">
              <a:buFont typeface="Arial" panose="020B0604020202020204" pitchFamily="34" charset="0"/>
              <a:buChar char="•"/>
            </a:pPr>
            <a:r>
              <a:rPr lang="en-US" dirty="0" smtClean="0">
                <a:solidFill>
                  <a:schemeClr val="accent5">
                    <a:lumMod val="75000"/>
                  </a:schemeClr>
                </a:solidFill>
              </a:rPr>
              <a:t>Reinstatement</a:t>
            </a:r>
          </a:p>
          <a:p>
            <a:pPr marL="457200" indent="-457200" algn="l">
              <a:buFont typeface="Arial" panose="020B0604020202020204" pitchFamily="34" charset="0"/>
              <a:buChar char="•"/>
            </a:pPr>
            <a:r>
              <a:rPr lang="en-US" dirty="0" smtClean="0">
                <a:solidFill>
                  <a:schemeClr val="accent5">
                    <a:lumMod val="75000"/>
                  </a:schemeClr>
                </a:solidFill>
              </a:rPr>
              <a:t>Promotion</a:t>
            </a:r>
          </a:p>
          <a:p>
            <a:pPr marL="457200" indent="-457200" algn="l">
              <a:buFont typeface="Arial" panose="020B0604020202020204" pitchFamily="34" charset="0"/>
              <a:buChar char="•"/>
            </a:pPr>
            <a:r>
              <a:rPr lang="en-US" dirty="0" smtClean="0">
                <a:solidFill>
                  <a:schemeClr val="accent5">
                    <a:lumMod val="75000"/>
                  </a:schemeClr>
                </a:solidFill>
              </a:rPr>
              <a:t>Compensatory Damages</a:t>
            </a:r>
          </a:p>
          <a:p>
            <a:pPr marL="457200" indent="-457200" algn="l">
              <a:buFont typeface="Arial" panose="020B0604020202020204" pitchFamily="34" charset="0"/>
              <a:buChar char="•"/>
            </a:pPr>
            <a:r>
              <a:rPr lang="en-US" smtClean="0">
                <a:solidFill>
                  <a:schemeClr val="accent5">
                    <a:lumMod val="75000"/>
                  </a:schemeClr>
                </a:solidFill>
              </a:rPr>
              <a:t>Attorney's </a:t>
            </a:r>
            <a:r>
              <a:rPr lang="en-US" dirty="0" smtClean="0">
                <a:solidFill>
                  <a:schemeClr val="accent5">
                    <a:lumMod val="75000"/>
                  </a:schemeClr>
                </a:solidFill>
              </a:rPr>
              <a:t>Fees</a:t>
            </a:r>
          </a:p>
          <a:p>
            <a:pPr marL="457200" indent="-457200" algn="l">
              <a:buFont typeface="Arial" panose="020B0604020202020204" pitchFamily="34" charset="0"/>
              <a:buChar char="•"/>
            </a:pPr>
            <a:r>
              <a:rPr lang="en-US" dirty="0" smtClean="0">
                <a:solidFill>
                  <a:schemeClr val="accent5">
                    <a:lumMod val="75000"/>
                  </a:schemeClr>
                </a:solidFill>
              </a:rPr>
              <a:t>Costs</a:t>
            </a:r>
          </a:p>
          <a:p>
            <a:pPr lvl="0" algn="l"/>
            <a:endParaRPr lang="en-US" sz="2200" dirty="0" smtClean="0">
              <a:solidFill>
                <a:srgbClr val="4BACC6">
                  <a:lumMod val="75000"/>
                </a:srgbClr>
              </a:solidFill>
            </a:endParaRPr>
          </a:p>
          <a:p>
            <a:pPr lvl="0" algn="l"/>
            <a:r>
              <a:rPr lang="en-US" sz="1800" dirty="0" smtClean="0">
                <a:solidFill>
                  <a:srgbClr val="4BACC6">
                    <a:lumMod val="75000"/>
                  </a:srgbClr>
                </a:solidFill>
              </a:rPr>
              <a:t>(See MD-110)</a:t>
            </a:r>
            <a:endParaRPr lang="en-US" sz="2400" dirty="0" smtClean="0">
              <a:solidFill>
                <a:schemeClr val="accent5">
                  <a:lumMod val="75000"/>
                </a:scheme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13</a:t>
            </a:fld>
            <a:endParaRPr lang="en-US" dirty="0"/>
          </a:p>
        </p:txBody>
      </p:sp>
    </p:spTree>
    <p:extLst>
      <p:ext uri="{BB962C8B-B14F-4D97-AF65-F5344CB8AC3E}">
        <p14:creationId xmlns:p14="http://schemas.microsoft.com/office/powerpoint/2010/main" val="630058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smtClean="0">
                <a:solidFill>
                  <a:schemeClr val="accent5">
                    <a:lumMod val="75000"/>
                  </a:schemeClr>
                </a:solidFill>
              </a:rPr>
              <a:t>Nature of the Investigation</a:t>
            </a:r>
          </a:p>
          <a:p>
            <a:pPr marL="457200" indent="-457200" algn="l">
              <a:buFont typeface="Arial" panose="020B0604020202020204" pitchFamily="34" charset="0"/>
              <a:buChar char="•"/>
            </a:pPr>
            <a:r>
              <a:rPr lang="en-US" smtClean="0">
                <a:solidFill>
                  <a:schemeClr val="accent5">
                    <a:lumMod val="75000"/>
                  </a:schemeClr>
                </a:solidFill>
              </a:rPr>
              <a:t>"The </a:t>
            </a:r>
            <a:r>
              <a:rPr lang="en-US" dirty="0">
                <a:solidFill>
                  <a:schemeClr val="accent5">
                    <a:lumMod val="75000"/>
                  </a:schemeClr>
                </a:solidFill>
              </a:rPr>
              <a:t>investigative process is non-adversarial. That means that the investigator </a:t>
            </a:r>
            <a:r>
              <a:rPr lang="en-US" dirty="0" smtClean="0">
                <a:solidFill>
                  <a:schemeClr val="accent5">
                    <a:lumMod val="75000"/>
                  </a:schemeClr>
                </a:solidFill>
              </a:rPr>
              <a:t>is obligated </a:t>
            </a:r>
            <a:r>
              <a:rPr lang="en-US" dirty="0">
                <a:solidFill>
                  <a:schemeClr val="accent5">
                    <a:lumMod val="75000"/>
                  </a:schemeClr>
                </a:solidFill>
              </a:rPr>
              <a:t>to collect evidence regardless of </a:t>
            </a:r>
            <a:r>
              <a:rPr lang="en-US">
                <a:solidFill>
                  <a:schemeClr val="accent5">
                    <a:lumMod val="75000"/>
                  </a:schemeClr>
                </a:solidFill>
              </a:rPr>
              <a:t>the </a:t>
            </a:r>
            <a:r>
              <a:rPr lang="en-US" smtClean="0">
                <a:solidFill>
                  <a:schemeClr val="accent5">
                    <a:lumMod val="75000"/>
                  </a:schemeClr>
                </a:solidFill>
              </a:rPr>
              <a:t>parties' </a:t>
            </a:r>
            <a:r>
              <a:rPr lang="en-US" dirty="0">
                <a:solidFill>
                  <a:schemeClr val="accent5">
                    <a:lumMod val="75000"/>
                  </a:schemeClr>
                </a:solidFill>
              </a:rPr>
              <a:t>positions with respect to the </a:t>
            </a:r>
            <a:r>
              <a:rPr lang="en-US" dirty="0" smtClean="0">
                <a:solidFill>
                  <a:schemeClr val="accent5">
                    <a:lumMod val="75000"/>
                  </a:schemeClr>
                </a:solidFill>
              </a:rPr>
              <a:t>items of </a:t>
            </a:r>
            <a:r>
              <a:rPr lang="en-US">
                <a:solidFill>
                  <a:schemeClr val="accent5">
                    <a:lumMod val="75000"/>
                  </a:schemeClr>
                </a:solidFill>
              </a:rPr>
              <a:t>evidence</a:t>
            </a:r>
            <a:r>
              <a:rPr lang="en-US" smtClean="0">
                <a:solidFill>
                  <a:schemeClr val="accent5">
                    <a:lumMod val="75000"/>
                  </a:schemeClr>
                </a:solidFill>
              </a:rPr>
              <a:t>." </a:t>
            </a:r>
            <a:r>
              <a:rPr lang="en-US" dirty="0" smtClean="0">
                <a:solidFill>
                  <a:schemeClr val="accent5">
                    <a:lumMod val="75000"/>
                  </a:schemeClr>
                </a:solidFill>
              </a:rPr>
              <a:t>(MD-110 § IV.)</a:t>
            </a:r>
          </a:p>
          <a:p>
            <a:pPr lvl="0" algn="l"/>
            <a:endParaRPr lang="en-US" sz="2200" dirty="0" smtClean="0">
              <a:solidFill>
                <a:srgbClr val="4BACC6">
                  <a:lumMod val="75000"/>
                </a:srgbClr>
              </a:solidFill>
            </a:endParaRPr>
          </a:p>
          <a:p>
            <a:pPr lvl="0" algn="l"/>
            <a:endParaRPr lang="en-US" sz="2200" dirty="0" smtClean="0">
              <a:solidFill>
                <a:srgbClr val="4BACC6">
                  <a:lumMod val="75000"/>
                </a:srgbClr>
              </a:solidFill>
            </a:endParaRPr>
          </a:p>
          <a:p>
            <a:pPr lvl="0" algn="l"/>
            <a:endParaRPr lang="en-US" sz="2200" dirty="0">
              <a:solidFill>
                <a:srgbClr val="4BACC6">
                  <a:lumMod val="75000"/>
                </a:srgbClr>
              </a:solidFill>
            </a:endParaRPr>
          </a:p>
          <a:p>
            <a:pPr lvl="0" algn="l"/>
            <a:endParaRPr lang="en-US" sz="2200" dirty="0" smtClean="0">
              <a:solidFill>
                <a:srgbClr val="4BACC6">
                  <a:lumMod val="75000"/>
                </a:srgbClr>
              </a:solidFill>
            </a:endParaRPr>
          </a:p>
          <a:p>
            <a:pPr lvl="0" algn="l"/>
            <a:endParaRPr lang="en-US" sz="2200" dirty="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14</a:t>
            </a:fld>
            <a:endParaRPr lang="en-US" dirty="0"/>
          </a:p>
        </p:txBody>
      </p:sp>
    </p:spTree>
    <p:extLst>
      <p:ext uri="{BB962C8B-B14F-4D97-AF65-F5344CB8AC3E}">
        <p14:creationId xmlns:p14="http://schemas.microsoft.com/office/powerpoint/2010/main" val="84043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smtClean="0">
                <a:solidFill>
                  <a:schemeClr val="accent5">
                    <a:lumMod val="75000"/>
                  </a:schemeClr>
                </a:solidFill>
              </a:rPr>
              <a:t>Methods of Investigation</a:t>
            </a:r>
          </a:p>
          <a:p>
            <a:pPr marL="457200" indent="-457200" algn="l">
              <a:buFont typeface="Arial" panose="020B0604020202020204" pitchFamily="34" charset="0"/>
              <a:buChar char="•"/>
            </a:pPr>
            <a:r>
              <a:rPr lang="en-US" dirty="0" smtClean="0">
                <a:solidFill>
                  <a:schemeClr val="accent5">
                    <a:lumMod val="75000"/>
                  </a:schemeClr>
                </a:solidFill>
              </a:rPr>
              <a:t>Witness interview </a:t>
            </a:r>
          </a:p>
          <a:p>
            <a:pPr marL="457200" indent="-457200" algn="l">
              <a:buFont typeface="Arial" panose="020B0604020202020204" pitchFamily="34" charset="0"/>
              <a:buChar char="•"/>
            </a:pPr>
            <a:r>
              <a:rPr lang="en-US" dirty="0" smtClean="0">
                <a:solidFill>
                  <a:schemeClr val="accent5">
                    <a:lumMod val="75000"/>
                  </a:schemeClr>
                </a:solidFill>
              </a:rPr>
              <a:t>Fact-finding conference</a:t>
            </a:r>
          </a:p>
          <a:p>
            <a:pPr marL="457200" indent="-457200" algn="l">
              <a:buFont typeface="Arial" panose="020B0604020202020204" pitchFamily="34" charset="0"/>
              <a:buChar char="•"/>
            </a:pPr>
            <a:r>
              <a:rPr lang="en-US" dirty="0" smtClean="0">
                <a:solidFill>
                  <a:schemeClr val="accent5">
                    <a:lumMod val="75000"/>
                  </a:schemeClr>
                </a:solidFill>
              </a:rPr>
              <a:t>Requests </a:t>
            </a:r>
            <a:r>
              <a:rPr lang="en-US" dirty="0">
                <a:solidFill>
                  <a:schemeClr val="accent5">
                    <a:lumMod val="75000"/>
                  </a:schemeClr>
                </a:solidFill>
              </a:rPr>
              <a:t>for </a:t>
            </a:r>
            <a:r>
              <a:rPr lang="en-US" dirty="0" smtClean="0">
                <a:solidFill>
                  <a:schemeClr val="accent5">
                    <a:lumMod val="75000"/>
                  </a:schemeClr>
                </a:solidFill>
              </a:rPr>
              <a:t>information </a:t>
            </a:r>
          </a:p>
          <a:p>
            <a:pPr marL="457200" indent="-457200" algn="l">
              <a:buFont typeface="Arial" panose="020B0604020202020204" pitchFamily="34" charset="0"/>
              <a:buChar char="•"/>
            </a:pPr>
            <a:r>
              <a:rPr lang="en-US" dirty="0" smtClean="0">
                <a:solidFill>
                  <a:schemeClr val="accent5">
                    <a:lumMod val="75000"/>
                  </a:schemeClr>
                </a:solidFill>
              </a:rPr>
              <a:t>Position statements</a:t>
            </a:r>
          </a:p>
          <a:p>
            <a:pPr marL="457200" indent="-457200" algn="l">
              <a:buFont typeface="Arial" panose="020B0604020202020204" pitchFamily="34" charset="0"/>
              <a:buChar char="•"/>
            </a:pPr>
            <a:r>
              <a:rPr lang="en-US" dirty="0" smtClean="0">
                <a:solidFill>
                  <a:schemeClr val="accent5">
                    <a:lumMod val="75000"/>
                  </a:schemeClr>
                </a:solidFill>
              </a:rPr>
              <a:t>Exchange </a:t>
            </a:r>
            <a:r>
              <a:rPr lang="en-US" dirty="0">
                <a:solidFill>
                  <a:schemeClr val="accent5">
                    <a:lumMod val="75000"/>
                  </a:schemeClr>
                </a:solidFill>
              </a:rPr>
              <a:t>of letters or </a:t>
            </a:r>
            <a:r>
              <a:rPr lang="en-US" dirty="0" smtClean="0">
                <a:solidFill>
                  <a:schemeClr val="accent5">
                    <a:lumMod val="75000"/>
                  </a:schemeClr>
                </a:solidFill>
              </a:rPr>
              <a:t>memoranda</a:t>
            </a:r>
          </a:p>
          <a:p>
            <a:pPr marL="457200" indent="-457200" algn="l">
              <a:buFont typeface="Arial" panose="020B0604020202020204" pitchFamily="34" charset="0"/>
              <a:buChar char="•"/>
            </a:pPr>
            <a:r>
              <a:rPr lang="en-US" dirty="0" smtClean="0">
                <a:solidFill>
                  <a:schemeClr val="accent5">
                    <a:lumMod val="75000"/>
                  </a:schemeClr>
                </a:solidFill>
              </a:rPr>
              <a:t>Interrogatories</a:t>
            </a:r>
          </a:p>
          <a:p>
            <a:pPr marL="457200" indent="-457200" algn="l">
              <a:buFont typeface="Arial" panose="020B0604020202020204" pitchFamily="34" charset="0"/>
              <a:buChar char="•"/>
            </a:pPr>
            <a:r>
              <a:rPr lang="en-US" dirty="0">
                <a:solidFill>
                  <a:schemeClr val="accent5">
                    <a:lumMod val="75000"/>
                  </a:schemeClr>
                </a:solidFill>
              </a:rPr>
              <a:t>A</a:t>
            </a:r>
            <a:r>
              <a:rPr lang="en-US" dirty="0" smtClean="0">
                <a:solidFill>
                  <a:schemeClr val="accent5">
                    <a:lumMod val="75000"/>
                  </a:schemeClr>
                </a:solidFill>
              </a:rPr>
              <a:t>ffidavits</a:t>
            </a:r>
          </a:p>
          <a:p>
            <a:pPr lvl="0" algn="l"/>
            <a:endParaRPr lang="en-US" sz="22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15</a:t>
            </a:fld>
            <a:endParaRPr lang="en-US" dirty="0"/>
          </a:p>
        </p:txBody>
      </p:sp>
    </p:spTree>
    <p:extLst>
      <p:ext uri="{BB962C8B-B14F-4D97-AF65-F5344CB8AC3E}">
        <p14:creationId xmlns:p14="http://schemas.microsoft.com/office/powerpoint/2010/main" val="1177519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smtClean="0">
                <a:solidFill>
                  <a:schemeClr val="accent5">
                    <a:lumMod val="75000"/>
                  </a:schemeClr>
                </a:solidFill>
              </a:rPr>
              <a:t>Purpose of Investigation</a:t>
            </a:r>
          </a:p>
          <a:p>
            <a:pPr marL="457200" indent="-457200" algn="l">
              <a:buFont typeface="Arial" panose="020B0604020202020204" pitchFamily="34" charset="0"/>
              <a:buChar char="•"/>
            </a:pPr>
            <a:r>
              <a:rPr lang="en-US" dirty="0">
                <a:solidFill>
                  <a:schemeClr val="accent5">
                    <a:lumMod val="75000"/>
                  </a:schemeClr>
                </a:solidFill>
              </a:rPr>
              <a:t>T</a:t>
            </a:r>
            <a:r>
              <a:rPr lang="en-US" dirty="0" smtClean="0">
                <a:solidFill>
                  <a:schemeClr val="accent5">
                    <a:lumMod val="75000"/>
                  </a:schemeClr>
                </a:solidFill>
              </a:rPr>
              <a:t>o </a:t>
            </a:r>
            <a:r>
              <a:rPr lang="en-US" dirty="0">
                <a:solidFill>
                  <a:schemeClr val="accent5">
                    <a:lumMod val="75000"/>
                  </a:schemeClr>
                </a:solidFill>
              </a:rPr>
              <a:t>gather facts upon which a reasonable </a:t>
            </a:r>
            <a:r>
              <a:rPr lang="en-US" dirty="0" smtClean="0">
                <a:solidFill>
                  <a:schemeClr val="accent5">
                    <a:lumMod val="75000"/>
                  </a:schemeClr>
                </a:solidFill>
              </a:rPr>
              <a:t>fact finder </a:t>
            </a:r>
            <a:r>
              <a:rPr lang="en-US" dirty="0">
                <a:solidFill>
                  <a:schemeClr val="accent5">
                    <a:lumMod val="75000"/>
                  </a:schemeClr>
                </a:solidFill>
              </a:rPr>
              <a:t>may draw conclusions as to whether </a:t>
            </a:r>
            <a:r>
              <a:rPr lang="en-US" dirty="0" smtClean="0">
                <a:solidFill>
                  <a:schemeClr val="accent5">
                    <a:lumMod val="75000"/>
                  </a:schemeClr>
                </a:solidFill>
              </a:rPr>
              <a:t>the </a:t>
            </a:r>
            <a:r>
              <a:rPr lang="en-US" dirty="0">
                <a:solidFill>
                  <a:schemeClr val="accent5">
                    <a:lumMod val="75000"/>
                  </a:schemeClr>
                </a:solidFill>
              </a:rPr>
              <a:t>agency </a:t>
            </a:r>
            <a:r>
              <a:rPr lang="en-US" dirty="0" smtClean="0">
                <a:solidFill>
                  <a:schemeClr val="accent5">
                    <a:lumMod val="75000"/>
                  </a:schemeClr>
                </a:solidFill>
              </a:rPr>
              <a:t>has </a:t>
            </a:r>
            <a:r>
              <a:rPr lang="en-US" dirty="0">
                <a:solidFill>
                  <a:schemeClr val="accent5">
                    <a:lumMod val="75000"/>
                  </a:schemeClr>
                </a:solidFill>
              </a:rPr>
              <a:t>violated </a:t>
            </a:r>
            <a:r>
              <a:rPr lang="en-US" dirty="0" smtClean="0">
                <a:solidFill>
                  <a:schemeClr val="accent5">
                    <a:lumMod val="75000"/>
                  </a:schemeClr>
                </a:solidFill>
              </a:rPr>
              <a:t>a provision </a:t>
            </a:r>
            <a:r>
              <a:rPr lang="en-US" dirty="0">
                <a:solidFill>
                  <a:schemeClr val="accent5">
                    <a:lumMod val="75000"/>
                  </a:schemeClr>
                </a:solidFill>
              </a:rPr>
              <a:t>of any </a:t>
            </a:r>
            <a:r>
              <a:rPr lang="en-US" dirty="0" smtClean="0">
                <a:solidFill>
                  <a:schemeClr val="accent5">
                    <a:lumMod val="75000"/>
                  </a:schemeClr>
                </a:solidFill>
              </a:rPr>
              <a:t> statute enforced by the EEOC; and</a:t>
            </a:r>
          </a:p>
          <a:p>
            <a:pPr marL="457200" indent="-457200" algn="l">
              <a:buFont typeface="Arial" panose="020B0604020202020204" pitchFamily="34" charset="0"/>
              <a:buChar char="•"/>
            </a:pPr>
            <a:r>
              <a:rPr lang="en-US" dirty="0" smtClean="0">
                <a:solidFill>
                  <a:schemeClr val="accent5">
                    <a:lumMod val="75000"/>
                  </a:schemeClr>
                </a:solidFill>
              </a:rPr>
              <a:t>If </a:t>
            </a:r>
            <a:r>
              <a:rPr lang="en-US" dirty="0">
                <a:solidFill>
                  <a:schemeClr val="accent5">
                    <a:lumMod val="75000"/>
                  </a:schemeClr>
                </a:solidFill>
              </a:rPr>
              <a:t>a violation is found, to have </a:t>
            </a:r>
            <a:r>
              <a:rPr lang="en-US" dirty="0" smtClean="0">
                <a:solidFill>
                  <a:schemeClr val="accent5">
                    <a:lumMod val="75000"/>
                  </a:schemeClr>
                </a:solidFill>
              </a:rPr>
              <a:t>a sufficient </a:t>
            </a:r>
            <a:r>
              <a:rPr lang="en-US" dirty="0">
                <a:solidFill>
                  <a:schemeClr val="accent5">
                    <a:lumMod val="75000"/>
                  </a:schemeClr>
                </a:solidFill>
              </a:rPr>
              <a:t>factual basis from which to fashion an appropriate remedy</a:t>
            </a:r>
            <a:r>
              <a:rPr lang="en-US" dirty="0" smtClean="0">
                <a:solidFill>
                  <a:schemeClr val="accent5">
                    <a:lumMod val="75000"/>
                  </a:schemeClr>
                </a:solidFill>
              </a:rPr>
              <a:t>.</a:t>
            </a:r>
          </a:p>
          <a:p>
            <a:pPr lvl="0" algn="l"/>
            <a:endParaRPr lang="en-US" sz="2200" dirty="0" smtClean="0">
              <a:solidFill>
                <a:srgbClr val="4BACC6">
                  <a:lumMod val="75000"/>
                </a:srgbClr>
              </a:solidFill>
            </a:endParaRPr>
          </a:p>
          <a:p>
            <a:pPr lvl="0" algn="l"/>
            <a:endParaRPr lang="en-US" sz="2200" dirty="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p>
        </p:txBody>
      </p:sp>
      <p:sp>
        <p:nvSpPr>
          <p:cNvPr id="2" name="Slide Number Placeholder 1"/>
          <p:cNvSpPr>
            <a:spLocks noGrp="1"/>
          </p:cNvSpPr>
          <p:nvPr>
            <p:ph type="sldNum" sz="quarter" idx="12"/>
          </p:nvPr>
        </p:nvSpPr>
        <p:spPr/>
        <p:txBody>
          <a:bodyPr/>
          <a:lstStyle/>
          <a:p>
            <a:fld id="{000D0B47-C578-41B2-8277-B9B418A2FBC1}" type="slidenum">
              <a:rPr lang="en-US" smtClean="0"/>
              <a:t>16</a:t>
            </a:fld>
            <a:endParaRPr lang="en-US" dirty="0"/>
          </a:p>
        </p:txBody>
      </p:sp>
    </p:spTree>
    <p:extLst>
      <p:ext uri="{BB962C8B-B14F-4D97-AF65-F5344CB8AC3E}">
        <p14:creationId xmlns:p14="http://schemas.microsoft.com/office/powerpoint/2010/main" val="2695095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a:solidFill>
                  <a:schemeClr val="accent5">
                    <a:lumMod val="75000"/>
                  </a:schemeClr>
                </a:solidFill>
              </a:rPr>
              <a:t>General Investigative </a:t>
            </a:r>
            <a:r>
              <a:rPr lang="en-US" dirty="0" smtClean="0">
                <a:solidFill>
                  <a:schemeClr val="accent5">
                    <a:lumMod val="75000"/>
                  </a:schemeClr>
                </a:solidFill>
              </a:rPr>
              <a:t>Requirements</a:t>
            </a:r>
          </a:p>
          <a:p>
            <a:pPr marL="457200" indent="-457200" algn="l">
              <a:buFont typeface="Arial" panose="020B0604020202020204" pitchFamily="34" charset="0"/>
              <a:buChar char="•"/>
            </a:pPr>
            <a:r>
              <a:rPr lang="en-US" smtClean="0">
                <a:solidFill>
                  <a:schemeClr val="accent5">
                    <a:lumMod val="75000"/>
                  </a:schemeClr>
                </a:solidFill>
              </a:rPr>
              <a:t>"The </a:t>
            </a:r>
            <a:r>
              <a:rPr lang="en-US" dirty="0">
                <a:solidFill>
                  <a:schemeClr val="accent5">
                    <a:lumMod val="75000"/>
                  </a:schemeClr>
                </a:solidFill>
              </a:rPr>
              <a:t>investigation shall include a thorough review of the circumstances </a:t>
            </a:r>
            <a:r>
              <a:rPr lang="en-US" dirty="0" smtClean="0">
                <a:solidFill>
                  <a:schemeClr val="accent5">
                    <a:lumMod val="75000"/>
                  </a:schemeClr>
                </a:solidFill>
              </a:rPr>
              <a:t>under which </a:t>
            </a:r>
            <a:r>
              <a:rPr lang="en-US" dirty="0">
                <a:solidFill>
                  <a:schemeClr val="accent5">
                    <a:lumMod val="75000"/>
                  </a:schemeClr>
                </a:solidFill>
              </a:rPr>
              <a:t>the alleged discrimination occurred; the treatment of members of </a:t>
            </a:r>
            <a:r>
              <a:rPr lang="en-US" smtClean="0">
                <a:solidFill>
                  <a:schemeClr val="accent5">
                    <a:lumMod val="75000"/>
                  </a:schemeClr>
                </a:solidFill>
              </a:rPr>
              <a:t>the complainant's </a:t>
            </a:r>
            <a:r>
              <a:rPr lang="en-US" dirty="0">
                <a:solidFill>
                  <a:schemeClr val="accent5">
                    <a:lumMod val="75000"/>
                  </a:schemeClr>
                </a:solidFill>
              </a:rPr>
              <a:t>group as compared with the treatment of other similarly </a:t>
            </a:r>
            <a:r>
              <a:rPr lang="en-US" dirty="0" smtClean="0">
                <a:solidFill>
                  <a:schemeClr val="accent5">
                    <a:lumMod val="75000"/>
                  </a:schemeClr>
                </a:solidFill>
              </a:rPr>
              <a:t>situated employees</a:t>
            </a:r>
            <a:r>
              <a:rPr lang="en-US" dirty="0">
                <a:solidFill>
                  <a:schemeClr val="accent5">
                    <a:lumMod val="75000"/>
                  </a:schemeClr>
                </a:solidFill>
              </a:rPr>
              <a:t>, if any</a:t>
            </a:r>
            <a:r>
              <a:rPr lang="en-US" dirty="0" smtClean="0">
                <a:solidFill>
                  <a:schemeClr val="accent5">
                    <a:lumMod val="75000"/>
                  </a:schemeClr>
                </a:solidFill>
              </a:rPr>
              <a:t>; </a:t>
            </a:r>
            <a:r>
              <a:rPr lang="en-US" dirty="0">
                <a:solidFill>
                  <a:schemeClr val="accent5">
                    <a:lumMod val="75000"/>
                  </a:schemeClr>
                </a:solidFill>
              </a:rPr>
              <a:t>and any policies and/or practices that may constitute </a:t>
            </a:r>
            <a:r>
              <a:rPr lang="en-US" dirty="0" smtClean="0">
                <a:solidFill>
                  <a:schemeClr val="accent5">
                    <a:lumMod val="75000"/>
                  </a:schemeClr>
                </a:solidFill>
              </a:rPr>
              <a:t>… discrimination</a:t>
            </a:r>
            <a:r>
              <a:rPr lang="en-US" dirty="0">
                <a:solidFill>
                  <a:schemeClr val="accent5">
                    <a:lumMod val="75000"/>
                  </a:schemeClr>
                </a:solidFill>
              </a:rPr>
              <a:t>, even though they have not been expressly cited </a:t>
            </a:r>
            <a:r>
              <a:rPr lang="en-US" dirty="0" smtClean="0">
                <a:solidFill>
                  <a:schemeClr val="accent5">
                    <a:lumMod val="75000"/>
                  </a:schemeClr>
                </a:solidFill>
              </a:rPr>
              <a:t>by the </a:t>
            </a:r>
            <a:r>
              <a:rPr lang="en-US">
                <a:solidFill>
                  <a:schemeClr val="accent5">
                    <a:lumMod val="75000"/>
                  </a:schemeClr>
                </a:solidFill>
              </a:rPr>
              <a:t>complainant</a:t>
            </a:r>
            <a:r>
              <a:rPr lang="en-US" smtClean="0">
                <a:solidFill>
                  <a:schemeClr val="accent5">
                    <a:lumMod val="75000"/>
                  </a:schemeClr>
                </a:solidFill>
              </a:rPr>
              <a:t>." </a:t>
            </a:r>
            <a:endParaRPr lang="en-US" dirty="0">
              <a:solidFill>
                <a:schemeClr val="accent5">
                  <a:lumMod val="75000"/>
                </a:schemeClr>
              </a:solidFill>
            </a:endParaRPr>
          </a:p>
          <a:p>
            <a:pPr lvl="0" algn="l"/>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17</a:t>
            </a:fld>
            <a:endParaRPr lang="en-US" dirty="0"/>
          </a:p>
        </p:txBody>
      </p:sp>
    </p:spTree>
    <p:extLst>
      <p:ext uri="{BB962C8B-B14F-4D97-AF65-F5344CB8AC3E}">
        <p14:creationId xmlns:p14="http://schemas.microsoft.com/office/powerpoint/2010/main" val="3987601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General Investigative </a:t>
            </a:r>
            <a:r>
              <a:rPr lang="en-US" dirty="0" smtClean="0">
                <a:solidFill>
                  <a:schemeClr val="accent5">
                    <a:lumMod val="75000"/>
                  </a:schemeClr>
                </a:solidFill>
              </a:rPr>
              <a:t>Requirements</a:t>
            </a:r>
          </a:p>
          <a:p>
            <a:pPr marL="457200" indent="-457200" algn="l">
              <a:buFont typeface="Arial" panose="020B0604020202020204" pitchFamily="34" charset="0"/>
              <a:buChar char="•"/>
            </a:pPr>
            <a:r>
              <a:rPr lang="en-US" dirty="0">
                <a:solidFill>
                  <a:schemeClr val="accent5">
                    <a:lumMod val="75000"/>
                  </a:schemeClr>
                </a:solidFill>
              </a:rPr>
              <a:t>E</a:t>
            </a:r>
            <a:r>
              <a:rPr lang="en-US" dirty="0" smtClean="0">
                <a:solidFill>
                  <a:schemeClr val="accent5">
                    <a:lumMod val="75000"/>
                  </a:schemeClr>
                </a:solidFill>
              </a:rPr>
              <a:t>ven </a:t>
            </a:r>
            <a:r>
              <a:rPr lang="en-US" dirty="0">
                <a:solidFill>
                  <a:schemeClr val="accent5">
                    <a:lumMod val="75000"/>
                  </a:schemeClr>
                </a:solidFill>
              </a:rPr>
              <a:t>where the complainant is unable to provide comparative </a:t>
            </a:r>
            <a:r>
              <a:rPr lang="en-US" dirty="0" smtClean="0">
                <a:solidFill>
                  <a:schemeClr val="accent5">
                    <a:lumMod val="75000"/>
                  </a:schemeClr>
                </a:solidFill>
              </a:rPr>
              <a:t>data and </a:t>
            </a:r>
            <a:r>
              <a:rPr lang="en-US" dirty="0">
                <a:solidFill>
                  <a:schemeClr val="accent5">
                    <a:lumMod val="75000"/>
                  </a:schemeClr>
                </a:solidFill>
              </a:rPr>
              <a:t>the investigator similarly cannot obtain any such information, the investigator still must </a:t>
            </a:r>
            <a:r>
              <a:rPr lang="en-US" dirty="0" smtClean="0">
                <a:solidFill>
                  <a:schemeClr val="accent5">
                    <a:lumMod val="75000"/>
                  </a:schemeClr>
                </a:solidFill>
              </a:rPr>
              <a:t>determine whether </a:t>
            </a:r>
            <a:r>
              <a:rPr lang="en-US" dirty="0">
                <a:solidFill>
                  <a:schemeClr val="accent5">
                    <a:lumMod val="75000"/>
                  </a:schemeClr>
                </a:solidFill>
              </a:rPr>
              <a:t>there is other evidence that may establish unlawful </a:t>
            </a:r>
            <a:r>
              <a:rPr lang="en-US" dirty="0" smtClean="0">
                <a:solidFill>
                  <a:schemeClr val="accent5">
                    <a:lumMod val="75000"/>
                  </a:schemeClr>
                </a:solidFill>
              </a:rPr>
              <a:t>discrimination.  </a:t>
            </a:r>
          </a:p>
          <a:p>
            <a:pPr marL="457200" indent="-457200" algn="l">
              <a:buFont typeface="Arial" panose="020B0604020202020204" pitchFamily="34" charset="0"/>
              <a:buChar char="•"/>
            </a:pPr>
            <a:endParaRPr lang="en-US" dirty="0" smtClean="0">
              <a:solidFill>
                <a:schemeClr val="accent5">
                  <a:lumMod val="75000"/>
                </a:schemeClr>
              </a:solidFill>
            </a:endParaRPr>
          </a:p>
          <a:p>
            <a:pPr algn="l"/>
            <a:endParaRPr lang="en-US" dirty="0">
              <a:solidFill>
                <a:schemeClr val="accent5">
                  <a:lumMod val="75000"/>
                </a:schemeClr>
              </a:solidFill>
            </a:endParaRP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18</a:t>
            </a:fld>
            <a:endParaRPr lang="en-US" dirty="0"/>
          </a:p>
        </p:txBody>
      </p:sp>
    </p:spTree>
    <p:extLst>
      <p:ext uri="{BB962C8B-B14F-4D97-AF65-F5344CB8AC3E}">
        <p14:creationId xmlns:p14="http://schemas.microsoft.com/office/powerpoint/2010/main" val="16732779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smtClean="0">
                <a:solidFill>
                  <a:schemeClr val="accent5">
                    <a:lumMod val="75000"/>
                  </a:schemeClr>
                </a:solidFill>
              </a:rPr>
              <a:t>Time Limits for Completion of Investigations</a:t>
            </a:r>
          </a:p>
          <a:p>
            <a:pPr marL="457200" indent="-457200" algn="l">
              <a:buFont typeface="Arial" panose="020B0604020202020204" pitchFamily="34" charset="0"/>
              <a:buChar char="•"/>
            </a:pPr>
            <a:r>
              <a:rPr lang="en-US" dirty="0" smtClean="0">
                <a:solidFill>
                  <a:schemeClr val="accent5">
                    <a:lumMod val="75000"/>
                  </a:schemeClr>
                </a:solidFill>
              </a:rPr>
              <a:t>Agencies </a:t>
            </a:r>
            <a:r>
              <a:rPr lang="en-US" dirty="0">
                <a:solidFill>
                  <a:schemeClr val="accent5">
                    <a:lumMod val="75000"/>
                  </a:schemeClr>
                </a:solidFill>
              </a:rPr>
              <a:t>are required to complete investigations within the earlier of 180 </a:t>
            </a:r>
            <a:r>
              <a:rPr lang="en-US" dirty="0" smtClean="0">
                <a:solidFill>
                  <a:schemeClr val="accent5">
                    <a:lumMod val="75000"/>
                  </a:schemeClr>
                </a:solidFill>
              </a:rPr>
              <a:t>days after </a:t>
            </a:r>
            <a:r>
              <a:rPr lang="en-US" dirty="0">
                <a:solidFill>
                  <a:schemeClr val="accent5">
                    <a:lumMod val="75000"/>
                  </a:schemeClr>
                </a:solidFill>
              </a:rPr>
              <a:t>the filing of the last complaint or 360 days </a:t>
            </a:r>
            <a:r>
              <a:rPr lang="en-US" dirty="0" smtClean="0">
                <a:solidFill>
                  <a:schemeClr val="accent5">
                    <a:lumMod val="75000"/>
                  </a:schemeClr>
                </a:solidFill>
              </a:rPr>
              <a:t>after </a:t>
            </a:r>
            <a:r>
              <a:rPr lang="en-US" dirty="0">
                <a:solidFill>
                  <a:schemeClr val="accent5">
                    <a:lumMod val="75000"/>
                  </a:schemeClr>
                </a:solidFill>
              </a:rPr>
              <a:t>the filing of the </a:t>
            </a:r>
            <a:r>
              <a:rPr lang="en-US" dirty="0" smtClean="0">
                <a:solidFill>
                  <a:schemeClr val="accent5">
                    <a:lumMod val="75000"/>
                  </a:schemeClr>
                </a:solidFill>
              </a:rPr>
              <a:t>original complaint.</a:t>
            </a:r>
          </a:p>
          <a:p>
            <a:pPr lvl="0" algn="l"/>
            <a:endParaRPr lang="en-US" sz="2200" dirty="0" smtClean="0">
              <a:solidFill>
                <a:srgbClr val="4BACC6">
                  <a:lumMod val="75000"/>
                </a:srgbClr>
              </a:solidFill>
            </a:endParaRPr>
          </a:p>
          <a:p>
            <a:pPr lvl="0" algn="l"/>
            <a:endParaRPr lang="en-US" sz="2200" dirty="0">
              <a:solidFill>
                <a:srgbClr val="4BACC6">
                  <a:lumMod val="75000"/>
                </a:srgbClr>
              </a:solidFill>
            </a:endParaRPr>
          </a:p>
          <a:p>
            <a:pPr lvl="0" algn="l"/>
            <a:endParaRPr lang="en-US" sz="2200" dirty="0" smtClean="0">
              <a:solidFill>
                <a:srgbClr val="4BACC6">
                  <a:lumMod val="75000"/>
                </a:srgbClr>
              </a:solidFill>
            </a:endParaRPr>
          </a:p>
          <a:p>
            <a:pPr lvl="0" algn="l"/>
            <a:endParaRPr lang="en-US" sz="2200" dirty="0">
              <a:solidFill>
                <a:srgbClr val="4BACC6">
                  <a:lumMod val="75000"/>
                </a:srgbClr>
              </a:solidFill>
            </a:endParaRPr>
          </a:p>
          <a:p>
            <a:pPr lvl="0" algn="l"/>
            <a:endParaRPr lang="en-US" sz="2200" dirty="0" smtClean="0">
              <a:solidFill>
                <a:srgbClr val="4BACC6">
                  <a:lumMod val="75000"/>
                </a:srgbClr>
              </a:solidFill>
            </a:endParaRPr>
          </a:p>
          <a:p>
            <a:pPr lvl="0" algn="l"/>
            <a:endParaRPr lang="en-US" sz="2200" dirty="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19</a:t>
            </a:fld>
            <a:endParaRPr lang="en-US" dirty="0"/>
          </a:p>
        </p:txBody>
      </p:sp>
    </p:spTree>
    <p:extLst>
      <p:ext uri="{BB962C8B-B14F-4D97-AF65-F5344CB8AC3E}">
        <p14:creationId xmlns:p14="http://schemas.microsoft.com/office/powerpoint/2010/main" val="3611338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endParaRPr lang="en-US" sz="3000" b="1" dirty="0">
              <a:solidFill>
                <a:schemeClr val="accent5">
                  <a:lumMod val="75000"/>
                </a:schemeClr>
              </a:solidFill>
            </a:endParaRPr>
          </a:p>
          <a:p>
            <a:r>
              <a:rPr lang="en-US" sz="2400" b="1" dirty="0" smtClean="0">
                <a:solidFill>
                  <a:schemeClr val="accent5">
                    <a:lumMod val="75000"/>
                  </a:schemeClr>
                </a:solidFill>
              </a:rPr>
              <a:t>This presentation discusses development of an impartial and appropriate factual record in federal agency </a:t>
            </a:r>
          </a:p>
          <a:p>
            <a:r>
              <a:rPr lang="en-US" sz="2400" b="1" smtClean="0">
                <a:solidFill>
                  <a:schemeClr val="accent5">
                    <a:lumMod val="75000"/>
                  </a:schemeClr>
                </a:solidFill>
              </a:rPr>
              <a:t>EEO investigations </a:t>
            </a:r>
            <a:r>
              <a:rPr lang="en-US" sz="2400" b="1" dirty="0" smtClean="0">
                <a:solidFill>
                  <a:schemeClr val="accent5">
                    <a:lumMod val="75000"/>
                  </a:schemeClr>
                </a:solidFill>
              </a:rPr>
              <a:t>in accordance with </a:t>
            </a:r>
          </a:p>
          <a:p>
            <a:r>
              <a:rPr lang="en-US" sz="2400" b="1" dirty="0" smtClean="0">
                <a:solidFill>
                  <a:schemeClr val="accent5">
                    <a:lumMod val="75000"/>
                  </a:schemeClr>
                </a:solidFill>
              </a:rPr>
              <a:t>EEOC Management Directive 110 (2015) Chapter 6.</a:t>
            </a:r>
          </a:p>
          <a:p>
            <a:r>
              <a:rPr lang="en-US" sz="2400" b="1" dirty="0" smtClean="0">
                <a:solidFill>
                  <a:schemeClr val="accent5">
                    <a:lumMod val="75000"/>
                  </a:schemeClr>
                </a:solidFill>
              </a:rPr>
              <a:t> </a:t>
            </a:r>
          </a:p>
          <a:p>
            <a:endParaRPr lang="en-US" sz="2400" b="1" dirty="0" smtClean="0">
              <a:solidFill>
                <a:schemeClr val="accent5">
                  <a:lumMod val="75000"/>
                </a:schemeClr>
              </a:solidFill>
            </a:endParaRPr>
          </a:p>
          <a:p>
            <a:r>
              <a:rPr lang="en-US" sz="2400" b="1" dirty="0" smtClean="0">
                <a:solidFill>
                  <a:schemeClr val="accent5">
                    <a:lumMod val="75000"/>
                  </a:schemeClr>
                </a:solidFill>
              </a:rPr>
              <a:t>This presentation is intended solely for educational purposes, </a:t>
            </a:r>
          </a:p>
          <a:p>
            <a:r>
              <a:rPr lang="en-US" sz="2400" b="1" dirty="0" smtClean="0">
                <a:solidFill>
                  <a:schemeClr val="accent5">
                    <a:lumMod val="75000"/>
                  </a:schemeClr>
                </a:solidFill>
              </a:rPr>
              <a:t>and is not offered as legal advice.</a:t>
            </a:r>
          </a:p>
          <a:p>
            <a:pPr algn="l"/>
            <a:endParaRPr lang="en-US" dirty="0" smtClean="0">
              <a:solidFill>
                <a:schemeClr val="accent5">
                  <a:lumMod val="75000"/>
                </a:schemeClr>
              </a:solidFill>
            </a:endParaRPr>
          </a:p>
          <a:p>
            <a:pPr algn="l"/>
            <a:endParaRPr lang="en-US" sz="1900" dirty="0" smtClean="0">
              <a:solidFill>
                <a:schemeClr val="accent5">
                  <a:lumMod val="75000"/>
                </a:scheme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2</a:t>
            </a:fld>
            <a:endParaRPr lang="en-US" dirty="0"/>
          </a:p>
        </p:txBody>
      </p:sp>
    </p:spTree>
    <p:extLst>
      <p:ext uri="{BB962C8B-B14F-4D97-AF65-F5344CB8AC3E}">
        <p14:creationId xmlns:p14="http://schemas.microsoft.com/office/powerpoint/2010/main" val="41846567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smtClean="0">
                <a:solidFill>
                  <a:schemeClr val="accent5">
                    <a:lumMod val="75000"/>
                  </a:schemeClr>
                </a:solidFill>
              </a:rPr>
              <a:t>Time Limits for Completion of Investigations</a:t>
            </a:r>
          </a:p>
          <a:p>
            <a:pPr marL="457200" indent="-457200" algn="l">
              <a:buFont typeface="Arial" panose="020B0604020202020204" pitchFamily="34" charset="0"/>
              <a:buChar char="•"/>
            </a:pPr>
            <a:r>
              <a:rPr lang="en-US" dirty="0" smtClean="0">
                <a:solidFill>
                  <a:schemeClr val="accent5">
                    <a:lumMod val="75000"/>
                  </a:schemeClr>
                </a:solidFill>
              </a:rPr>
              <a:t>If an amendment to a complaint would prevent timely completion of investigation, the investigation can be extended for up to 90 days with the consent of complainant.  If complainant does not consent, then amendment should be denied, and the complainant should be advised to confer with an EEO counselor to begin the EEO process for that new matter.</a:t>
            </a:r>
          </a:p>
          <a:p>
            <a:pPr lvl="0" algn="l"/>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20</a:t>
            </a:fld>
            <a:endParaRPr lang="en-US" dirty="0"/>
          </a:p>
        </p:txBody>
      </p:sp>
    </p:spTree>
    <p:extLst>
      <p:ext uri="{BB962C8B-B14F-4D97-AF65-F5344CB8AC3E}">
        <p14:creationId xmlns:p14="http://schemas.microsoft.com/office/powerpoint/2010/main" val="2352767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smtClean="0">
                <a:solidFill>
                  <a:schemeClr val="accent5">
                    <a:lumMod val="75000"/>
                  </a:schemeClr>
                </a:solidFill>
              </a:rPr>
              <a:t>Role of the Investigator</a:t>
            </a:r>
          </a:p>
          <a:p>
            <a:pPr marL="457200" indent="-457200" algn="l">
              <a:buFont typeface="Arial" panose="020B0604020202020204" pitchFamily="34" charset="0"/>
              <a:buChar char="•"/>
            </a:pPr>
            <a:r>
              <a:rPr lang="en-US" dirty="0">
                <a:solidFill>
                  <a:schemeClr val="accent5">
                    <a:lumMod val="75000"/>
                  </a:schemeClr>
                </a:solidFill>
              </a:rPr>
              <a:t>EEOC MD-110 </a:t>
            </a:r>
            <a:r>
              <a:rPr lang="en-US" dirty="0" smtClean="0">
                <a:solidFill>
                  <a:schemeClr val="accent5">
                    <a:lumMod val="75000"/>
                  </a:schemeClr>
                </a:solidFill>
              </a:rPr>
              <a:t>§ </a:t>
            </a:r>
            <a:r>
              <a:rPr lang="en-US" dirty="0">
                <a:solidFill>
                  <a:schemeClr val="accent5">
                    <a:lumMod val="75000"/>
                  </a:schemeClr>
                </a:solidFill>
              </a:rPr>
              <a:t>V(A</a:t>
            </a:r>
            <a:r>
              <a:rPr lang="en-US" smtClean="0">
                <a:solidFill>
                  <a:schemeClr val="accent5">
                    <a:lumMod val="75000"/>
                  </a:schemeClr>
                </a:solidFill>
              </a:rPr>
              <a:t>): "The </a:t>
            </a:r>
            <a:r>
              <a:rPr lang="en-US" dirty="0">
                <a:solidFill>
                  <a:schemeClr val="accent5">
                    <a:lumMod val="75000"/>
                  </a:schemeClr>
                </a:solidFill>
              </a:rPr>
              <a:t>role of the investigator is to collect and to discover factual information concerning the claim(s) in the complaint under investigation and to prepare </a:t>
            </a:r>
            <a:r>
              <a:rPr lang="en-US" dirty="0" smtClean="0">
                <a:solidFill>
                  <a:schemeClr val="accent5">
                    <a:lumMod val="75000"/>
                  </a:schemeClr>
                </a:solidFill>
              </a:rPr>
              <a:t>an investigative </a:t>
            </a:r>
            <a:r>
              <a:rPr lang="en-US" smtClean="0">
                <a:solidFill>
                  <a:schemeClr val="accent5">
                    <a:lumMod val="75000"/>
                  </a:schemeClr>
                </a:solidFill>
              </a:rPr>
              <a:t>summary."</a:t>
            </a:r>
            <a:endParaRPr lang="en-US" dirty="0" smtClean="0">
              <a:solidFill>
                <a:schemeClr val="accent5">
                  <a:lumMod val="75000"/>
                </a:schemeClr>
              </a:solidFill>
            </a:endParaRPr>
          </a:p>
          <a:p>
            <a:pPr lvl="0" algn="l"/>
            <a:endParaRPr lang="en-US" sz="2200" dirty="0" smtClean="0">
              <a:solidFill>
                <a:srgbClr val="4BACC6">
                  <a:lumMod val="75000"/>
                </a:srgbClr>
              </a:solidFill>
            </a:endParaRPr>
          </a:p>
          <a:p>
            <a:pPr lvl="0" algn="l"/>
            <a:endParaRPr lang="en-US" sz="2200" dirty="0">
              <a:solidFill>
                <a:srgbClr val="4BACC6">
                  <a:lumMod val="75000"/>
                </a:srgbClr>
              </a:solidFill>
            </a:endParaRPr>
          </a:p>
          <a:p>
            <a:pPr lvl="0" algn="l"/>
            <a:endParaRPr lang="en-US" sz="2200" dirty="0" smtClean="0">
              <a:solidFill>
                <a:srgbClr val="4BACC6">
                  <a:lumMod val="75000"/>
                </a:srgbClr>
              </a:solidFill>
            </a:endParaRPr>
          </a:p>
          <a:p>
            <a:pPr lvl="0" algn="l"/>
            <a:endParaRPr lang="en-US" sz="2200" dirty="0">
              <a:solidFill>
                <a:srgbClr val="4BACC6">
                  <a:lumMod val="75000"/>
                </a:srgbClr>
              </a:solidFill>
            </a:endParaRP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21</a:t>
            </a:fld>
            <a:endParaRPr lang="en-US" dirty="0"/>
          </a:p>
        </p:txBody>
      </p:sp>
    </p:spTree>
    <p:extLst>
      <p:ext uri="{BB962C8B-B14F-4D97-AF65-F5344CB8AC3E}">
        <p14:creationId xmlns:p14="http://schemas.microsoft.com/office/powerpoint/2010/main" val="10836532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dirty="0" smtClean="0">
                <a:solidFill>
                  <a:schemeClr val="accent5">
                    <a:lumMod val="75000"/>
                  </a:schemeClr>
                </a:solidFill>
              </a:rPr>
              <a:t>Investigator May Act As: </a:t>
            </a:r>
          </a:p>
          <a:p>
            <a:pPr marL="457200" indent="-457200" algn="l">
              <a:buFont typeface="Arial" panose="020B0604020202020204" pitchFamily="34" charset="0"/>
              <a:buChar char="•"/>
            </a:pPr>
            <a:r>
              <a:rPr lang="en-US" dirty="0" smtClean="0">
                <a:solidFill>
                  <a:schemeClr val="accent5">
                    <a:lumMod val="75000"/>
                  </a:schemeClr>
                </a:solidFill>
              </a:rPr>
              <a:t>A </a:t>
            </a:r>
            <a:r>
              <a:rPr lang="en-US" dirty="0">
                <a:solidFill>
                  <a:schemeClr val="accent5">
                    <a:lumMod val="75000"/>
                  </a:schemeClr>
                </a:solidFill>
              </a:rPr>
              <a:t>presiding official at a fact-finding </a:t>
            </a:r>
            <a:r>
              <a:rPr lang="en-US" dirty="0" smtClean="0">
                <a:solidFill>
                  <a:schemeClr val="accent5">
                    <a:lumMod val="75000"/>
                  </a:schemeClr>
                </a:solidFill>
              </a:rPr>
              <a:t>conference;</a:t>
            </a:r>
          </a:p>
          <a:p>
            <a:pPr marL="457200" indent="-457200" algn="l">
              <a:buFont typeface="Arial" panose="020B0604020202020204" pitchFamily="34" charset="0"/>
              <a:buChar char="•"/>
            </a:pPr>
            <a:r>
              <a:rPr lang="en-US" dirty="0" smtClean="0">
                <a:solidFill>
                  <a:schemeClr val="accent5">
                    <a:lumMod val="75000"/>
                  </a:schemeClr>
                </a:solidFill>
              </a:rPr>
              <a:t>An </a:t>
            </a:r>
            <a:r>
              <a:rPr lang="en-US" dirty="0">
                <a:solidFill>
                  <a:schemeClr val="accent5">
                    <a:lumMod val="75000"/>
                  </a:schemeClr>
                </a:solidFill>
              </a:rPr>
              <a:t>examiner responsible for developing </a:t>
            </a:r>
            <a:r>
              <a:rPr lang="en-US" dirty="0" smtClean="0">
                <a:solidFill>
                  <a:schemeClr val="accent5">
                    <a:lumMod val="75000"/>
                  </a:schemeClr>
                </a:solidFill>
              </a:rPr>
              <a:t>material </a:t>
            </a:r>
            <a:r>
              <a:rPr lang="en-US" dirty="0">
                <a:solidFill>
                  <a:schemeClr val="accent5">
                    <a:lumMod val="75000"/>
                  </a:schemeClr>
                </a:solidFill>
              </a:rPr>
              <a:t>evidence</a:t>
            </a:r>
            <a:r>
              <a:rPr lang="en-US" dirty="0" smtClean="0">
                <a:solidFill>
                  <a:schemeClr val="accent5">
                    <a:lumMod val="75000"/>
                  </a:schemeClr>
                </a:solidFill>
              </a:rPr>
              <a:t>;</a:t>
            </a:r>
          </a:p>
          <a:p>
            <a:pPr marL="457200" indent="-457200" algn="l">
              <a:buFont typeface="Arial" panose="020B0604020202020204" pitchFamily="34" charset="0"/>
              <a:buChar char="•"/>
            </a:pPr>
            <a:r>
              <a:rPr lang="en-US" dirty="0" smtClean="0">
                <a:solidFill>
                  <a:schemeClr val="accent5">
                    <a:lumMod val="75000"/>
                  </a:schemeClr>
                </a:solidFill>
              </a:rPr>
              <a:t>An </a:t>
            </a:r>
            <a:r>
              <a:rPr lang="en-US" dirty="0">
                <a:solidFill>
                  <a:schemeClr val="accent5">
                    <a:lumMod val="75000"/>
                  </a:schemeClr>
                </a:solidFill>
              </a:rPr>
              <a:t>issuer of requests for information in the form of requests for </a:t>
            </a:r>
            <a:r>
              <a:rPr lang="en-US" dirty="0" smtClean="0">
                <a:solidFill>
                  <a:schemeClr val="accent5">
                    <a:lumMod val="75000"/>
                  </a:schemeClr>
                </a:solidFill>
              </a:rPr>
              <a:t>the production </a:t>
            </a:r>
            <a:r>
              <a:rPr lang="en-US" dirty="0">
                <a:solidFill>
                  <a:schemeClr val="accent5">
                    <a:lumMod val="75000"/>
                  </a:schemeClr>
                </a:solidFill>
              </a:rPr>
              <a:t>of </a:t>
            </a:r>
            <a:r>
              <a:rPr lang="en-US" dirty="0" smtClean="0">
                <a:solidFill>
                  <a:schemeClr val="accent5">
                    <a:lumMod val="75000"/>
                  </a:schemeClr>
                </a:solidFill>
              </a:rPr>
              <a:t>documents, </a:t>
            </a:r>
            <a:r>
              <a:rPr lang="en-US" dirty="0">
                <a:solidFill>
                  <a:schemeClr val="accent5">
                    <a:lumMod val="75000"/>
                  </a:schemeClr>
                </a:solidFill>
              </a:rPr>
              <a:t>interrogatories, and affidavits</a:t>
            </a:r>
            <a:r>
              <a:rPr lang="en-US" dirty="0" smtClean="0">
                <a:solidFill>
                  <a:schemeClr val="accent5">
                    <a:lumMod val="75000"/>
                  </a:schemeClr>
                </a:solidFill>
              </a:rPr>
              <a:t>;</a:t>
            </a:r>
          </a:p>
          <a:p>
            <a:pPr marL="457200" indent="-457200" algn="l">
              <a:buFont typeface="Arial" panose="020B0604020202020204" pitchFamily="34" charset="0"/>
              <a:buChar char="•"/>
            </a:pPr>
            <a:r>
              <a:rPr lang="en-US" dirty="0">
                <a:solidFill>
                  <a:schemeClr val="accent5">
                    <a:lumMod val="75000"/>
                  </a:schemeClr>
                </a:solidFill>
              </a:rPr>
              <a:t>A</a:t>
            </a:r>
            <a:r>
              <a:rPr lang="en-US" dirty="0" smtClean="0">
                <a:solidFill>
                  <a:schemeClr val="accent5">
                    <a:lumMod val="75000"/>
                  </a:schemeClr>
                </a:solidFill>
              </a:rPr>
              <a:t> face-to-face </a:t>
            </a:r>
            <a:r>
              <a:rPr lang="en-US" dirty="0">
                <a:solidFill>
                  <a:schemeClr val="accent5">
                    <a:lumMod val="75000"/>
                  </a:schemeClr>
                </a:solidFill>
              </a:rPr>
              <a:t>interviewer in on-site visits</a:t>
            </a:r>
            <a:r>
              <a:rPr lang="en-US" dirty="0" smtClean="0">
                <a:solidFill>
                  <a:schemeClr val="accent5">
                    <a:lumMod val="75000"/>
                  </a:schemeClr>
                </a:solidFill>
              </a:rPr>
              <a:t>;</a:t>
            </a:r>
          </a:p>
          <a:p>
            <a:pPr marL="457200" indent="-457200" algn="l">
              <a:buFont typeface="Arial" panose="020B0604020202020204" pitchFamily="34" charset="0"/>
              <a:buChar char="•"/>
            </a:pPr>
            <a:r>
              <a:rPr lang="en-US" dirty="0" smtClean="0">
                <a:solidFill>
                  <a:schemeClr val="accent5">
                    <a:lumMod val="75000"/>
                  </a:schemeClr>
                </a:solidFill>
              </a:rPr>
              <a:t>Any other role so long as appropriate investigative techniques/methods are utilized.</a:t>
            </a:r>
          </a:p>
          <a:p>
            <a:pPr lvl="0" algn="l"/>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22</a:t>
            </a:fld>
            <a:endParaRPr lang="en-US" dirty="0"/>
          </a:p>
        </p:txBody>
      </p:sp>
    </p:spTree>
    <p:extLst>
      <p:ext uri="{BB962C8B-B14F-4D97-AF65-F5344CB8AC3E}">
        <p14:creationId xmlns:p14="http://schemas.microsoft.com/office/powerpoint/2010/main" val="16688152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Investigator Must </a:t>
            </a:r>
            <a:r>
              <a:rPr lang="en-US" dirty="0" smtClean="0">
                <a:solidFill>
                  <a:schemeClr val="accent5">
                    <a:lumMod val="75000"/>
                  </a:schemeClr>
                </a:solidFill>
              </a:rPr>
              <a:t>Be, and Must Appear </a:t>
            </a:r>
            <a:r>
              <a:rPr lang="en-US" dirty="0">
                <a:solidFill>
                  <a:schemeClr val="accent5">
                    <a:lumMod val="75000"/>
                  </a:schemeClr>
                </a:solidFill>
              </a:rPr>
              <a:t>T</a:t>
            </a:r>
            <a:r>
              <a:rPr lang="en-US" dirty="0" smtClean="0">
                <a:solidFill>
                  <a:schemeClr val="accent5">
                    <a:lumMod val="75000"/>
                  </a:schemeClr>
                </a:solidFill>
              </a:rPr>
              <a:t>o Be,  Unbiased</a:t>
            </a:r>
            <a:r>
              <a:rPr lang="en-US" dirty="0">
                <a:solidFill>
                  <a:schemeClr val="accent5">
                    <a:lumMod val="75000"/>
                  </a:schemeClr>
                </a:solidFill>
              </a:rPr>
              <a:t> </a:t>
            </a:r>
            <a:r>
              <a:rPr lang="en-US" dirty="0" smtClean="0">
                <a:solidFill>
                  <a:schemeClr val="accent5">
                    <a:lumMod val="75000"/>
                  </a:schemeClr>
                </a:solidFill>
              </a:rPr>
              <a:t>and Objective</a:t>
            </a:r>
          </a:p>
          <a:p>
            <a:pPr marL="457200" indent="-457200" algn="l">
              <a:buFont typeface="Arial" panose="020B0604020202020204" pitchFamily="34" charset="0"/>
              <a:buChar char="•"/>
            </a:pPr>
            <a:r>
              <a:rPr lang="en-US" dirty="0" smtClean="0">
                <a:solidFill>
                  <a:schemeClr val="accent5">
                    <a:lumMod val="75000"/>
                  </a:schemeClr>
                </a:solidFill>
              </a:rPr>
              <a:t>Investigator </a:t>
            </a:r>
            <a:r>
              <a:rPr lang="en-US" dirty="0">
                <a:solidFill>
                  <a:schemeClr val="accent5">
                    <a:lumMod val="75000"/>
                  </a:schemeClr>
                </a:solidFill>
              </a:rPr>
              <a:t>must be neutral in </a:t>
            </a:r>
            <a:r>
              <a:rPr lang="en-US" dirty="0" smtClean="0">
                <a:solidFill>
                  <a:schemeClr val="accent5">
                    <a:lumMod val="75000"/>
                  </a:schemeClr>
                </a:solidFill>
              </a:rPr>
              <a:t>his </a:t>
            </a:r>
            <a:r>
              <a:rPr lang="en-US" dirty="0">
                <a:solidFill>
                  <a:schemeClr val="accent5">
                    <a:lumMod val="75000"/>
                  </a:schemeClr>
                </a:solidFill>
              </a:rPr>
              <a:t>approach to </a:t>
            </a:r>
            <a:r>
              <a:rPr lang="en-US" dirty="0" smtClean="0">
                <a:solidFill>
                  <a:schemeClr val="accent5">
                    <a:lumMod val="75000"/>
                  </a:schemeClr>
                </a:solidFill>
              </a:rPr>
              <a:t>factual development</a:t>
            </a:r>
            <a:r>
              <a:rPr lang="en-US" dirty="0">
                <a:solidFill>
                  <a:schemeClr val="accent5">
                    <a:lumMod val="75000"/>
                  </a:schemeClr>
                </a:solidFill>
              </a:rPr>
              <a:t>. </a:t>
            </a:r>
            <a:endParaRPr lang="en-US" dirty="0" smtClean="0">
              <a:solidFill>
                <a:schemeClr val="accent5">
                  <a:lumMod val="75000"/>
                </a:schemeClr>
              </a:solidFill>
            </a:endParaRPr>
          </a:p>
          <a:p>
            <a:pPr marL="457200" indent="-457200" algn="l">
              <a:buFont typeface="Arial" panose="020B0604020202020204" pitchFamily="34" charset="0"/>
              <a:buChar char="•"/>
            </a:pPr>
            <a:r>
              <a:rPr lang="en-US" dirty="0" smtClean="0">
                <a:solidFill>
                  <a:schemeClr val="accent5">
                    <a:lumMod val="75000"/>
                  </a:schemeClr>
                </a:solidFill>
              </a:rPr>
              <a:t>Investigator </a:t>
            </a:r>
            <a:r>
              <a:rPr lang="en-US" dirty="0">
                <a:solidFill>
                  <a:schemeClr val="accent5">
                    <a:lumMod val="75000"/>
                  </a:schemeClr>
                </a:solidFill>
              </a:rPr>
              <a:t>is not an advocate for any of the parties </a:t>
            </a:r>
            <a:r>
              <a:rPr lang="en-US" dirty="0" smtClean="0">
                <a:solidFill>
                  <a:schemeClr val="accent5">
                    <a:lumMod val="75000"/>
                  </a:schemeClr>
                </a:solidFill>
              </a:rPr>
              <a:t>or interests </a:t>
            </a:r>
            <a:r>
              <a:rPr lang="en-US" dirty="0">
                <a:solidFill>
                  <a:schemeClr val="accent5">
                    <a:lumMod val="75000"/>
                  </a:schemeClr>
                </a:solidFill>
              </a:rPr>
              <a:t>and should refrain from developing allegiances to them</a:t>
            </a:r>
            <a:r>
              <a:rPr lang="en-US" dirty="0" smtClean="0">
                <a:solidFill>
                  <a:schemeClr val="accent5">
                    <a:lumMod val="75000"/>
                  </a:schemeClr>
                </a:solidFill>
              </a:rPr>
              <a:t>.</a:t>
            </a:r>
          </a:p>
          <a:p>
            <a:pPr lvl="0" algn="l"/>
            <a:endParaRPr lang="en-US" sz="2200" dirty="0" smtClean="0">
              <a:solidFill>
                <a:srgbClr val="4BACC6">
                  <a:lumMod val="75000"/>
                </a:srgbClr>
              </a:solidFill>
            </a:endParaRPr>
          </a:p>
          <a:p>
            <a:pPr lvl="0" algn="l"/>
            <a:endParaRPr lang="en-US" sz="2200" dirty="0">
              <a:solidFill>
                <a:srgbClr val="4BACC6">
                  <a:lumMod val="75000"/>
                </a:srgbClr>
              </a:solidFill>
            </a:endParaRPr>
          </a:p>
          <a:p>
            <a:pPr lvl="0" algn="l"/>
            <a:endParaRPr lang="en-US" sz="22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23</a:t>
            </a:fld>
            <a:endParaRPr lang="en-US" dirty="0"/>
          </a:p>
        </p:txBody>
      </p:sp>
    </p:spTree>
    <p:extLst>
      <p:ext uri="{BB962C8B-B14F-4D97-AF65-F5344CB8AC3E}">
        <p14:creationId xmlns:p14="http://schemas.microsoft.com/office/powerpoint/2010/main" val="23032942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Investigator Must </a:t>
            </a:r>
            <a:r>
              <a:rPr lang="en-US" dirty="0" smtClean="0">
                <a:solidFill>
                  <a:schemeClr val="accent5">
                    <a:lumMod val="75000"/>
                  </a:schemeClr>
                </a:solidFill>
              </a:rPr>
              <a:t>Be, and Must Appear </a:t>
            </a:r>
            <a:r>
              <a:rPr lang="en-US" dirty="0">
                <a:solidFill>
                  <a:schemeClr val="accent5">
                    <a:lumMod val="75000"/>
                  </a:schemeClr>
                </a:solidFill>
              </a:rPr>
              <a:t>T</a:t>
            </a:r>
            <a:r>
              <a:rPr lang="en-US" dirty="0" smtClean="0">
                <a:solidFill>
                  <a:schemeClr val="accent5">
                    <a:lumMod val="75000"/>
                  </a:schemeClr>
                </a:solidFill>
              </a:rPr>
              <a:t>o Be,  Unbiased and Objective </a:t>
            </a:r>
          </a:p>
          <a:p>
            <a:pPr marL="457200" indent="-457200" algn="l">
              <a:buFont typeface="Arial" panose="020B0604020202020204" pitchFamily="34" charset="0"/>
              <a:buChar char="•"/>
            </a:pPr>
            <a:r>
              <a:rPr lang="en-US" dirty="0" smtClean="0">
                <a:solidFill>
                  <a:schemeClr val="accent5">
                    <a:lumMod val="75000"/>
                  </a:schemeClr>
                </a:solidFill>
              </a:rPr>
              <a:t>The </a:t>
            </a:r>
            <a:r>
              <a:rPr lang="en-US" dirty="0">
                <a:solidFill>
                  <a:schemeClr val="accent5">
                    <a:lumMod val="75000"/>
                  </a:schemeClr>
                </a:solidFill>
              </a:rPr>
              <a:t>person assigned to investigate </a:t>
            </a:r>
            <a:r>
              <a:rPr lang="en-US" dirty="0" smtClean="0">
                <a:solidFill>
                  <a:schemeClr val="accent5">
                    <a:lumMod val="75000"/>
                  </a:schemeClr>
                </a:solidFill>
              </a:rPr>
              <a:t>must not </a:t>
            </a:r>
            <a:r>
              <a:rPr lang="en-US" dirty="0">
                <a:solidFill>
                  <a:schemeClr val="accent5">
                    <a:lumMod val="75000"/>
                  </a:schemeClr>
                </a:solidFill>
              </a:rPr>
              <a:t>occupy a position in </a:t>
            </a:r>
            <a:r>
              <a:rPr lang="en-US" dirty="0" smtClean="0">
                <a:solidFill>
                  <a:schemeClr val="accent5">
                    <a:lumMod val="75000"/>
                  </a:schemeClr>
                </a:solidFill>
              </a:rPr>
              <a:t>the agency </a:t>
            </a:r>
            <a:r>
              <a:rPr lang="en-US" dirty="0">
                <a:solidFill>
                  <a:schemeClr val="accent5">
                    <a:lumMod val="75000"/>
                  </a:schemeClr>
                </a:solidFill>
              </a:rPr>
              <a:t>that is directly or indirectly under the jurisdiction of the head </a:t>
            </a:r>
            <a:r>
              <a:rPr lang="en-US" dirty="0" smtClean="0">
                <a:solidFill>
                  <a:schemeClr val="accent5">
                    <a:lumMod val="75000"/>
                  </a:schemeClr>
                </a:solidFill>
              </a:rPr>
              <a:t>of that </a:t>
            </a:r>
            <a:r>
              <a:rPr lang="en-US" dirty="0">
                <a:solidFill>
                  <a:schemeClr val="accent5">
                    <a:lumMod val="75000"/>
                  </a:schemeClr>
                </a:solidFill>
              </a:rPr>
              <a:t>part of the agency in which the complaint arose</a:t>
            </a:r>
            <a:r>
              <a:rPr lang="en-US" dirty="0" smtClean="0">
                <a:solidFill>
                  <a:schemeClr val="accent5">
                    <a:lumMod val="75000"/>
                  </a:schemeClr>
                </a:solidFill>
              </a:rPr>
              <a:t>.</a:t>
            </a:r>
          </a:p>
          <a:p>
            <a:pPr marL="457200" indent="-457200" algn="l">
              <a:buFont typeface="Arial" panose="020B0604020202020204" pitchFamily="34" charset="0"/>
              <a:buChar char="•"/>
            </a:pPr>
            <a:endParaRPr lang="en-US" dirty="0" smtClean="0">
              <a:solidFill>
                <a:schemeClr val="accent5">
                  <a:lumMod val="75000"/>
                </a:schemeClr>
              </a:solidFill>
            </a:endParaRPr>
          </a:p>
          <a:p>
            <a:pPr algn="l"/>
            <a:endParaRPr lang="en-US" dirty="0">
              <a:solidFill>
                <a:schemeClr val="accent5">
                  <a:lumMod val="75000"/>
                </a:schemeClr>
              </a:solidFill>
            </a:endParaRPr>
          </a:p>
          <a:p>
            <a:pPr lvl="0" algn="l"/>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24</a:t>
            </a:fld>
            <a:endParaRPr lang="en-US" dirty="0"/>
          </a:p>
        </p:txBody>
      </p:sp>
    </p:spTree>
    <p:extLst>
      <p:ext uri="{BB962C8B-B14F-4D97-AF65-F5344CB8AC3E}">
        <p14:creationId xmlns:p14="http://schemas.microsoft.com/office/powerpoint/2010/main" val="41003711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lnSpcReduction="20000"/>
          </a:bodyPr>
          <a:lstStyle/>
          <a:p>
            <a:pPr algn="l"/>
            <a:r>
              <a:rPr lang="en-US" dirty="0">
                <a:solidFill>
                  <a:schemeClr val="accent5">
                    <a:lumMod val="75000"/>
                  </a:schemeClr>
                </a:solidFill>
              </a:rPr>
              <a:t>Investigator Must </a:t>
            </a:r>
            <a:r>
              <a:rPr lang="en-US" dirty="0" smtClean="0">
                <a:solidFill>
                  <a:schemeClr val="accent5">
                    <a:lumMod val="75000"/>
                  </a:schemeClr>
                </a:solidFill>
              </a:rPr>
              <a:t>Be, and Must Appear </a:t>
            </a:r>
            <a:r>
              <a:rPr lang="en-US" dirty="0">
                <a:solidFill>
                  <a:schemeClr val="accent5">
                    <a:lumMod val="75000"/>
                  </a:schemeClr>
                </a:solidFill>
              </a:rPr>
              <a:t>T</a:t>
            </a:r>
            <a:r>
              <a:rPr lang="en-US" dirty="0" smtClean="0">
                <a:solidFill>
                  <a:schemeClr val="accent5">
                    <a:lumMod val="75000"/>
                  </a:schemeClr>
                </a:solidFill>
              </a:rPr>
              <a:t>o Be,  Unbiased</a:t>
            </a:r>
            <a:r>
              <a:rPr lang="en-US" dirty="0">
                <a:solidFill>
                  <a:schemeClr val="accent5">
                    <a:lumMod val="75000"/>
                  </a:schemeClr>
                </a:solidFill>
              </a:rPr>
              <a:t> </a:t>
            </a:r>
            <a:r>
              <a:rPr lang="en-US" dirty="0" smtClean="0">
                <a:solidFill>
                  <a:schemeClr val="accent5">
                    <a:lumMod val="75000"/>
                  </a:schemeClr>
                </a:solidFill>
              </a:rPr>
              <a:t>and Objective</a:t>
            </a:r>
          </a:p>
          <a:p>
            <a:pPr marL="457200" indent="-457200" algn="l">
              <a:buFont typeface="Arial" panose="020B0604020202020204" pitchFamily="34" charset="0"/>
              <a:buChar char="•"/>
            </a:pPr>
            <a:r>
              <a:rPr lang="en-US" dirty="0">
                <a:solidFill>
                  <a:schemeClr val="accent5">
                    <a:lumMod val="75000"/>
                  </a:schemeClr>
                </a:solidFill>
              </a:rPr>
              <a:t>I</a:t>
            </a:r>
            <a:r>
              <a:rPr lang="en-US" dirty="0" smtClean="0">
                <a:solidFill>
                  <a:schemeClr val="accent5">
                    <a:lumMod val="75000"/>
                  </a:schemeClr>
                </a:solidFill>
              </a:rPr>
              <a:t>nvestigator</a:t>
            </a:r>
            <a:r>
              <a:rPr lang="en-US" dirty="0">
                <a:solidFill>
                  <a:schemeClr val="accent5">
                    <a:lumMod val="75000"/>
                  </a:schemeClr>
                </a:solidFill>
              </a:rPr>
              <a:t>, if a contract investigator, </a:t>
            </a:r>
            <a:r>
              <a:rPr lang="en-US" dirty="0" smtClean="0">
                <a:solidFill>
                  <a:schemeClr val="accent5">
                    <a:lumMod val="75000"/>
                  </a:schemeClr>
                </a:solidFill>
              </a:rPr>
              <a:t>must </a:t>
            </a:r>
            <a:r>
              <a:rPr lang="en-US" dirty="0">
                <a:solidFill>
                  <a:schemeClr val="accent5">
                    <a:lumMod val="75000"/>
                  </a:schemeClr>
                </a:solidFill>
              </a:rPr>
              <a:t>not have been hired by </a:t>
            </a:r>
            <a:r>
              <a:rPr lang="en-US" dirty="0" smtClean="0">
                <a:solidFill>
                  <a:schemeClr val="accent5">
                    <a:lumMod val="75000"/>
                  </a:schemeClr>
                </a:solidFill>
              </a:rPr>
              <a:t>or be </a:t>
            </a:r>
            <a:r>
              <a:rPr lang="en-US" dirty="0">
                <a:solidFill>
                  <a:schemeClr val="accent5">
                    <a:lumMod val="75000"/>
                  </a:schemeClr>
                </a:solidFill>
              </a:rPr>
              <a:t>obligated to the person(s) involved in the claims giving rise to </a:t>
            </a:r>
            <a:r>
              <a:rPr lang="en-US" dirty="0" smtClean="0">
                <a:solidFill>
                  <a:schemeClr val="accent5">
                    <a:lumMod val="75000"/>
                  </a:schemeClr>
                </a:solidFill>
              </a:rPr>
              <a:t>the complaint</a:t>
            </a:r>
            <a:r>
              <a:rPr lang="en-US" dirty="0">
                <a:solidFill>
                  <a:schemeClr val="accent5">
                    <a:lumMod val="75000"/>
                  </a:schemeClr>
                </a:solidFill>
              </a:rPr>
              <a:t>. </a:t>
            </a:r>
            <a:endParaRPr lang="en-US" dirty="0" smtClean="0">
              <a:solidFill>
                <a:schemeClr val="accent5">
                  <a:lumMod val="75000"/>
                </a:schemeClr>
              </a:solidFill>
            </a:endParaRPr>
          </a:p>
          <a:p>
            <a:pPr marL="914400" lvl="1" indent="-457200" algn="l">
              <a:buFont typeface="Arial" panose="020B0604020202020204" pitchFamily="34" charset="0"/>
              <a:buChar char="•"/>
            </a:pPr>
            <a:r>
              <a:rPr lang="en-US" dirty="0" smtClean="0">
                <a:solidFill>
                  <a:schemeClr val="accent5">
                    <a:lumMod val="75000"/>
                  </a:schemeClr>
                </a:solidFill>
              </a:rPr>
              <a:t>Example: Where </a:t>
            </a:r>
            <a:r>
              <a:rPr lang="en-US" dirty="0">
                <a:solidFill>
                  <a:schemeClr val="accent5">
                    <a:lumMod val="75000"/>
                  </a:schemeClr>
                </a:solidFill>
              </a:rPr>
              <a:t>the contract monitor of EEO </a:t>
            </a:r>
            <a:r>
              <a:rPr lang="en-US" dirty="0" smtClean="0">
                <a:solidFill>
                  <a:schemeClr val="accent5">
                    <a:lumMod val="75000"/>
                  </a:schemeClr>
                </a:solidFill>
              </a:rPr>
              <a:t>investigation contracts </a:t>
            </a:r>
            <a:r>
              <a:rPr lang="en-US" dirty="0">
                <a:solidFill>
                  <a:schemeClr val="accent5">
                    <a:lumMod val="75000"/>
                  </a:schemeClr>
                </a:solidFill>
              </a:rPr>
              <a:t>is alleged to have been involved in discriminatory activity, </a:t>
            </a:r>
            <a:r>
              <a:rPr lang="en-US" dirty="0" smtClean="0">
                <a:solidFill>
                  <a:schemeClr val="accent5">
                    <a:lumMod val="75000"/>
                  </a:schemeClr>
                </a:solidFill>
              </a:rPr>
              <a:t>the use </a:t>
            </a:r>
            <a:r>
              <a:rPr lang="en-US" dirty="0">
                <a:solidFill>
                  <a:schemeClr val="accent5">
                    <a:lumMod val="75000"/>
                  </a:schemeClr>
                </a:solidFill>
              </a:rPr>
              <a:t>of the usual </a:t>
            </a:r>
            <a:r>
              <a:rPr lang="en-US" dirty="0" smtClean="0">
                <a:solidFill>
                  <a:schemeClr val="accent5">
                    <a:lumMod val="75000"/>
                  </a:schemeClr>
                </a:solidFill>
              </a:rPr>
              <a:t>contract investigator </a:t>
            </a:r>
            <a:r>
              <a:rPr lang="en-US" dirty="0">
                <a:solidFill>
                  <a:schemeClr val="accent5">
                    <a:lumMod val="75000"/>
                  </a:schemeClr>
                </a:solidFill>
              </a:rPr>
              <a:t>would create an apparent </a:t>
            </a:r>
            <a:r>
              <a:rPr lang="en-US" dirty="0" smtClean="0">
                <a:solidFill>
                  <a:schemeClr val="accent5">
                    <a:lumMod val="75000"/>
                  </a:schemeClr>
                </a:solidFill>
              </a:rPr>
              <a:t>bias because </a:t>
            </a:r>
            <a:r>
              <a:rPr lang="en-US" dirty="0">
                <a:solidFill>
                  <a:schemeClr val="accent5">
                    <a:lumMod val="75000"/>
                  </a:schemeClr>
                </a:solidFill>
              </a:rPr>
              <a:t>there is at best the appearance that the contract investigator </a:t>
            </a:r>
            <a:r>
              <a:rPr lang="en-US" dirty="0" smtClean="0">
                <a:solidFill>
                  <a:schemeClr val="accent5">
                    <a:lumMod val="75000"/>
                  </a:schemeClr>
                </a:solidFill>
              </a:rPr>
              <a:t>could not </a:t>
            </a:r>
            <a:r>
              <a:rPr lang="en-US" dirty="0">
                <a:solidFill>
                  <a:schemeClr val="accent5">
                    <a:lumMod val="75000"/>
                  </a:schemeClr>
                </a:solidFill>
              </a:rPr>
              <a:t>be impartial</a:t>
            </a:r>
            <a:r>
              <a:rPr lang="en-US" dirty="0" smtClean="0">
                <a:solidFill>
                  <a:schemeClr val="accent5">
                    <a:lumMod val="75000"/>
                  </a:schemeClr>
                </a:solidFill>
              </a:rPr>
              <a:t>.</a:t>
            </a:r>
          </a:p>
          <a:p>
            <a:pPr lvl="0" algn="l"/>
            <a:endParaRPr lang="en-US" sz="2200" dirty="0" smtClean="0">
              <a:solidFill>
                <a:srgbClr val="4BACC6">
                  <a:lumMod val="75000"/>
                </a:srgbClr>
              </a:solidFill>
            </a:endParaRPr>
          </a:p>
          <a:p>
            <a:pPr lvl="0" algn="l"/>
            <a:r>
              <a:rPr lang="en-US" sz="1900" dirty="0" smtClean="0">
                <a:solidFill>
                  <a:srgbClr val="4BACC6">
                    <a:lumMod val="75000"/>
                  </a:srgbClr>
                </a:solidFill>
              </a:rPr>
              <a:t>(MD-110</a:t>
            </a:r>
            <a:r>
              <a:rPr lang="en-US" sz="1900" dirty="0">
                <a:solidFill>
                  <a:srgbClr val="4BACC6">
                    <a:lumMod val="75000"/>
                  </a:srgbClr>
                </a:solidFill>
              </a:rPr>
              <a:t>)</a:t>
            </a:r>
          </a:p>
        </p:txBody>
      </p:sp>
      <p:sp>
        <p:nvSpPr>
          <p:cNvPr id="2" name="Slide Number Placeholder 1"/>
          <p:cNvSpPr>
            <a:spLocks noGrp="1"/>
          </p:cNvSpPr>
          <p:nvPr>
            <p:ph type="sldNum" sz="quarter" idx="12"/>
          </p:nvPr>
        </p:nvSpPr>
        <p:spPr/>
        <p:txBody>
          <a:bodyPr/>
          <a:lstStyle/>
          <a:p>
            <a:fld id="{000D0B47-C578-41B2-8277-B9B418A2FBC1}" type="slidenum">
              <a:rPr lang="en-US" smtClean="0"/>
              <a:t>25</a:t>
            </a:fld>
            <a:endParaRPr lang="en-US" dirty="0"/>
          </a:p>
        </p:txBody>
      </p:sp>
    </p:spTree>
    <p:extLst>
      <p:ext uri="{BB962C8B-B14F-4D97-AF65-F5344CB8AC3E}">
        <p14:creationId xmlns:p14="http://schemas.microsoft.com/office/powerpoint/2010/main" val="13642724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a:solidFill>
                  <a:schemeClr val="accent5">
                    <a:lumMod val="75000"/>
                  </a:schemeClr>
                </a:solidFill>
              </a:rPr>
              <a:t>Investigator Must </a:t>
            </a:r>
            <a:r>
              <a:rPr lang="en-US" dirty="0" smtClean="0">
                <a:solidFill>
                  <a:schemeClr val="accent5">
                    <a:lumMod val="75000"/>
                  </a:schemeClr>
                </a:solidFill>
              </a:rPr>
              <a:t>Be, and Must Appear </a:t>
            </a:r>
            <a:r>
              <a:rPr lang="en-US" dirty="0">
                <a:solidFill>
                  <a:schemeClr val="accent5">
                    <a:lumMod val="75000"/>
                  </a:schemeClr>
                </a:solidFill>
              </a:rPr>
              <a:t>T</a:t>
            </a:r>
            <a:r>
              <a:rPr lang="en-US" dirty="0" smtClean="0">
                <a:solidFill>
                  <a:schemeClr val="accent5">
                    <a:lumMod val="75000"/>
                  </a:schemeClr>
                </a:solidFill>
              </a:rPr>
              <a:t>o Be,  Unbiased</a:t>
            </a:r>
            <a:r>
              <a:rPr lang="en-US" dirty="0">
                <a:solidFill>
                  <a:schemeClr val="accent5">
                    <a:lumMod val="75000"/>
                  </a:schemeClr>
                </a:solidFill>
              </a:rPr>
              <a:t> </a:t>
            </a:r>
            <a:r>
              <a:rPr lang="en-US" dirty="0" smtClean="0">
                <a:solidFill>
                  <a:schemeClr val="accent5">
                    <a:lumMod val="75000"/>
                  </a:schemeClr>
                </a:solidFill>
              </a:rPr>
              <a:t>and Objective</a:t>
            </a:r>
          </a:p>
          <a:p>
            <a:pPr marL="457200" indent="-457200" algn="l">
              <a:buFont typeface="Arial" panose="020B0604020202020204" pitchFamily="34" charset="0"/>
              <a:buChar char="•"/>
            </a:pPr>
            <a:r>
              <a:rPr lang="en-US" dirty="0" smtClean="0">
                <a:solidFill>
                  <a:schemeClr val="accent5">
                    <a:lumMod val="75000"/>
                  </a:schemeClr>
                </a:solidFill>
              </a:rPr>
              <a:t>An </a:t>
            </a:r>
            <a:r>
              <a:rPr lang="en-US" dirty="0">
                <a:solidFill>
                  <a:schemeClr val="accent5">
                    <a:lumMod val="75000"/>
                  </a:schemeClr>
                </a:solidFill>
              </a:rPr>
              <a:t>agency is prohibited, in some situations, from using its own </a:t>
            </a:r>
            <a:r>
              <a:rPr lang="en-US" dirty="0" smtClean="0">
                <a:solidFill>
                  <a:schemeClr val="accent5">
                    <a:lumMod val="75000"/>
                  </a:schemeClr>
                </a:solidFill>
              </a:rPr>
              <a:t>investigative resources, and in </a:t>
            </a:r>
            <a:r>
              <a:rPr lang="en-US" dirty="0">
                <a:solidFill>
                  <a:schemeClr val="accent5">
                    <a:lumMod val="75000"/>
                  </a:schemeClr>
                </a:solidFill>
              </a:rPr>
              <a:t>such cases the agency </a:t>
            </a:r>
            <a:r>
              <a:rPr lang="en-US" dirty="0" smtClean="0">
                <a:solidFill>
                  <a:schemeClr val="accent5">
                    <a:lumMod val="75000"/>
                  </a:schemeClr>
                </a:solidFill>
              </a:rPr>
              <a:t>must use alternatives </a:t>
            </a:r>
            <a:r>
              <a:rPr lang="en-US" dirty="0">
                <a:solidFill>
                  <a:schemeClr val="accent5">
                    <a:lumMod val="75000"/>
                  </a:schemeClr>
                </a:solidFill>
              </a:rPr>
              <a:t>such </a:t>
            </a:r>
            <a:r>
              <a:rPr lang="en-US" dirty="0" smtClean="0">
                <a:solidFill>
                  <a:schemeClr val="accent5">
                    <a:lumMod val="75000"/>
                  </a:schemeClr>
                </a:solidFill>
              </a:rPr>
              <a:t>as contract investigators.</a:t>
            </a:r>
          </a:p>
          <a:p>
            <a:pPr marL="914400" lvl="1" indent="-457200" algn="l">
              <a:buFont typeface="Arial" panose="020B0604020202020204" pitchFamily="34" charset="0"/>
              <a:buChar char="•"/>
            </a:pPr>
            <a:r>
              <a:rPr lang="en-US" dirty="0" smtClean="0">
                <a:solidFill>
                  <a:schemeClr val="accent5">
                    <a:lumMod val="75000"/>
                  </a:schemeClr>
                </a:solidFill>
              </a:rPr>
              <a:t>Example 1: Particularly </a:t>
            </a:r>
            <a:r>
              <a:rPr lang="en-US" dirty="0">
                <a:solidFill>
                  <a:schemeClr val="accent5">
                    <a:lumMod val="75000"/>
                  </a:schemeClr>
                </a:solidFill>
              </a:rPr>
              <a:t>sensitive cases involving high-level </a:t>
            </a:r>
            <a:r>
              <a:rPr lang="en-US" dirty="0" smtClean="0">
                <a:solidFill>
                  <a:schemeClr val="accent5">
                    <a:lumMod val="75000"/>
                  </a:schemeClr>
                </a:solidFill>
              </a:rPr>
              <a:t>officials, such as where complainant </a:t>
            </a:r>
            <a:r>
              <a:rPr lang="en-US" dirty="0">
                <a:solidFill>
                  <a:schemeClr val="accent5">
                    <a:lumMod val="75000"/>
                  </a:schemeClr>
                </a:solidFill>
              </a:rPr>
              <a:t>is an immediate subordinate of the head </a:t>
            </a:r>
            <a:r>
              <a:rPr lang="en-US" dirty="0" smtClean="0">
                <a:solidFill>
                  <a:schemeClr val="accent5">
                    <a:lumMod val="75000"/>
                  </a:schemeClr>
                </a:solidFill>
              </a:rPr>
              <a:t>of the </a:t>
            </a:r>
            <a:r>
              <a:rPr lang="en-US" dirty="0">
                <a:solidFill>
                  <a:schemeClr val="accent5">
                    <a:lumMod val="75000"/>
                  </a:schemeClr>
                </a:solidFill>
              </a:rPr>
              <a:t>agency and the head of the agency is alleged to have </a:t>
            </a:r>
            <a:r>
              <a:rPr lang="en-US" dirty="0" smtClean="0">
                <a:solidFill>
                  <a:schemeClr val="accent5">
                    <a:lumMod val="75000"/>
                  </a:schemeClr>
                </a:solidFill>
              </a:rPr>
              <a:t>taken discriminatory action.</a:t>
            </a: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26</a:t>
            </a:fld>
            <a:endParaRPr lang="en-US" dirty="0"/>
          </a:p>
        </p:txBody>
      </p:sp>
    </p:spTree>
    <p:extLst>
      <p:ext uri="{BB962C8B-B14F-4D97-AF65-F5344CB8AC3E}">
        <p14:creationId xmlns:p14="http://schemas.microsoft.com/office/powerpoint/2010/main" val="16703677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a:solidFill>
                  <a:schemeClr val="accent5">
                    <a:lumMod val="75000"/>
                  </a:schemeClr>
                </a:solidFill>
              </a:rPr>
              <a:t>Investigator Must </a:t>
            </a:r>
            <a:r>
              <a:rPr lang="en-US" dirty="0" smtClean="0">
                <a:solidFill>
                  <a:schemeClr val="accent5">
                    <a:lumMod val="75000"/>
                  </a:schemeClr>
                </a:solidFill>
              </a:rPr>
              <a:t>Be, and Must Appear </a:t>
            </a:r>
            <a:r>
              <a:rPr lang="en-US" dirty="0">
                <a:solidFill>
                  <a:schemeClr val="accent5">
                    <a:lumMod val="75000"/>
                  </a:schemeClr>
                </a:solidFill>
              </a:rPr>
              <a:t>T</a:t>
            </a:r>
            <a:r>
              <a:rPr lang="en-US" dirty="0" smtClean="0">
                <a:solidFill>
                  <a:schemeClr val="accent5">
                    <a:lumMod val="75000"/>
                  </a:schemeClr>
                </a:solidFill>
              </a:rPr>
              <a:t>o Be,  Unbiased</a:t>
            </a:r>
            <a:r>
              <a:rPr lang="en-US" dirty="0">
                <a:solidFill>
                  <a:schemeClr val="accent5">
                    <a:lumMod val="75000"/>
                  </a:schemeClr>
                </a:solidFill>
              </a:rPr>
              <a:t> </a:t>
            </a:r>
            <a:r>
              <a:rPr lang="en-US" dirty="0" smtClean="0">
                <a:solidFill>
                  <a:schemeClr val="accent5">
                    <a:lumMod val="75000"/>
                  </a:schemeClr>
                </a:solidFill>
              </a:rPr>
              <a:t>and Objective</a:t>
            </a:r>
          </a:p>
          <a:p>
            <a:pPr marL="457200" indent="-457200" algn="l">
              <a:buFont typeface="Arial" panose="020B0604020202020204" pitchFamily="34" charset="0"/>
              <a:buChar char="•"/>
            </a:pPr>
            <a:r>
              <a:rPr lang="en-US" dirty="0" smtClean="0">
                <a:solidFill>
                  <a:schemeClr val="accent5">
                    <a:lumMod val="75000"/>
                  </a:schemeClr>
                </a:solidFill>
              </a:rPr>
              <a:t>An </a:t>
            </a:r>
            <a:r>
              <a:rPr lang="en-US" dirty="0">
                <a:solidFill>
                  <a:schemeClr val="accent5">
                    <a:lumMod val="75000"/>
                  </a:schemeClr>
                </a:solidFill>
              </a:rPr>
              <a:t>agency is prohibited, in some situations, from using its own </a:t>
            </a:r>
            <a:r>
              <a:rPr lang="en-US" dirty="0" smtClean="0">
                <a:solidFill>
                  <a:schemeClr val="accent5">
                    <a:lumMod val="75000"/>
                  </a:schemeClr>
                </a:solidFill>
              </a:rPr>
              <a:t>investigative resources, and in </a:t>
            </a:r>
            <a:r>
              <a:rPr lang="en-US" dirty="0">
                <a:solidFill>
                  <a:schemeClr val="accent5">
                    <a:lumMod val="75000"/>
                  </a:schemeClr>
                </a:solidFill>
              </a:rPr>
              <a:t>such cases the agency </a:t>
            </a:r>
            <a:r>
              <a:rPr lang="en-US" dirty="0" smtClean="0">
                <a:solidFill>
                  <a:schemeClr val="accent5">
                    <a:lumMod val="75000"/>
                  </a:schemeClr>
                </a:solidFill>
              </a:rPr>
              <a:t>must use alternatives </a:t>
            </a:r>
            <a:r>
              <a:rPr lang="en-US" dirty="0">
                <a:solidFill>
                  <a:schemeClr val="accent5">
                    <a:lumMod val="75000"/>
                  </a:schemeClr>
                </a:solidFill>
              </a:rPr>
              <a:t>such </a:t>
            </a:r>
            <a:r>
              <a:rPr lang="en-US" dirty="0" smtClean="0">
                <a:solidFill>
                  <a:schemeClr val="accent5">
                    <a:lumMod val="75000"/>
                  </a:schemeClr>
                </a:solidFill>
              </a:rPr>
              <a:t>as contract investigators.</a:t>
            </a:r>
          </a:p>
          <a:p>
            <a:pPr marL="914400" lvl="1" indent="-457200" algn="l">
              <a:buFont typeface="Arial" panose="020B0604020202020204" pitchFamily="34" charset="0"/>
              <a:buChar char="•"/>
            </a:pPr>
            <a:r>
              <a:rPr lang="en-US" dirty="0" smtClean="0">
                <a:solidFill>
                  <a:schemeClr val="accent5">
                    <a:lumMod val="75000"/>
                  </a:schemeClr>
                </a:solidFill>
              </a:rPr>
              <a:t>Example </a:t>
            </a:r>
            <a:r>
              <a:rPr lang="en-US" dirty="0">
                <a:solidFill>
                  <a:schemeClr val="accent5">
                    <a:lumMod val="75000"/>
                  </a:schemeClr>
                </a:solidFill>
              </a:rPr>
              <a:t>2: </a:t>
            </a:r>
            <a:r>
              <a:rPr lang="en-US" dirty="0" smtClean="0">
                <a:solidFill>
                  <a:schemeClr val="accent5">
                    <a:lumMod val="75000"/>
                  </a:schemeClr>
                </a:solidFill>
              </a:rPr>
              <a:t>Where there is a potential </a:t>
            </a:r>
            <a:r>
              <a:rPr lang="en-US" dirty="0">
                <a:solidFill>
                  <a:schemeClr val="accent5">
                    <a:lumMod val="75000"/>
                  </a:schemeClr>
                </a:solidFill>
              </a:rPr>
              <a:t>conflict of </a:t>
            </a:r>
            <a:r>
              <a:rPr lang="en-US" dirty="0" smtClean="0">
                <a:solidFill>
                  <a:schemeClr val="accent5">
                    <a:lumMod val="75000"/>
                  </a:schemeClr>
                </a:solidFill>
              </a:rPr>
              <a:t>interest, such as where complainant </a:t>
            </a:r>
            <a:r>
              <a:rPr lang="en-US" dirty="0">
                <a:solidFill>
                  <a:schemeClr val="accent5">
                    <a:lumMod val="75000"/>
                  </a:schemeClr>
                </a:solidFill>
              </a:rPr>
              <a:t>is </a:t>
            </a:r>
            <a:r>
              <a:rPr lang="en-US" dirty="0" smtClean="0">
                <a:solidFill>
                  <a:schemeClr val="accent5">
                    <a:lumMod val="75000"/>
                  </a:schemeClr>
                </a:solidFill>
              </a:rPr>
              <a:t>an employee </a:t>
            </a:r>
            <a:r>
              <a:rPr lang="en-US" dirty="0">
                <a:solidFill>
                  <a:schemeClr val="accent5">
                    <a:lumMod val="75000"/>
                  </a:schemeClr>
                </a:solidFill>
              </a:rPr>
              <a:t>in the EEO office and names the EEO Director as </a:t>
            </a:r>
            <a:r>
              <a:rPr lang="en-US" dirty="0" smtClean="0">
                <a:solidFill>
                  <a:schemeClr val="accent5">
                    <a:lumMod val="75000"/>
                  </a:schemeClr>
                </a:solidFill>
              </a:rPr>
              <a:t>the person </a:t>
            </a:r>
            <a:r>
              <a:rPr lang="en-US" dirty="0">
                <a:solidFill>
                  <a:schemeClr val="accent5">
                    <a:lumMod val="75000"/>
                  </a:schemeClr>
                </a:solidFill>
              </a:rPr>
              <a:t>taking the wrongful </a:t>
            </a:r>
            <a:r>
              <a:rPr lang="en-US" dirty="0" smtClean="0">
                <a:solidFill>
                  <a:schemeClr val="accent5">
                    <a:lumMod val="75000"/>
                  </a:schemeClr>
                </a:solidFill>
              </a:rPr>
              <a:t>action.</a:t>
            </a: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27</a:t>
            </a:fld>
            <a:endParaRPr lang="en-US" dirty="0"/>
          </a:p>
        </p:txBody>
      </p:sp>
    </p:spTree>
    <p:extLst>
      <p:ext uri="{BB962C8B-B14F-4D97-AF65-F5344CB8AC3E}">
        <p14:creationId xmlns:p14="http://schemas.microsoft.com/office/powerpoint/2010/main" val="21827589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Investigator Must </a:t>
            </a:r>
            <a:r>
              <a:rPr lang="en-US" dirty="0" smtClean="0">
                <a:solidFill>
                  <a:schemeClr val="accent5">
                    <a:lumMod val="75000"/>
                  </a:schemeClr>
                </a:solidFill>
              </a:rPr>
              <a:t>Be, and Must Appear </a:t>
            </a:r>
            <a:r>
              <a:rPr lang="en-US" dirty="0">
                <a:solidFill>
                  <a:schemeClr val="accent5">
                    <a:lumMod val="75000"/>
                  </a:schemeClr>
                </a:solidFill>
              </a:rPr>
              <a:t>T</a:t>
            </a:r>
            <a:r>
              <a:rPr lang="en-US" dirty="0" smtClean="0">
                <a:solidFill>
                  <a:schemeClr val="accent5">
                    <a:lumMod val="75000"/>
                  </a:schemeClr>
                </a:solidFill>
              </a:rPr>
              <a:t>o Be,  Unbiased</a:t>
            </a:r>
            <a:r>
              <a:rPr lang="en-US" dirty="0">
                <a:solidFill>
                  <a:schemeClr val="accent5">
                    <a:lumMod val="75000"/>
                  </a:schemeClr>
                </a:solidFill>
              </a:rPr>
              <a:t> </a:t>
            </a:r>
            <a:r>
              <a:rPr lang="en-US" dirty="0" smtClean="0">
                <a:solidFill>
                  <a:schemeClr val="accent5">
                    <a:lumMod val="75000"/>
                  </a:schemeClr>
                </a:solidFill>
              </a:rPr>
              <a:t>and Objective</a:t>
            </a:r>
          </a:p>
          <a:p>
            <a:pPr marL="457200" indent="-457200" algn="l">
              <a:buFont typeface="Arial" panose="020B0604020202020204" pitchFamily="34" charset="0"/>
              <a:buChar char="•"/>
            </a:pPr>
            <a:r>
              <a:rPr lang="en-US" dirty="0" smtClean="0">
                <a:solidFill>
                  <a:schemeClr val="accent5">
                    <a:lumMod val="75000"/>
                  </a:schemeClr>
                </a:solidFill>
              </a:rPr>
              <a:t>An </a:t>
            </a:r>
            <a:r>
              <a:rPr lang="en-US" dirty="0">
                <a:solidFill>
                  <a:schemeClr val="accent5">
                    <a:lumMod val="75000"/>
                  </a:schemeClr>
                </a:solidFill>
              </a:rPr>
              <a:t>agency is prohibited, in some situations, from using its own </a:t>
            </a:r>
            <a:r>
              <a:rPr lang="en-US" dirty="0" smtClean="0">
                <a:solidFill>
                  <a:schemeClr val="accent5">
                    <a:lumMod val="75000"/>
                  </a:schemeClr>
                </a:solidFill>
              </a:rPr>
              <a:t>investigative resources, and in </a:t>
            </a:r>
            <a:r>
              <a:rPr lang="en-US" dirty="0">
                <a:solidFill>
                  <a:schemeClr val="accent5">
                    <a:lumMod val="75000"/>
                  </a:schemeClr>
                </a:solidFill>
              </a:rPr>
              <a:t>such cases the agency </a:t>
            </a:r>
            <a:r>
              <a:rPr lang="en-US" dirty="0" smtClean="0">
                <a:solidFill>
                  <a:schemeClr val="accent5">
                    <a:lumMod val="75000"/>
                  </a:schemeClr>
                </a:solidFill>
              </a:rPr>
              <a:t>must use alternatives </a:t>
            </a:r>
            <a:r>
              <a:rPr lang="en-US" dirty="0">
                <a:solidFill>
                  <a:schemeClr val="accent5">
                    <a:lumMod val="75000"/>
                  </a:schemeClr>
                </a:solidFill>
              </a:rPr>
              <a:t>such </a:t>
            </a:r>
            <a:r>
              <a:rPr lang="en-US" dirty="0" smtClean="0">
                <a:solidFill>
                  <a:schemeClr val="accent5">
                    <a:lumMod val="75000"/>
                  </a:schemeClr>
                </a:solidFill>
              </a:rPr>
              <a:t>as contract investigators.</a:t>
            </a:r>
          </a:p>
          <a:p>
            <a:pPr marL="914400" lvl="1" indent="-457200" algn="l">
              <a:buFont typeface="Arial" panose="020B0604020202020204" pitchFamily="34" charset="0"/>
              <a:buChar char="•"/>
            </a:pPr>
            <a:r>
              <a:rPr lang="en-US" dirty="0" smtClean="0">
                <a:solidFill>
                  <a:schemeClr val="accent5">
                    <a:lumMod val="75000"/>
                  </a:schemeClr>
                </a:solidFill>
              </a:rPr>
              <a:t>Example </a:t>
            </a:r>
            <a:r>
              <a:rPr lang="en-US" dirty="0">
                <a:solidFill>
                  <a:schemeClr val="accent5">
                    <a:lumMod val="75000"/>
                  </a:schemeClr>
                </a:solidFill>
              </a:rPr>
              <a:t>3: </a:t>
            </a:r>
            <a:r>
              <a:rPr lang="en-US" dirty="0" smtClean="0">
                <a:solidFill>
                  <a:schemeClr val="accent5">
                    <a:lumMod val="75000"/>
                  </a:schemeClr>
                </a:solidFill>
              </a:rPr>
              <a:t>Where a </a:t>
            </a:r>
            <a:r>
              <a:rPr lang="en-US" dirty="0">
                <a:solidFill>
                  <a:schemeClr val="accent5">
                    <a:lumMod val="75000"/>
                  </a:schemeClr>
                </a:solidFill>
              </a:rPr>
              <a:t>small agency unable to carry out an unexpected EEO </a:t>
            </a:r>
            <a:r>
              <a:rPr lang="en-US" dirty="0" smtClean="0">
                <a:solidFill>
                  <a:schemeClr val="accent5">
                    <a:lumMod val="75000"/>
                  </a:schemeClr>
                </a:solidFill>
              </a:rPr>
              <a:t>workload.</a:t>
            </a: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28</a:t>
            </a:fld>
            <a:endParaRPr lang="en-US" dirty="0"/>
          </a:p>
        </p:txBody>
      </p:sp>
    </p:spTree>
    <p:extLst>
      <p:ext uri="{BB962C8B-B14F-4D97-AF65-F5344CB8AC3E}">
        <p14:creationId xmlns:p14="http://schemas.microsoft.com/office/powerpoint/2010/main" val="21456873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Investigator Must </a:t>
            </a:r>
            <a:r>
              <a:rPr lang="en-US" dirty="0" smtClean="0">
                <a:solidFill>
                  <a:schemeClr val="accent5">
                    <a:lumMod val="75000"/>
                  </a:schemeClr>
                </a:solidFill>
              </a:rPr>
              <a:t>Be Thorough</a:t>
            </a:r>
          </a:p>
          <a:p>
            <a:pPr marL="457200" indent="-457200" algn="l">
              <a:buFont typeface="Arial" panose="020B0604020202020204" pitchFamily="34" charset="0"/>
              <a:buChar char="•"/>
            </a:pPr>
            <a:r>
              <a:rPr lang="en-US" dirty="0">
                <a:solidFill>
                  <a:schemeClr val="accent5">
                    <a:lumMod val="75000"/>
                  </a:schemeClr>
                </a:solidFill>
              </a:rPr>
              <a:t>Investigator </a:t>
            </a:r>
            <a:r>
              <a:rPr lang="en-US" dirty="0" smtClean="0">
                <a:solidFill>
                  <a:schemeClr val="accent5">
                    <a:lumMod val="75000"/>
                  </a:schemeClr>
                </a:solidFill>
              </a:rPr>
              <a:t>should identify </a:t>
            </a:r>
            <a:r>
              <a:rPr lang="en-US" dirty="0">
                <a:solidFill>
                  <a:schemeClr val="accent5">
                    <a:lumMod val="75000"/>
                  </a:schemeClr>
                </a:solidFill>
              </a:rPr>
              <a:t>and </a:t>
            </a:r>
            <a:r>
              <a:rPr lang="en-US" dirty="0" smtClean="0">
                <a:solidFill>
                  <a:schemeClr val="accent5">
                    <a:lumMod val="75000"/>
                  </a:schemeClr>
                </a:solidFill>
              </a:rPr>
              <a:t>obtain </a:t>
            </a:r>
            <a:r>
              <a:rPr lang="en-US" dirty="0">
                <a:solidFill>
                  <a:schemeClr val="accent5">
                    <a:lumMod val="75000"/>
                  </a:schemeClr>
                </a:solidFill>
              </a:rPr>
              <a:t>all relevant evidence from all </a:t>
            </a:r>
            <a:r>
              <a:rPr lang="en-US" dirty="0" smtClean="0">
                <a:solidFill>
                  <a:schemeClr val="accent5">
                    <a:lumMod val="75000"/>
                  </a:schemeClr>
                </a:solidFill>
              </a:rPr>
              <a:t>sources regardless </a:t>
            </a:r>
            <a:r>
              <a:rPr lang="en-US" dirty="0">
                <a:solidFill>
                  <a:schemeClr val="accent5">
                    <a:lumMod val="75000"/>
                  </a:schemeClr>
                </a:solidFill>
              </a:rPr>
              <a:t>of how it may affect the outcome. </a:t>
            </a:r>
            <a:endParaRPr lang="en-US" dirty="0" smtClean="0">
              <a:solidFill>
                <a:schemeClr val="accent5">
                  <a:lumMod val="75000"/>
                </a:schemeClr>
              </a:solidFill>
            </a:endParaRPr>
          </a:p>
          <a:p>
            <a:pPr marL="457200" indent="-457200" algn="l">
              <a:buFont typeface="Arial" panose="020B0604020202020204" pitchFamily="34" charset="0"/>
              <a:buChar char="•"/>
            </a:pPr>
            <a:endParaRPr lang="en-US" dirty="0" smtClean="0">
              <a:solidFill>
                <a:schemeClr val="accent5">
                  <a:lumMod val="75000"/>
                </a:schemeClr>
              </a:solidFill>
            </a:endParaRPr>
          </a:p>
          <a:p>
            <a:pPr algn="l"/>
            <a:endParaRPr lang="en-US" dirty="0">
              <a:solidFill>
                <a:schemeClr val="accent5">
                  <a:lumMod val="75000"/>
                </a:scheme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29</a:t>
            </a:fld>
            <a:endParaRPr lang="en-US" dirty="0"/>
          </a:p>
        </p:txBody>
      </p:sp>
    </p:spTree>
    <p:extLst>
      <p:ext uri="{BB962C8B-B14F-4D97-AF65-F5344CB8AC3E}">
        <p14:creationId xmlns:p14="http://schemas.microsoft.com/office/powerpoint/2010/main" val="1734806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endParaRPr lang="en-US" sz="3500" dirty="0" smtClean="0">
              <a:solidFill>
                <a:schemeClr val="accent5">
                  <a:lumMod val="75000"/>
                </a:schemeClr>
              </a:solidFill>
            </a:endParaRPr>
          </a:p>
          <a:p>
            <a:endParaRPr lang="en-US" sz="3500" dirty="0" smtClean="0">
              <a:solidFill>
                <a:schemeClr val="accent5">
                  <a:lumMod val="75000"/>
                </a:schemeClr>
              </a:solidFill>
            </a:endParaRPr>
          </a:p>
          <a:p>
            <a:endParaRPr lang="en-US" sz="3500" dirty="0">
              <a:solidFill>
                <a:schemeClr val="accent5">
                  <a:lumMod val="75000"/>
                </a:schemeClr>
              </a:solidFill>
            </a:endParaRPr>
          </a:p>
          <a:p>
            <a:r>
              <a:rPr lang="en-US" sz="3500" b="1" dirty="0" smtClean="0">
                <a:solidFill>
                  <a:schemeClr val="accent5">
                    <a:lumMod val="75000"/>
                  </a:schemeClr>
                </a:solidFill>
              </a:rPr>
              <a:t>PART 1:  </a:t>
            </a:r>
          </a:p>
          <a:p>
            <a:r>
              <a:rPr lang="en-US" sz="3500" b="1" dirty="0" smtClean="0">
                <a:solidFill>
                  <a:schemeClr val="accent5">
                    <a:lumMod val="75000"/>
                  </a:schemeClr>
                </a:solidFill>
              </a:rPr>
              <a:t>EEOC MANAGEMENT DIRECTIVE 110</a:t>
            </a:r>
          </a:p>
          <a:p>
            <a:pPr algn="l"/>
            <a:endParaRPr lang="en-US" dirty="0" smtClean="0">
              <a:solidFill>
                <a:schemeClr val="accent5">
                  <a:lumMod val="75000"/>
                </a:schemeClr>
              </a:solidFill>
            </a:endParaRPr>
          </a:p>
          <a:p>
            <a:pPr algn="l"/>
            <a:endParaRPr lang="en-US" sz="1900" dirty="0" smtClean="0">
              <a:solidFill>
                <a:schemeClr val="accent5">
                  <a:lumMod val="75000"/>
                </a:scheme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3</a:t>
            </a:fld>
            <a:endParaRPr lang="en-US" dirty="0"/>
          </a:p>
        </p:txBody>
      </p:sp>
    </p:spTree>
    <p:extLst>
      <p:ext uri="{BB962C8B-B14F-4D97-AF65-F5344CB8AC3E}">
        <p14:creationId xmlns:p14="http://schemas.microsoft.com/office/powerpoint/2010/main" val="3124655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Investigator Must </a:t>
            </a:r>
            <a:r>
              <a:rPr lang="en-US" dirty="0" smtClean="0">
                <a:solidFill>
                  <a:schemeClr val="accent5">
                    <a:lumMod val="75000"/>
                  </a:schemeClr>
                </a:solidFill>
              </a:rPr>
              <a:t>Be Thorough</a:t>
            </a:r>
          </a:p>
          <a:p>
            <a:pPr marL="457200" indent="-457200" algn="l">
              <a:buFont typeface="Arial" panose="020B0604020202020204" pitchFamily="34" charset="0"/>
              <a:buChar char="•"/>
            </a:pPr>
            <a:r>
              <a:rPr lang="en-US" dirty="0">
                <a:solidFill>
                  <a:schemeClr val="accent5">
                    <a:lumMod val="75000"/>
                  </a:schemeClr>
                </a:solidFill>
              </a:rPr>
              <a:t>Investigator </a:t>
            </a:r>
            <a:r>
              <a:rPr lang="en-US" dirty="0" smtClean="0">
                <a:solidFill>
                  <a:schemeClr val="accent5">
                    <a:lumMod val="75000"/>
                  </a:schemeClr>
                </a:solidFill>
              </a:rPr>
              <a:t>need </a:t>
            </a:r>
            <a:r>
              <a:rPr lang="en-US" dirty="0">
                <a:solidFill>
                  <a:schemeClr val="accent5">
                    <a:lumMod val="75000"/>
                  </a:schemeClr>
                </a:solidFill>
              </a:rPr>
              <a:t>not expend </a:t>
            </a:r>
            <a:r>
              <a:rPr lang="en-US" dirty="0" smtClean="0">
                <a:solidFill>
                  <a:schemeClr val="accent5">
                    <a:lumMod val="75000"/>
                  </a:schemeClr>
                </a:solidFill>
              </a:rPr>
              <a:t>the same </a:t>
            </a:r>
            <a:r>
              <a:rPr lang="en-US" dirty="0">
                <a:solidFill>
                  <a:schemeClr val="accent5">
                    <a:lumMod val="75000"/>
                  </a:schemeClr>
                </a:solidFill>
              </a:rPr>
              <a:t>amount of investigatory effort on each </a:t>
            </a:r>
            <a:r>
              <a:rPr lang="en-US" dirty="0" smtClean="0">
                <a:solidFill>
                  <a:schemeClr val="accent5">
                    <a:lumMod val="75000"/>
                  </a:schemeClr>
                </a:solidFill>
              </a:rPr>
              <a:t>case.</a:t>
            </a:r>
          </a:p>
          <a:p>
            <a:pPr marL="914400" lvl="1" indent="-457200" algn="l">
              <a:buFont typeface="Arial" panose="020B0604020202020204" pitchFamily="34" charset="0"/>
              <a:buChar char="•"/>
            </a:pPr>
            <a:r>
              <a:rPr lang="en-US" dirty="0" smtClean="0">
                <a:solidFill>
                  <a:schemeClr val="accent5">
                    <a:lumMod val="75000"/>
                  </a:schemeClr>
                </a:solidFill>
              </a:rPr>
              <a:t>Investigation </a:t>
            </a:r>
            <a:r>
              <a:rPr lang="en-US" dirty="0">
                <a:solidFill>
                  <a:schemeClr val="accent5">
                    <a:lumMod val="75000"/>
                  </a:schemeClr>
                </a:solidFill>
              </a:rPr>
              <a:t>and </a:t>
            </a:r>
            <a:r>
              <a:rPr lang="en-US" dirty="0" smtClean="0">
                <a:solidFill>
                  <a:schemeClr val="accent5">
                    <a:lumMod val="75000"/>
                  </a:schemeClr>
                </a:solidFill>
              </a:rPr>
              <a:t>amount </a:t>
            </a:r>
            <a:r>
              <a:rPr lang="en-US" dirty="0">
                <a:solidFill>
                  <a:schemeClr val="accent5">
                    <a:lumMod val="75000"/>
                  </a:schemeClr>
                </a:solidFill>
              </a:rPr>
              <a:t>of effort expended should be appropriate to determine the claims raised by the complaint</a:t>
            </a:r>
            <a:r>
              <a:rPr lang="en-US" dirty="0" smtClean="0">
                <a:solidFill>
                  <a:schemeClr val="accent5">
                    <a:lumMod val="75000"/>
                  </a:schemeClr>
                </a:solidFill>
              </a:rPr>
              <a:t>.</a:t>
            </a:r>
          </a:p>
          <a:p>
            <a:pPr marL="914400" lvl="1" indent="-457200" algn="l">
              <a:buFont typeface="Arial" panose="020B0604020202020204" pitchFamily="34" charset="0"/>
              <a:buChar char="•"/>
            </a:pPr>
            <a:r>
              <a:rPr lang="en-US" dirty="0">
                <a:solidFill>
                  <a:schemeClr val="accent5">
                    <a:lumMod val="75000"/>
                  </a:schemeClr>
                </a:solidFill>
              </a:rPr>
              <a:t>An appropriate investigation is one that allows a reasonable fact finder to draw conclusions as to whether discrimination occurred</a:t>
            </a:r>
            <a:r>
              <a:rPr lang="en-US" dirty="0" smtClean="0">
                <a:solidFill>
                  <a:schemeClr val="accent5">
                    <a:lumMod val="75000"/>
                  </a:schemeClr>
                </a:solidFill>
              </a:rPr>
              <a:t>.</a:t>
            </a: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dirty="0">
              <a:solidFill>
                <a:schemeClr val="accent5">
                  <a:lumMod val="75000"/>
                </a:schemeClr>
              </a:solidFill>
            </a:endParaRPr>
          </a:p>
          <a:p>
            <a:pPr marL="457200" indent="-457200" algn="l">
              <a:buFont typeface="Arial" panose="020B0604020202020204" pitchFamily="34" charset="0"/>
              <a:buChar char="•"/>
            </a:pPr>
            <a:endParaRPr lang="en-US" dirty="0" smtClean="0">
              <a:solidFill>
                <a:schemeClr val="accent5">
                  <a:lumMod val="75000"/>
                </a:scheme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30</a:t>
            </a:fld>
            <a:endParaRPr lang="en-US" dirty="0"/>
          </a:p>
        </p:txBody>
      </p:sp>
    </p:spTree>
    <p:extLst>
      <p:ext uri="{BB962C8B-B14F-4D97-AF65-F5344CB8AC3E}">
        <p14:creationId xmlns:p14="http://schemas.microsoft.com/office/powerpoint/2010/main" val="28426144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Investigator Must </a:t>
            </a:r>
            <a:r>
              <a:rPr lang="en-US" dirty="0" smtClean="0">
                <a:solidFill>
                  <a:schemeClr val="accent5">
                    <a:lumMod val="75000"/>
                  </a:schemeClr>
                </a:solidFill>
              </a:rPr>
              <a:t>Be Thorough</a:t>
            </a:r>
          </a:p>
          <a:p>
            <a:pPr marL="457200" indent="-457200" algn="l">
              <a:buFont typeface="Arial" panose="020B0604020202020204" pitchFamily="34" charset="0"/>
              <a:buChar char="•"/>
            </a:pPr>
            <a:r>
              <a:rPr lang="en-US" dirty="0" smtClean="0">
                <a:solidFill>
                  <a:schemeClr val="accent5">
                    <a:lumMod val="75000"/>
                  </a:schemeClr>
                </a:solidFill>
              </a:rPr>
              <a:t>Investigator </a:t>
            </a:r>
            <a:r>
              <a:rPr lang="en-US" dirty="0">
                <a:solidFill>
                  <a:schemeClr val="accent5">
                    <a:lumMod val="75000"/>
                  </a:schemeClr>
                </a:solidFill>
              </a:rPr>
              <a:t>should ensure that </a:t>
            </a:r>
            <a:r>
              <a:rPr lang="en-US" dirty="0" smtClean="0">
                <a:solidFill>
                  <a:schemeClr val="accent5">
                    <a:lumMod val="75000"/>
                  </a:schemeClr>
                </a:solidFill>
              </a:rPr>
              <a:t>his </a:t>
            </a:r>
            <a:r>
              <a:rPr lang="en-US" dirty="0">
                <a:solidFill>
                  <a:schemeClr val="accent5">
                    <a:lumMod val="75000"/>
                  </a:schemeClr>
                </a:solidFill>
              </a:rPr>
              <a:t>questions are answered by a </a:t>
            </a:r>
            <a:r>
              <a:rPr lang="en-US" dirty="0" smtClean="0">
                <a:solidFill>
                  <a:schemeClr val="accent5">
                    <a:lumMod val="75000"/>
                  </a:schemeClr>
                </a:solidFill>
              </a:rPr>
              <a:t>witness with </a:t>
            </a:r>
            <a:r>
              <a:rPr lang="en-US" dirty="0">
                <a:solidFill>
                  <a:schemeClr val="accent5">
                    <a:lumMod val="75000"/>
                  </a:schemeClr>
                </a:solidFill>
              </a:rPr>
              <a:t>personal knowledge of the facts rather than by </a:t>
            </a:r>
            <a:r>
              <a:rPr lang="en-US">
                <a:solidFill>
                  <a:schemeClr val="accent5">
                    <a:lumMod val="75000"/>
                  </a:schemeClr>
                </a:solidFill>
              </a:rPr>
              <a:t>a </a:t>
            </a:r>
            <a:r>
              <a:rPr lang="en-US" smtClean="0">
                <a:solidFill>
                  <a:schemeClr val="accent5">
                    <a:lumMod val="75000"/>
                  </a:schemeClr>
                </a:solidFill>
              </a:rPr>
              <a:t>party's </a:t>
            </a:r>
            <a:r>
              <a:rPr lang="en-US" dirty="0" smtClean="0">
                <a:solidFill>
                  <a:schemeClr val="accent5">
                    <a:lumMod val="75000"/>
                  </a:schemeClr>
                </a:solidFill>
              </a:rPr>
              <a:t>representative.</a:t>
            </a:r>
          </a:p>
          <a:p>
            <a:pPr marL="457200" indent="-457200" algn="l">
              <a:buFont typeface="Arial" panose="020B0604020202020204" pitchFamily="34" charset="0"/>
              <a:buChar char="•"/>
            </a:pPr>
            <a:endParaRPr lang="en-US" dirty="0">
              <a:solidFill>
                <a:schemeClr val="accent5">
                  <a:lumMod val="75000"/>
                </a:scheme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31</a:t>
            </a:fld>
            <a:endParaRPr lang="en-US" dirty="0"/>
          </a:p>
        </p:txBody>
      </p:sp>
    </p:spTree>
    <p:extLst>
      <p:ext uri="{BB962C8B-B14F-4D97-AF65-F5344CB8AC3E}">
        <p14:creationId xmlns:p14="http://schemas.microsoft.com/office/powerpoint/2010/main" val="40053587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a:solidFill>
                  <a:schemeClr val="accent5">
                    <a:lumMod val="75000"/>
                  </a:schemeClr>
                </a:solidFill>
              </a:rPr>
              <a:t>Investigator Must </a:t>
            </a:r>
            <a:r>
              <a:rPr lang="en-US" dirty="0" smtClean="0">
                <a:solidFill>
                  <a:schemeClr val="accent5">
                    <a:lumMod val="75000"/>
                  </a:schemeClr>
                </a:solidFill>
              </a:rPr>
              <a:t>Be Thorough</a:t>
            </a:r>
          </a:p>
          <a:p>
            <a:pPr marL="457200" indent="-457200" algn="l">
              <a:buFont typeface="Arial" panose="020B0604020202020204" pitchFamily="34" charset="0"/>
              <a:buChar char="•"/>
            </a:pPr>
            <a:r>
              <a:rPr lang="en-US" dirty="0" smtClean="0">
                <a:solidFill>
                  <a:schemeClr val="accent5">
                    <a:lumMod val="75000"/>
                  </a:schemeClr>
                </a:solidFill>
              </a:rPr>
              <a:t>Investigator need </a:t>
            </a:r>
            <a:r>
              <a:rPr lang="en-US" dirty="0">
                <a:solidFill>
                  <a:schemeClr val="accent5">
                    <a:lumMod val="75000"/>
                  </a:schemeClr>
                </a:solidFill>
              </a:rPr>
              <a:t>not concern </a:t>
            </a:r>
            <a:r>
              <a:rPr lang="en-US" dirty="0" smtClean="0">
                <a:solidFill>
                  <a:schemeClr val="accent5">
                    <a:lumMod val="75000"/>
                  </a:schemeClr>
                </a:solidFill>
              </a:rPr>
              <a:t>himself with </a:t>
            </a:r>
            <a:r>
              <a:rPr lang="en-US" dirty="0">
                <a:solidFill>
                  <a:schemeClr val="accent5">
                    <a:lumMod val="75000"/>
                  </a:schemeClr>
                </a:solidFill>
              </a:rPr>
              <a:t>balancing the amount </a:t>
            </a:r>
            <a:r>
              <a:rPr lang="en-US" dirty="0" smtClean="0">
                <a:solidFill>
                  <a:schemeClr val="accent5">
                    <a:lumMod val="75000"/>
                  </a:schemeClr>
                </a:solidFill>
              </a:rPr>
              <a:t>of evidence </a:t>
            </a:r>
            <a:r>
              <a:rPr lang="en-US" dirty="0">
                <a:solidFill>
                  <a:schemeClr val="accent5">
                    <a:lumMod val="75000"/>
                  </a:schemeClr>
                </a:solidFill>
              </a:rPr>
              <a:t>supporting the complainant as compared with the amount of </a:t>
            </a:r>
            <a:r>
              <a:rPr lang="en-US" dirty="0" smtClean="0">
                <a:solidFill>
                  <a:schemeClr val="accent5">
                    <a:lumMod val="75000"/>
                  </a:schemeClr>
                </a:solidFill>
              </a:rPr>
              <a:t>evidence supporting </a:t>
            </a:r>
            <a:r>
              <a:rPr lang="en-US" dirty="0">
                <a:solidFill>
                  <a:schemeClr val="accent5">
                    <a:lumMod val="75000"/>
                  </a:schemeClr>
                </a:solidFill>
              </a:rPr>
              <a:t>the agency. </a:t>
            </a:r>
            <a:endParaRPr lang="en-US" dirty="0" smtClean="0">
              <a:solidFill>
                <a:schemeClr val="accent5">
                  <a:lumMod val="75000"/>
                </a:schemeClr>
              </a:solidFill>
            </a:endParaRPr>
          </a:p>
          <a:p>
            <a:pPr marL="457200" indent="-457200" algn="l">
              <a:buFont typeface="Arial" panose="020B0604020202020204" pitchFamily="34" charset="0"/>
              <a:buChar char="•"/>
            </a:pPr>
            <a:r>
              <a:rPr lang="en-US" dirty="0" smtClean="0">
                <a:solidFill>
                  <a:schemeClr val="accent5">
                    <a:lumMod val="75000"/>
                  </a:schemeClr>
                </a:solidFill>
              </a:rPr>
              <a:t>To </a:t>
            </a:r>
            <a:r>
              <a:rPr lang="en-US" dirty="0">
                <a:solidFill>
                  <a:schemeClr val="accent5">
                    <a:lumMod val="75000"/>
                  </a:schemeClr>
                </a:solidFill>
              </a:rPr>
              <a:t>ensure a balanced record, it is necessary only </a:t>
            </a:r>
            <a:r>
              <a:rPr lang="en-US" dirty="0" smtClean="0">
                <a:solidFill>
                  <a:schemeClr val="accent5">
                    <a:lumMod val="75000"/>
                  </a:schemeClr>
                </a:solidFill>
              </a:rPr>
              <a:t>to exhaust </a:t>
            </a:r>
            <a:r>
              <a:rPr lang="en-US" dirty="0">
                <a:solidFill>
                  <a:schemeClr val="accent5">
                    <a:lumMod val="75000"/>
                  </a:schemeClr>
                </a:solidFill>
              </a:rPr>
              <a:t>those sources likely to support the complainant and the respondent</a:t>
            </a:r>
            <a:r>
              <a:rPr lang="en-US" dirty="0" smtClean="0">
                <a:solidFill>
                  <a:schemeClr val="accent5">
                    <a:lumMod val="75000"/>
                  </a:schemeClr>
                </a:solidFill>
              </a:rPr>
              <a:t>.</a:t>
            </a: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32</a:t>
            </a:fld>
            <a:endParaRPr lang="en-US" dirty="0"/>
          </a:p>
        </p:txBody>
      </p:sp>
    </p:spTree>
    <p:extLst>
      <p:ext uri="{BB962C8B-B14F-4D97-AF65-F5344CB8AC3E}">
        <p14:creationId xmlns:p14="http://schemas.microsoft.com/office/powerpoint/2010/main" val="8802301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a:solidFill>
                  <a:schemeClr val="accent5">
                    <a:lumMod val="75000"/>
                  </a:schemeClr>
                </a:solidFill>
              </a:rPr>
              <a:t>Investigator Must </a:t>
            </a:r>
            <a:r>
              <a:rPr lang="en-US" dirty="0" smtClean="0">
                <a:solidFill>
                  <a:schemeClr val="accent5">
                    <a:lumMod val="75000"/>
                  </a:schemeClr>
                </a:solidFill>
              </a:rPr>
              <a:t>Be Thorough</a:t>
            </a:r>
          </a:p>
          <a:p>
            <a:pPr marL="457200" indent="-457200" algn="l">
              <a:buFont typeface="Arial" panose="020B0604020202020204" pitchFamily="34" charset="0"/>
              <a:buChar char="•"/>
            </a:pPr>
            <a:r>
              <a:rPr lang="en-US" dirty="0" smtClean="0">
                <a:solidFill>
                  <a:schemeClr val="accent5">
                    <a:lumMod val="75000"/>
                  </a:schemeClr>
                </a:solidFill>
              </a:rPr>
              <a:t>Investigator need </a:t>
            </a:r>
            <a:r>
              <a:rPr lang="en-US" dirty="0">
                <a:solidFill>
                  <a:schemeClr val="accent5">
                    <a:lumMod val="75000"/>
                  </a:schemeClr>
                </a:solidFill>
              </a:rPr>
              <a:t>not concern </a:t>
            </a:r>
            <a:r>
              <a:rPr lang="en-US" dirty="0" smtClean="0">
                <a:solidFill>
                  <a:schemeClr val="accent5">
                    <a:lumMod val="75000"/>
                  </a:schemeClr>
                </a:solidFill>
              </a:rPr>
              <a:t>himself with </a:t>
            </a:r>
            <a:r>
              <a:rPr lang="en-US" dirty="0">
                <a:solidFill>
                  <a:schemeClr val="accent5">
                    <a:lumMod val="75000"/>
                  </a:schemeClr>
                </a:solidFill>
              </a:rPr>
              <a:t>balancing the amount </a:t>
            </a:r>
            <a:r>
              <a:rPr lang="en-US" dirty="0" smtClean="0">
                <a:solidFill>
                  <a:schemeClr val="accent5">
                    <a:lumMod val="75000"/>
                  </a:schemeClr>
                </a:solidFill>
              </a:rPr>
              <a:t>of evidence </a:t>
            </a:r>
            <a:r>
              <a:rPr lang="en-US" dirty="0">
                <a:solidFill>
                  <a:schemeClr val="accent5">
                    <a:lumMod val="75000"/>
                  </a:schemeClr>
                </a:solidFill>
              </a:rPr>
              <a:t>supporting the complainant as compared with the amount of </a:t>
            </a:r>
            <a:r>
              <a:rPr lang="en-US" dirty="0" smtClean="0">
                <a:solidFill>
                  <a:schemeClr val="accent5">
                    <a:lumMod val="75000"/>
                  </a:schemeClr>
                </a:solidFill>
              </a:rPr>
              <a:t>evidence supporting </a:t>
            </a:r>
            <a:r>
              <a:rPr lang="en-US" dirty="0">
                <a:solidFill>
                  <a:schemeClr val="accent5">
                    <a:lumMod val="75000"/>
                  </a:schemeClr>
                </a:solidFill>
              </a:rPr>
              <a:t>the agency. </a:t>
            </a:r>
            <a:endParaRPr lang="en-US" dirty="0" smtClean="0">
              <a:solidFill>
                <a:schemeClr val="accent5">
                  <a:lumMod val="75000"/>
                </a:schemeClr>
              </a:solidFill>
            </a:endParaRPr>
          </a:p>
          <a:p>
            <a:pPr marL="457200" indent="-457200" algn="l">
              <a:buFont typeface="Arial" panose="020B0604020202020204" pitchFamily="34" charset="0"/>
              <a:buChar char="•"/>
            </a:pPr>
            <a:r>
              <a:rPr lang="en-US" dirty="0" smtClean="0">
                <a:solidFill>
                  <a:schemeClr val="accent5">
                    <a:lumMod val="75000"/>
                  </a:schemeClr>
                </a:solidFill>
              </a:rPr>
              <a:t>To </a:t>
            </a:r>
            <a:r>
              <a:rPr lang="en-US" dirty="0">
                <a:solidFill>
                  <a:schemeClr val="accent5">
                    <a:lumMod val="75000"/>
                  </a:schemeClr>
                </a:solidFill>
              </a:rPr>
              <a:t>ensure a balanced record, it is necessary only </a:t>
            </a:r>
            <a:r>
              <a:rPr lang="en-US" dirty="0" smtClean="0">
                <a:solidFill>
                  <a:schemeClr val="accent5">
                    <a:lumMod val="75000"/>
                  </a:schemeClr>
                </a:solidFill>
              </a:rPr>
              <a:t>to exhaust </a:t>
            </a:r>
            <a:r>
              <a:rPr lang="en-US" dirty="0">
                <a:solidFill>
                  <a:schemeClr val="accent5">
                    <a:lumMod val="75000"/>
                  </a:schemeClr>
                </a:solidFill>
              </a:rPr>
              <a:t>those sources likely to support the complainant and the respondent</a:t>
            </a:r>
            <a:r>
              <a:rPr lang="en-US" dirty="0" smtClean="0">
                <a:solidFill>
                  <a:schemeClr val="accent5">
                    <a:lumMod val="75000"/>
                  </a:schemeClr>
                </a:solidFill>
              </a:rPr>
              <a:t>.</a:t>
            </a: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33</a:t>
            </a:fld>
            <a:endParaRPr lang="en-US" dirty="0"/>
          </a:p>
        </p:txBody>
      </p:sp>
    </p:spTree>
    <p:extLst>
      <p:ext uri="{BB962C8B-B14F-4D97-AF65-F5344CB8AC3E}">
        <p14:creationId xmlns:p14="http://schemas.microsoft.com/office/powerpoint/2010/main" val="10695832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Investigator Must </a:t>
            </a:r>
            <a:r>
              <a:rPr lang="en-US" dirty="0" smtClean="0">
                <a:solidFill>
                  <a:schemeClr val="accent5">
                    <a:lumMod val="75000"/>
                  </a:schemeClr>
                </a:solidFill>
              </a:rPr>
              <a:t>Be Thorough</a:t>
            </a:r>
          </a:p>
          <a:p>
            <a:pPr marL="457200" indent="-457200" algn="l">
              <a:buFont typeface="Arial" panose="020B0604020202020204" pitchFamily="34" charset="0"/>
              <a:buChar char="•"/>
            </a:pPr>
            <a:r>
              <a:rPr lang="en-US" smtClean="0">
                <a:solidFill>
                  <a:schemeClr val="accent5">
                    <a:lumMod val="75000"/>
                  </a:schemeClr>
                </a:solidFill>
              </a:rPr>
              <a:t>"The </a:t>
            </a:r>
            <a:r>
              <a:rPr lang="en-US" dirty="0">
                <a:solidFill>
                  <a:schemeClr val="accent5">
                    <a:lumMod val="75000"/>
                  </a:schemeClr>
                </a:solidFill>
              </a:rPr>
              <a:t>best type of investigations allow for complainant to </a:t>
            </a:r>
            <a:r>
              <a:rPr lang="en-US" dirty="0" smtClean="0">
                <a:solidFill>
                  <a:schemeClr val="accent5">
                    <a:lumMod val="75000"/>
                  </a:schemeClr>
                </a:solidFill>
              </a:rPr>
              <a:t>provide rebuttal </a:t>
            </a:r>
            <a:r>
              <a:rPr lang="en-US" dirty="0">
                <a:solidFill>
                  <a:schemeClr val="accent5">
                    <a:lumMod val="75000"/>
                  </a:schemeClr>
                </a:solidFill>
              </a:rPr>
              <a:t>evidence with sufficient time for the investigator to address any </a:t>
            </a:r>
            <a:r>
              <a:rPr lang="en-US" dirty="0" smtClean="0">
                <a:solidFill>
                  <a:schemeClr val="accent5">
                    <a:lumMod val="75000"/>
                  </a:schemeClr>
                </a:solidFill>
              </a:rPr>
              <a:t>issues raised </a:t>
            </a:r>
            <a:r>
              <a:rPr lang="en-US" dirty="0">
                <a:solidFill>
                  <a:schemeClr val="accent5">
                    <a:lumMod val="75000"/>
                  </a:schemeClr>
                </a:solidFill>
              </a:rPr>
              <a:t>within the regulatory time </a:t>
            </a:r>
            <a:r>
              <a:rPr lang="en-US">
                <a:solidFill>
                  <a:schemeClr val="accent5">
                    <a:lumMod val="75000"/>
                  </a:schemeClr>
                </a:solidFill>
              </a:rPr>
              <a:t>frames</a:t>
            </a:r>
            <a:r>
              <a:rPr lang="en-US" smtClean="0">
                <a:solidFill>
                  <a:schemeClr val="accent5">
                    <a:lumMod val="75000"/>
                  </a:schemeClr>
                </a:solidFill>
              </a:rPr>
              <a:t>." </a:t>
            </a:r>
            <a:r>
              <a:rPr lang="en-US" dirty="0" smtClean="0">
                <a:solidFill>
                  <a:schemeClr val="accent5">
                    <a:lumMod val="75000"/>
                  </a:schemeClr>
                </a:solidFill>
              </a:rPr>
              <a:t>(MD-110 § V(D).)</a:t>
            </a:r>
          </a:p>
          <a:p>
            <a:pPr marL="457200" indent="-457200" algn="l">
              <a:buFont typeface="Arial" panose="020B0604020202020204" pitchFamily="34" charset="0"/>
              <a:buChar char="•"/>
            </a:pPr>
            <a:endParaRPr lang="en-US" dirty="0">
              <a:solidFill>
                <a:schemeClr val="accent5">
                  <a:lumMod val="75000"/>
                </a:scheme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34</a:t>
            </a:fld>
            <a:endParaRPr lang="en-US" dirty="0"/>
          </a:p>
        </p:txBody>
      </p:sp>
    </p:spTree>
    <p:extLst>
      <p:ext uri="{BB962C8B-B14F-4D97-AF65-F5344CB8AC3E}">
        <p14:creationId xmlns:p14="http://schemas.microsoft.com/office/powerpoint/2010/main" val="26046880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smtClean="0">
                <a:solidFill>
                  <a:schemeClr val="accent5">
                    <a:lumMod val="75000"/>
                  </a:schemeClr>
                </a:solidFill>
              </a:rPr>
              <a:t>Developing the Inquiries</a:t>
            </a:r>
          </a:p>
          <a:p>
            <a:pPr marL="457200" indent="-457200" algn="l">
              <a:buFont typeface="Arial" panose="020B0604020202020204" pitchFamily="34" charset="0"/>
              <a:buChar char="•"/>
            </a:pPr>
            <a:r>
              <a:rPr lang="en-US" dirty="0" smtClean="0">
                <a:solidFill>
                  <a:schemeClr val="accent5">
                    <a:lumMod val="75000"/>
                  </a:schemeClr>
                </a:solidFill>
              </a:rPr>
              <a:t>EEOC Compliance Manual</a:t>
            </a:r>
          </a:p>
          <a:p>
            <a:pPr marL="914400" lvl="1" indent="-457200" algn="l">
              <a:buFont typeface="Arial" panose="020B0604020202020204" pitchFamily="34" charset="0"/>
              <a:buChar char="•"/>
            </a:pPr>
            <a:r>
              <a:rPr lang="en-US" sz="3000" dirty="0">
                <a:solidFill>
                  <a:schemeClr val="accent5">
                    <a:lumMod val="75000"/>
                  </a:schemeClr>
                </a:solidFill>
              </a:rPr>
              <a:t>Volume II of the </a:t>
            </a:r>
            <a:r>
              <a:rPr lang="en-US" sz="3000" dirty="0" smtClean="0">
                <a:solidFill>
                  <a:schemeClr val="accent5">
                    <a:lumMod val="75000"/>
                  </a:schemeClr>
                </a:solidFill>
              </a:rPr>
              <a:t>EEOC Compliance </a:t>
            </a:r>
            <a:r>
              <a:rPr lang="en-US" sz="3000" dirty="0">
                <a:solidFill>
                  <a:schemeClr val="accent5">
                    <a:lumMod val="75000"/>
                  </a:schemeClr>
                </a:solidFill>
              </a:rPr>
              <a:t>Manual will assist </a:t>
            </a:r>
            <a:r>
              <a:rPr lang="en-US" sz="3000" dirty="0" smtClean="0">
                <a:solidFill>
                  <a:schemeClr val="accent5">
                    <a:lumMod val="75000"/>
                  </a:schemeClr>
                </a:solidFill>
              </a:rPr>
              <a:t>in developing </a:t>
            </a:r>
            <a:r>
              <a:rPr lang="en-US" sz="3000" dirty="0">
                <a:solidFill>
                  <a:schemeClr val="accent5">
                    <a:lumMod val="75000"/>
                  </a:schemeClr>
                </a:solidFill>
              </a:rPr>
              <a:t>inquiries. </a:t>
            </a:r>
            <a:r>
              <a:rPr lang="en-US" sz="3000" dirty="0" smtClean="0">
                <a:solidFill>
                  <a:schemeClr val="accent5">
                    <a:lumMod val="75000"/>
                  </a:schemeClr>
                </a:solidFill>
              </a:rPr>
              <a:t>It contains </a:t>
            </a:r>
            <a:r>
              <a:rPr lang="en-US" sz="3000" dirty="0">
                <a:solidFill>
                  <a:schemeClr val="accent5">
                    <a:lumMod val="75000"/>
                  </a:schemeClr>
                </a:solidFill>
              </a:rPr>
              <a:t>substantive topics arranged </a:t>
            </a:r>
            <a:r>
              <a:rPr lang="en-US" sz="3000" dirty="0" smtClean="0">
                <a:solidFill>
                  <a:schemeClr val="accent5">
                    <a:lumMod val="75000"/>
                  </a:schemeClr>
                </a:solidFill>
              </a:rPr>
              <a:t>in sections</a:t>
            </a:r>
            <a:r>
              <a:rPr lang="en-US" sz="3000" dirty="0">
                <a:solidFill>
                  <a:schemeClr val="accent5">
                    <a:lumMod val="75000"/>
                  </a:schemeClr>
                </a:solidFill>
              </a:rPr>
              <a:t>. Most sections contain advice on what questions to ask </a:t>
            </a:r>
            <a:r>
              <a:rPr lang="en-US" sz="3000" dirty="0" smtClean="0">
                <a:solidFill>
                  <a:schemeClr val="accent5">
                    <a:lumMod val="75000"/>
                  </a:schemeClr>
                </a:solidFill>
              </a:rPr>
              <a:t>when certain </a:t>
            </a:r>
            <a:r>
              <a:rPr lang="en-US" sz="3000" dirty="0">
                <a:solidFill>
                  <a:schemeClr val="accent5">
                    <a:lumMod val="75000"/>
                  </a:schemeClr>
                </a:solidFill>
              </a:rPr>
              <a:t>issues are raised. </a:t>
            </a:r>
            <a:endParaRPr lang="en-US" sz="3000" dirty="0" smtClean="0">
              <a:solidFill>
                <a:schemeClr val="accent5">
                  <a:lumMod val="75000"/>
                </a:schemeClr>
              </a:solidFill>
            </a:endParaRPr>
          </a:p>
          <a:p>
            <a:pPr marL="914400" lvl="1" indent="-457200" algn="l">
              <a:buFont typeface="Arial" panose="020B0604020202020204" pitchFamily="34" charset="0"/>
              <a:buChar char="•"/>
            </a:pPr>
            <a:endParaRPr lang="en-US" sz="3000" dirty="0">
              <a:solidFill>
                <a:schemeClr val="accent5">
                  <a:lumMod val="75000"/>
                </a:schemeClr>
              </a:solidFill>
            </a:endParaRPr>
          </a:p>
          <a:p>
            <a:pPr lvl="1" algn="l"/>
            <a:endParaRPr lang="en-US" sz="3000" dirty="0" smtClean="0">
              <a:solidFill>
                <a:schemeClr val="accent5">
                  <a:lumMod val="75000"/>
                </a:schemeClr>
              </a:solidFill>
            </a:endParaRPr>
          </a:p>
          <a:p>
            <a:pPr algn="l"/>
            <a:r>
              <a:rPr lang="en-US" sz="1800" dirty="0" smtClean="0">
                <a:solidFill>
                  <a:srgbClr val="4BACC6">
                    <a:lumMod val="75000"/>
                  </a:srgbClr>
                </a:solidFill>
              </a:rPr>
              <a:t>(MD-110)</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35</a:t>
            </a:fld>
            <a:endParaRPr lang="en-US" dirty="0"/>
          </a:p>
        </p:txBody>
      </p:sp>
    </p:spTree>
    <p:extLst>
      <p:ext uri="{BB962C8B-B14F-4D97-AF65-F5344CB8AC3E}">
        <p14:creationId xmlns:p14="http://schemas.microsoft.com/office/powerpoint/2010/main" val="19102425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Quality of </a:t>
            </a:r>
            <a:r>
              <a:rPr lang="en-US" dirty="0" smtClean="0">
                <a:solidFill>
                  <a:schemeClr val="accent5">
                    <a:lumMod val="75000"/>
                  </a:schemeClr>
                </a:solidFill>
              </a:rPr>
              <a:t>Evidence</a:t>
            </a:r>
          </a:p>
          <a:p>
            <a:pPr marL="457200" indent="-457200" algn="l">
              <a:buFont typeface="Arial" panose="020B0604020202020204" pitchFamily="34" charset="0"/>
              <a:buChar char="•"/>
            </a:pPr>
            <a:r>
              <a:rPr lang="en-US" dirty="0" smtClean="0">
                <a:solidFill>
                  <a:schemeClr val="accent5">
                    <a:lumMod val="75000"/>
                  </a:schemeClr>
                </a:solidFill>
              </a:rPr>
              <a:t>In order </a:t>
            </a:r>
            <a:r>
              <a:rPr lang="en-US" dirty="0">
                <a:solidFill>
                  <a:schemeClr val="accent5">
                    <a:lumMod val="75000"/>
                  </a:schemeClr>
                </a:solidFill>
              </a:rPr>
              <a:t>to support findings and, ultimately, decisions, this evidence should </a:t>
            </a:r>
            <a:r>
              <a:rPr lang="en-US" dirty="0" smtClean="0">
                <a:solidFill>
                  <a:schemeClr val="accent5">
                    <a:lumMod val="75000"/>
                  </a:schemeClr>
                </a:solidFill>
              </a:rPr>
              <a:t>be </a:t>
            </a:r>
            <a:r>
              <a:rPr lang="en-US" u="sng" dirty="0" smtClean="0">
                <a:solidFill>
                  <a:schemeClr val="accent5">
                    <a:lumMod val="75000"/>
                  </a:schemeClr>
                </a:solidFill>
              </a:rPr>
              <a:t>material</a:t>
            </a:r>
            <a:r>
              <a:rPr lang="en-US" dirty="0" smtClean="0">
                <a:solidFill>
                  <a:schemeClr val="accent5">
                    <a:lumMod val="75000"/>
                  </a:schemeClr>
                </a:solidFill>
              </a:rPr>
              <a:t> </a:t>
            </a:r>
            <a:r>
              <a:rPr lang="en-US" dirty="0">
                <a:solidFill>
                  <a:schemeClr val="accent5">
                    <a:lumMod val="75000"/>
                  </a:schemeClr>
                </a:solidFill>
              </a:rPr>
              <a:t>to the complaint, </a:t>
            </a:r>
            <a:r>
              <a:rPr lang="en-US" u="sng" dirty="0">
                <a:solidFill>
                  <a:schemeClr val="accent5">
                    <a:lumMod val="75000"/>
                  </a:schemeClr>
                </a:solidFill>
              </a:rPr>
              <a:t>relevant</a:t>
            </a:r>
            <a:r>
              <a:rPr lang="en-US" dirty="0">
                <a:solidFill>
                  <a:schemeClr val="accent5">
                    <a:lumMod val="75000"/>
                  </a:schemeClr>
                </a:solidFill>
              </a:rPr>
              <a:t> to the issue(s) raised in the complaint, and </a:t>
            </a:r>
            <a:r>
              <a:rPr lang="en-US" dirty="0" smtClean="0">
                <a:solidFill>
                  <a:schemeClr val="accent5">
                    <a:lumMod val="75000"/>
                  </a:schemeClr>
                </a:solidFill>
              </a:rPr>
              <a:t>as </a:t>
            </a:r>
            <a:r>
              <a:rPr lang="en-US" u="sng" dirty="0" smtClean="0">
                <a:solidFill>
                  <a:schemeClr val="accent5">
                    <a:lumMod val="75000"/>
                  </a:schemeClr>
                </a:solidFill>
              </a:rPr>
              <a:t>reliable</a:t>
            </a:r>
            <a:r>
              <a:rPr lang="en-US" dirty="0" smtClean="0">
                <a:solidFill>
                  <a:schemeClr val="accent5">
                    <a:lumMod val="75000"/>
                  </a:schemeClr>
                </a:solidFill>
              </a:rPr>
              <a:t> </a:t>
            </a:r>
            <a:r>
              <a:rPr lang="en-US" dirty="0">
                <a:solidFill>
                  <a:schemeClr val="accent5">
                    <a:lumMod val="75000"/>
                  </a:schemeClr>
                </a:solidFill>
              </a:rPr>
              <a:t>as </a:t>
            </a:r>
            <a:r>
              <a:rPr lang="en-US" dirty="0" smtClean="0">
                <a:solidFill>
                  <a:schemeClr val="accent5">
                    <a:lumMod val="75000"/>
                  </a:schemeClr>
                </a:solidFill>
              </a:rPr>
              <a:t>possible.</a:t>
            </a:r>
          </a:p>
          <a:p>
            <a:pPr marL="457200" indent="-457200" algn="l">
              <a:buFont typeface="Arial" panose="020B0604020202020204" pitchFamily="34" charset="0"/>
              <a:buChar char="•"/>
            </a:pPr>
            <a:endParaRPr lang="en-US" dirty="0" smtClean="0">
              <a:solidFill>
                <a:schemeClr val="accent5">
                  <a:lumMod val="75000"/>
                </a:schemeClr>
              </a:solidFill>
            </a:endParaRPr>
          </a:p>
          <a:p>
            <a:pPr algn="l"/>
            <a:endParaRPr lang="en-US" dirty="0">
              <a:solidFill>
                <a:schemeClr val="accent5">
                  <a:lumMod val="75000"/>
                </a:scheme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36</a:t>
            </a:fld>
            <a:endParaRPr lang="en-US" dirty="0"/>
          </a:p>
        </p:txBody>
      </p:sp>
    </p:spTree>
    <p:extLst>
      <p:ext uri="{BB962C8B-B14F-4D97-AF65-F5344CB8AC3E}">
        <p14:creationId xmlns:p14="http://schemas.microsoft.com/office/powerpoint/2010/main" val="20179561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a:solidFill>
                  <a:schemeClr val="accent5">
                    <a:lumMod val="75000"/>
                  </a:schemeClr>
                </a:solidFill>
              </a:rPr>
              <a:t>Quality of </a:t>
            </a:r>
            <a:r>
              <a:rPr lang="en-US" dirty="0" smtClean="0">
                <a:solidFill>
                  <a:schemeClr val="accent5">
                    <a:lumMod val="75000"/>
                  </a:schemeClr>
                </a:solidFill>
              </a:rPr>
              <a:t>Evidence</a:t>
            </a:r>
          </a:p>
          <a:p>
            <a:pPr marL="457200" indent="-457200" algn="l">
              <a:buFont typeface="Arial" panose="020B0604020202020204" pitchFamily="34" charset="0"/>
              <a:buChar char="•"/>
            </a:pPr>
            <a:r>
              <a:rPr lang="en-US" dirty="0" smtClean="0">
                <a:solidFill>
                  <a:schemeClr val="accent5">
                    <a:lumMod val="75000"/>
                  </a:schemeClr>
                </a:solidFill>
              </a:rPr>
              <a:t>Materiality of Evidence</a:t>
            </a:r>
          </a:p>
          <a:p>
            <a:pPr marL="914400" lvl="1" indent="-457200" algn="l">
              <a:buFont typeface="Arial" panose="020B0604020202020204" pitchFamily="34" charset="0"/>
              <a:buChar char="•"/>
            </a:pPr>
            <a:r>
              <a:rPr lang="en-US" dirty="0">
                <a:solidFill>
                  <a:schemeClr val="accent5">
                    <a:lumMod val="75000"/>
                  </a:schemeClr>
                </a:solidFill>
              </a:rPr>
              <a:t>Evidence is material when it relates to one or more of the issues raised </a:t>
            </a:r>
            <a:r>
              <a:rPr lang="en-US" dirty="0" smtClean="0">
                <a:solidFill>
                  <a:schemeClr val="accent5">
                    <a:lumMod val="75000"/>
                  </a:schemeClr>
                </a:solidFill>
              </a:rPr>
              <a:t>in the </a:t>
            </a:r>
            <a:r>
              <a:rPr lang="en-US" dirty="0">
                <a:solidFill>
                  <a:schemeClr val="accent5">
                    <a:lumMod val="75000"/>
                  </a:schemeClr>
                </a:solidFill>
              </a:rPr>
              <a:t>complaint or raised by </a:t>
            </a:r>
            <a:r>
              <a:rPr lang="en-US">
                <a:solidFill>
                  <a:schemeClr val="accent5">
                    <a:lumMod val="75000"/>
                  </a:schemeClr>
                </a:solidFill>
              </a:rPr>
              <a:t>the </a:t>
            </a:r>
            <a:r>
              <a:rPr lang="en-US" smtClean="0">
                <a:solidFill>
                  <a:schemeClr val="accent5">
                    <a:lumMod val="75000"/>
                  </a:schemeClr>
                </a:solidFill>
              </a:rPr>
              <a:t>agency's </a:t>
            </a:r>
            <a:r>
              <a:rPr lang="en-US" dirty="0">
                <a:solidFill>
                  <a:schemeClr val="accent5">
                    <a:lumMod val="75000"/>
                  </a:schemeClr>
                </a:solidFill>
              </a:rPr>
              <a:t>answer to it. </a:t>
            </a:r>
            <a:endParaRPr lang="en-US" dirty="0" smtClean="0">
              <a:solidFill>
                <a:schemeClr val="accent5">
                  <a:lumMod val="75000"/>
                </a:schemeClr>
              </a:solidFill>
            </a:endParaRPr>
          </a:p>
          <a:p>
            <a:pPr marL="914400" lvl="1" indent="-457200" algn="l">
              <a:buFont typeface="Arial" panose="020B0604020202020204" pitchFamily="34" charset="0"/>
              <a:buChar char="•"/>
            </a:pPr>
            <a:r>
              <a:rPr lang="en-US" dirty="0" smtClean="0">
                <a:solidFill>
                  <a:schemeClr val="accent5">
                    <a:lumMod val="75000"/>
                  </a:schemeClr>
                </a:solidFill>
              </a:rPr>
              <a:t>To determine whether </a:t>
            </a:r>
            <a:r>
              <a:rPr lang="en-US" dirty="0">
                <a:solidFill>
                  <a:schemeClr val="accent5">
                    <a:lumMod val="75000"/>
                  </a:schemeClr>
                </a:solidFill>
              </a:rPr>
              <a:t>evidence is material, </a:t>
            </a:r>
            <a:r>
              <a:rPr lang="en-US" dirty="0" smtClean="0">
                <a:solidFill>
                  <a:schemeClr val="accent5">
                    <a:lumMod val="75000"/>
                  </a:schemeClr>
                </a:solidFill>
              </a:rPr>
              <a:t>the investigator must </a:t>
            </a:r>
            <a:r>
              <a:rPr lang="en-US" dirty="0">
                <a:solidFill>
                  <a:schemeClr val="accent5">
                    <a:lumMod val="75000"/>
                  </a:schemeClr>
                </a:solidFill>
              </a:rPr>
              <a:t>look to the claims </a:t>
            </a:r>
            <a:r>
              <a:rPr lang="en-US" dirty="0" smtClean="0">
                <a:solidFill>
                  <a:schemeClr val="accent5">
                    <a:lumMod val="75000"/>
                  </a:schemeClr>
                </a:solidFill>
              </a:rPr>
              <a:t>of discriminatory </a:t>
            </a:r>
            <a:r>
              <a:rPr lang="en-US" dirty="0">
                <a:solidFill>
                  <a:schemeClr val="accent5">
                    <a:lumMod val="75000"/>
                  </a:schemeClr>
                </a:solidFill>
              </a:rPr>
              <a:t>conduct and </a:t>
            </a:r>
            <a:r>
              <a:rPr lang="en-US" dirty="0" smtClean="0">
                <a:solidFill>
                  <a:schemeClr val="accent5">
                    <a:lumMod val="75000"/>
                  </a:schemeClr>
                </a:solidFill>
              </a:rPr>
              <a:t>harm </a:t>
            </a:r>
            <a:r>
              <a:rPr lang="en-US" dirty="0">
                <a:solidFill>
                  <a:schemeClr val="accent5">
                    <a:lumMod val="75000"/>
                  </a:schemeClr>
                </a:solidFill>
              </a:rPr>
              <a:t>contained in the complaint </a:t>
            </a:r>
            <a:r>
              <a:rPr lang="en-US" dirty="0" smtClean="0">
                <a:solidFill>
                  <a:schemeClr val="accent5">
                    <a:lumMod val="75000"/>
                  </a:schemeClr>
                </a:solidFill>
              </a:rPr>
              <a:t>and </a:t>
            </a:r>
            <a:r>
              <a:rPr lang="en-US" smtClean="0">
                <a:solidFill>
                  <a:schemeClr val="accent5">
                    <a:lumMod val="75000"/>
                  </a:schemeClr>
                </a:solidFill>
              </a:rPr>
              <a:t>the agency's </a:t>
            </a:r>
            <a:r>
              <a:rPr lang="en-US" dirty="0">
                <a:solidFill>
                  <a:schemeClr val="accent5">
                    <a:lumMod val="75000"/>
                  </a:schemeClr>
                </a:solidFill>
              </a:rPr>
              <a:t>answers to the claims. If the evidence relates to one or </a:t>
            </a:r>
            <a:r>
              <a:rPr lang="en-US" dirty="0" smtClean="0">
                <a:solidFill>
                  <a:schemeClr val="accent5">
                    <a:lumMod val="75000"/>
                  </a:schemeClr>
                </a:solidFill>
              </a:rPr>
              <a:t>more of </a:t>
            </a:r>
            <a:r>
              <a:rPr lang="en-US" dirty="0">
                <a:solidFill>
                  <a:schemeClr val="accent5">
                    <a:lumMod val="75000"/>
                  </a:schemeClr>
                </a:solidFill>
              </a:rPr>
              <a:t>those claims, then it relates to the issues presented in the complaint, </a:t>
            </a:r>
            <a:r>
              <a:rPr lang="en-US" dirty="0" smtClean="0">
                <a:solidFill>
                  <a:schemeClr val="accent5">
                    <a:lumMod val="75000"/>
                  </a:schemeClr>
                </a:solidFill>
              </a:rPr>
              <a:t>and it </a:t>
            </a:r>
            <a:r>
              <a:rPr lang="en-US" dirty="0">
                <a:solidFill>
                  <a:schemeClr val="accent5">
                    <a:lumMod val="75000"/>
                  </a:schemeClr>
                </a:solidFill>
              </a:rPr>
              <a:t>is material</a:t>
            </a:r>
            <a:r>
              <a:rPr lang="en-US" dirty="0" smtClean="0">
                <a:solidFill>
                  <a:schemeClr val="accent5">
                    <a:lumMod val="75000"/>
                  </a:schemeClr>
                </a:solidFill>
              </a:rPr>
              <a:t>.</a:t>
            </a:r>
          </a:p>
          <a:p>
            <a:pPr lvl="0" algn="l"/>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37</a:t>
            </a:fld>
            <a:endParaRPr lang="en-US" dirty="0"/>
          </a:p>
        </p:txBody>
      </p:sp>
    </p:spTree>
    <p:extLst>
      <p:ext uri="{BB962C8B-B14F-4D97-AF65-F5344CB8AC3E}">
        <p14:creationId xmlns:p14="http://schemas.microsoft.com/office/powerpoint/2010/main" val="8727833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Quality of </a:t>
            </a:r>
            <a:r>
              <a:rPr lang="en-US" dirty="0" smtClean="0">
                <a:solidFill>
                  <a:schemeClr val="accent5">
                    <a:lumMod val="75000"/>
                  </a:schemeClr>
                </a:solidFill>
              </a:rPr>
              <a:t>Evidence</a:t>
            </a:r>
          </a:p>
          <a:p>
            <a:pPr marL="457200" indent="-457200" algn="l">
              <a:buFont typeface="Arial" panose="020B0604020202020204" pitchFamily="34" charset="0"/>
              <a:buChar char="•"/>
            </a:pPr>
            <a:r>
              <a:rPr lang="en-US" dirty="0" smtClean="0">
                <a:solidFill>
                  <a:schemeClr val="accent5">
                    <a:lumMod val="75000"/>
                  </a:schemeClr>
                </a:solidFill>
              </a:rPr>
              <a:t>Relevance of Evidence</a:t>
            </a:r>
          </a:p>
          <a:p>
            <a:pPr marL="914400" lvl="1" indent="-457200" algn="l">
              <a:buFont typeface="Arial" panose="020B0604020202020204" pitchFamily="34" charset="0"/>
              <a:buChar char="•"/>
            </a:pPr>
            <a:r>
              <a:rPr lang="en-US" dirty="0">
                <a:solidFill>
                  <a:schemeClr val="accent5">
                    <a:lumMod val="75000"/>
                  </a:schemeClr>
                </a:solidFill>
              </a:rPr>
              <a:t>Evidence is relevant if it tends to prove or disprove a material issue </a:t>
            </a:r>
            <a:r>
              <a:rPr lang="en-US" dirty="0" smtClean="0">
                <a:solidFill>
                  <a:schemeClr val="accent5">
                    <a:lumMod val="75000"/>
                  </a:schemeClr>
                </a:solidFill>
              </a:rPr>
              <a:t>raised by </a:t>
            </a:r>
            <a:r>
              <a:rPr lang="en-US" dirty="0">
                <a:solidFill>
                  <a:schemeClr val="accent5">
                    <a:lumMod val="75000"/>
                  </a:schemeClr>
                </a:solidFill>
              </a:rPr>
              <a:t>a </a:t>
            </a:r>
            <a:r>
              <a:rPr lang="en-US" dirty="0" smtClean="0">
                <a:solidFill>
                  <a:schemeClr val="accent5">
                    <a:lumMod val="75000"/>
                  </a:schemeClr>
                </a:solidFill>
              </a:rPr>
              <a:t>complaint.</a:t>
            </a:r>
          </a:p>
          <a:p>
            <a:pPr marL="914400" lvl="1" indent="-457200" algn="l">
              <a:buFont typeface="Arial" panose="020B0604020202020204" pitchFamily="34" charset="0"/>
              <a:buChar char="•"/>
            </a:pPr>
            <a:r>
              <a:rPr lang="en-US" dirty="0" smtClean="0">
                <a:solidFill>
                  <a:schemeClr val="accent5">
                    <a:lumMod val="75000"/>
                  </a:schemeClr>
                </a:solidFill>
              </a:rPr>
              <a:t>Evidence is relevant if it is material </a:t>
            </a:r>
            <a:r>
              <a:rPr lang="en-US" u="sng" dirty="0" smtClean="0">
                <a:solidFill>
                  <a:schemeClr val="accent5">
                    <a:lumMod val="75000"/>
                  </a:schemeClr>
                </a:solidFill>
              </a:rPr>
              <a:t>and</a:t>
            </a:r>
            <a:r>
              <a:rPr lang="en-US" dirty="0" smtClean="0">
                <a:solidFill>
                  <a:schemeClr val="accent5">
                    <a:lumMod val="75000"/>
                  </a:schemeClr>
                </a:solidFill>
              </a:rPr>
              <a:t> it has probative value.</a:t>
            </a: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dirty="0" smtClean="0">
              <a:solidFill>
                <a:schemeClr val="accent5">
                  <a:lumMod val="75000"/>
                </a:schemeClr>
              </a:solidFill>
            </a:endParaRPr>
          </a:p>
          <a:p>
            <a:pPr marL="914400" lvl="1" indent="-457200" algn="l">
              <a:buFont typeface="Arial" panose="020B0604020202020204" pitchFamily="34" charset="0"/>
              <a:buChar char="•"/>
            </a:pPr>
            <a:endParaRPr lang="en-US" dirty="0" smtClean="0">
              <a:solidFill>
                <a:schemeClr val="accent5">
                  <a:lumMod val="75000"/>
                </a:scheme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38</a:t>
            </a:fld>
            <a:endParaRPr lang="en-US" dirty="0"/>
          </a:p>
        </p:txBody>
      </p:sp>
    </p:spTree>
    <p:extLst>
      <p:ext uri="{BB962C8B-B14F-4D97-AF65-F5344CB8AC3E}">
        <p14:creationId xmlns:p14="http://schemas.microsoft.com/office/powerpoint/2010/main" val="29467050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Quality of </a:t>
            </a:r>
            <a:r>
              <a:rPr lang="en-US" dirty="0" smtClean="0">
                <a:solidFill>
                  <a:schemeClr val="accent5">
                    <a:lumMod val="75000"/>
                  </a:schemeClr>
                </a:solidFill>
              </a:rPr>
              <a:t>Evidence</a:t>
            </a:r>
          </a:p>
          <a:p>
            <a:pPr marL="457200" indent="-457200" algn="l">
              <a:buFont typeface="Arial" panose="020B0604020202020204" pitchFamily="34" charset="0"/>
              <a:buChar char="•"/>
            </a:pPr>
            <a:r>
              <a:rPr lang="en-US" dirty="0" smtClean="0">
                <a:solidFill>
                  <a:schemeClr val="accent5">
                    <a:lumMod val="75000"/>
                  </a:schemeClr>
                </a:solidFill>
              </a:rPr>
              <a:t>Reliability of Evidence</a:t>
            </a:r>
          </a:p>
          <a:p>
            <a:pPr marL="914400" lvl="1" indent="-457200" algn="l">
              <a:buFont typeface="Arial" panose="020B0604020202020204" pitchFamily="34" charset="0"/>
              <a:buChar char="•"/>
            </a:pPr>
            <a:r>
              <a:rPr lang="en-US" dirty="0">
                <a:solidFill>
                  <a:schemeClr val="accent5">
                    <a:lumMod val="75000"/>
                  </a:schemeClr>
                </a:solidFill>
              </a:rPr>
              <a:t>Evidence is reliable if it is dependable or trustworthy. </a:t>
            </a:r>
            <a:endParaRPr lang="en-US" dirty="0" smtClean="0">
              <a:solidFill>
                <a:schemeClr val="accent5">
                  <a:lumMod val="75000"/>
                </a:schemeClr>
              </a:solidFill>
            </a:endParaRPr>
          </a:p>
          <a:p>
            <a:pPr marL="914400" lvl="1" indent="-457200" algn="l">
              <a:buFont typeface="Arial" panose="020B0604020202020204" pitchFamily="34" charset="0"/>
              <a:buChar char="•"/>
            </a:pPr>
            <a:r>
              <a:rPr lang="en-US" dirty="0" smtClean="0">
                <a:solidFill>
                  <a:schemeClr val="accent5">
                    <a:lumMod val="75000"/>
                  </a:schemeClr>
                </a:solidFill>
              </a:rPr>
              <a:t>Evidence should not </a:t>
            </a:r>
            <a:r>
              <a:rPr lang="en-US" dirty="0">
                <a:solidFill>
                  <a:schemeClr val="accent5">
                    <a:lumMod val="75000"/>
                  </a:schemeClr>
                </a:solidFill>
              </a:rPr>
              <a:t>be ignored because it is of questionable reliability.  </a:t>
            </a:r>
            <a:r>
              <a:rPr lang="en-US" dirty="0" smtClean="0">
                <a:solidFill>
                  <a:schemeClr val="accent5">
                    <a:lumMod val="75000"/>
                  </a:schemeClr>
                </a:solidFill>
              </a:rPr>
              <a:t>Such </a:t>
            </a:r>
            <a:r>
              <a:rPr lang="en-US" dirty="0">
                <a:solidFill>
                  <a:schemeClr val="accent5">
                    <a:lumMod val="75000"/>
                  </a:schemeClr>
                </a:solidFill>
              </a:rPr>
              <a:t>evidence </a:t>
            </a:r>
            <a:r>
              <a:rPr lang="en-US" dirty="0" smtClean="0">
                <a:solidFill>
                  <a:schemeClr val="accent5">
                    <a:lumMod val="75000"/>
                  </a:schemeClr>
                </a:solidFill>
              </a:rPr>
              <a:t>may lead </a:t>
            </a:r>
            <a:r>
              <a:rPr lang="en-US" dirty="0">
                <a:solidFill>
                  <a:schemeClr val="accent5">
                    <a:lumMod val="75000"/>
                  </a:schemeClr>
                </a:solidFill>
              </a:rPr>
              <a:t>to evidence that is reliable</a:t>
            </a:r>
            <a:r>
              <a:rPr lang="en-US" dirty="0" smtClean="0">
                <a:solidFill>
                  <a:schemeClr val="accent5">
                    <a:lumMod val="75000"/>
                  </a:schemeClr>
                </a:solidFill>
              </a:rPr>
              <a:t>.</a:t>
            </a: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39</a:t>
            </a:fld>
            <a:endParaRPr lang="en-US" dirty="0"/>
          </a:p>
        </p:txBody>
      </p:sp>
    </p:spTree>
    <p:extLst>
      <p:ext uri="{BB962C8B-B14F-4D97-AF65-F5344CB8AC3E}">
        <p14:creationId xmlns:p14="http://schemas.microsoft.com/office/powerpoint/2010/main" val="195766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lnSpcReduction="10000"/>
          </a:bodyPr>
          <a:lstStyle/>
          <a:p>
            <a:pPr algn="l"/>
            <a:r>
              <a:rPr lang="en-US" sz="3500" dirty="0" smtClean="0">
                <a:solidFill>
                  <a:schemeClr val="accent5">
                    <a:lumMod val="75000"/>
                  </a:schemeClr>
                </a:solidFill>
              </a:rPr>
              <a:t>Intro to MD-110 </a:t>
            </a:r>
          </a:p>
          <a:p>
            <a:pPr marL="457200" indent="-457200" algn="l">
              <a:buFont typeface="Arial" panose="020B0604020202020204" pitchFamily="34" charset="0"/>
              <a:buChar char="•"/>
            </a:pPr>
            <a:r>
              <a:rPr lang="en-US" dirty="0">
                <a:solidFill>
                  <a:schemeClr val="accent5">
                    <a:lumMod val="75000"/>
                  </a:schemeClr>
                </a:solidFill>
              </a:rPr>
              <a:t>EEOC Management Directive </a:t>
            </a:r>
            <a:r>
              <a:rPr lang="en-US" dirty="0" smtClean="0">
                <a:solidFill>
                  <a:schemeClr val="accent5">
                    <a:lumMod val="75000"/>
                  </a:schemeClr>
                </a:solidFill>
              </a:rPr>
              <a:t>110 provides federal agencies with EEOC policies, procedures, and guidance relating to the processing of employment discrimination complaints governed by the EEOC regulations in 29 C.F.R. Part 1614 covering federal employment. </a:t>
            </a:r>
          </a:p>
          <a:p>
            <a:pPr marL="457200" indent="-457200" algn="l">
              <a:buFont typeface="Arial" panose="020B0604020202020204" pitchFamily="34" charset="0"/>
              <a:buChar char="•"/>
            </a:pPr>
            <a:r>
              <a:rPr lang="en-US" dirty="0" smtClean="0">
                <a:solidFill>
                  <a:schemeClr val="accent5">
                    <a:lumMod val="75000"/>
                  </a:schemeClr>
                </a:solidFill>
              </a:rPr>
              <a:t>Unchanged from 1999 to 2015.</a:t>
            </a:r>
          </a:p>
          <a:p>
            <a:pPr marL="457200" indent="-457200" algn="l">
              <a:buFont typeface="Arial" panose="020B0604020202020204" pitchFamily="34" charset="0"/>
              <a:buChar char="•"/>
            </a:pPr>
            <a:r>
              <a:rPr lang="en-US" dirty="0" smtClean="0">
                <a:solidFill>
                  <a:schemeClr val="accent5">
                    <a:lumMod val="75000"/>
                  </a:schemeClr>
                </a:solidFill>
              </a:rPr>
              <a:t>Revised 8/5/2015. </a:t>
            </a:r>
          </a:p>
          <a:p>
            <a:pPr algn="l"/>
            <a:endParaRPr lang="en-US" dirty="0" smtClean="0">
              <a:solidFill>
                <a:schemeClr val="accent5">
                  <a:lumMod val="75000"/>
                </a:schemeClr>
              </a:solidFill>
            </a:endParaRPr>
          </a:p>
          <a:p>
            <a:pPr algn="l"/>
            <a:r>
              <a:rPr lang="en-US" sz="1900" dirty="0" smtClean="0">
                <a:solidFill>
                  <a:schemeClr val="accent5">
                    <a:lumMod val="75000"/>
                  </a:schemeClr>
                </a:solidFill>
              </a:rPr>
              <a:t>(MD-110)</a:t>
            </a:r>
          </a:p>
        </p:txBody>
      </p:sp>
      <p:sp>
        <p:nvSpPr>
          <p:cNvPr id="2" name="Slide Number Placeholder 1"/>
          <p:cNvSpPr>
            <a:spLocks noGrp="1"/>
          </p:cNvSpPr>
          <p:nvPr>
            <p:ph type="sldNum" sz="quarter" idx="12"/>
          </p:nvPr>
        </p:nvSpPr>
        <p:spPr/>
        <p:txBody>
          <a:bodyPr/>
          <a:lstStyle/>
          <a:p>
            <a:fld id="{000D0B47-C578-41B2-8277-B9B418A2FBC1}" type="slidenum">
              <a:rPr lang="en-US" smtClean="0"/>
              <a:t>4</a:t>
            </a:fld>
            <a:endParaRPr lang="en-US" dirty="0"/>
          </a:p>
        </p:txBody>
      </p:sp>
    </p:spTree>
    <p:extLst>
      <p:ext uri="{BB962C8B-B14F-4D97-AF65-F5344CB8AC3E}">
        <p14:creationId xmlns:p14="http://schemas.microsoft.com/office/powerpoint/2010/main" val="15129760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Quality of </a:t>
            </a:r>
            <a:r>
              <a:rPr lang="en-US" dirty="0" smtClean="0">
                <a:solidFill>
                  <a:schemeClr val="accent5">
                    <a:lumMod val="75000"/>
                  </a:schemeClr>
                </a:solidFill>
              </a:rPr>
              <a:t>Evidence</a:t>
            </a:r>
          </a:p>
          <a:p>
            <a:pPr marL="457200" indent="-457200" algn="l">
              <a:buFont typeface="Arial" panose="020B0604020202020204" pitchFamily="34" charset="0"/>
              <a:buChar char="•"/>
            </a:pPr>
            <a:r>
              <a:rPr lang="en-US" dirty="0" smtClean="0">
                <a:solidFill>
                  <a:schemeClr val="accent5">
                    <a:lumMod val="75000"/>
                  </a:schemeClr>
                </a:solidFill>
              </a:rPr>
              <a:t>Reliability of Evidence</a:t>
            </a:r>
          </a:p>
          <a:p>
            <a:pPr marL="914400" lvl="1" indent="-457200" algn="l">
              <a:buFont typeface="Arial" panose="020B0604020202020204" pitchFamily="34" charset="0"/>
              <a:buChar char="•"/>
            </a:pPr>
            <a:r>
              <a:rPr lang="en-US" dirty="0" smtClean="0">
                <a:solidFill>
                  <a:schemeClr val="accent5">
                    <a:lumMod val="75000"/>
                  </a:schemeClr>
                </a:solidFill>
              </a:rPr>
              <a:t>Some Factors to Consider in Determining Reliability of Testimony:</a:t>
            </a:r>
            <a:endParaRPr lang="en-US" dirty="0">
              <a:solidFill>
                <a:schemeClr val="accent5">
                  <a:lumMod val="75000"/>
                </a:schemeClr>
              </a:solidFill>
            </a:endParaRPr>
          </a:p>
          <a:p>
            <a:pPr marL="1371600" lvl="2" indent="-457200" algn="l">
              <a:buFont typeface="Arial" panose="020B0604020202020204" pitchFamily="34" charset="0"/>
              <a:buChar char="•"/>
            </a:pPr>
            <a:r>
              <a:rPr lang="en-US" dirty="0">
                <a:solidFill>
                  <a:schemeClr val="accent5">
                    <a:lumMod val="75000"/>
                  </a:schemeClr>
                </a:solidFill>
              </a:rPr>
              <a:t>whether </a:t>
            </a:r>
            <a:r>
              <a:rPr lang="en-US">
                <a:solidFill>
                  <a:schemeClr val="accent5">
                    <a:lumMod val="75000"/>
                  </a:schemeClr>
                </a:solidFill>
              </a:rPr>
              <a:t>the </a:t>
            </a:r>
            <a:r>
              <a:rPr lang="en-US" smtClean="0">
                <a:solidFill>
                  <a:schemeClr val="accent5">
                    <a:lumMod val="75000"/>
                  </a:schemeClr>
                </a:solidFill>
              </a:rPr>
              <a:t>witness's </a:t>
            </a:r>
            <a:r>
              <a:rPr lang="en-US" dirty="0">
                <a:solidFill>
                  <a:schemeClr val="accent5">
                    <a:lumMod val="75000"/>
                  </a:schemeClr>
                </a:solidFill>
              </a:rPr>
              <a:t>testimony is based on </a:t>
            </a:r>
            <a:r>
              <a:rPr lang="en-US" dirty="0" smtClean="0">
                <a:solidFill>
                  <a:schemeClr val="accent5">
                    <a:lumMod val="75000"/>
                  </a:schemeClr>
                </a:solidFill>
              </a:rPr>
              <a:t>his </a:t>
            </a:r>
            <a:r>
              <a:rPr lang="en-US" dirty="0">
                <a:solidFill>
                  <a:schemeClr val="accent5">
                    <a:lumMod val="75000"/>
                  </a:schemeClr>
                </a:solidFill>
              </a:rPr>
              <a:t>own experience </a:t>
            </a:r>
            <a:r>
              <a:rPr lang="en-US" dirty="0" smtClean="0">
                <a:solidFill>
                  <a:schemeClr val="accent5">
                    <a:lumMod val="75000"/>
                  </a:schemeClr>
                </a:solidFill>
              </a:rPr>
              <a:t>and personal </a:t>
            </a:r>
            <a:r>
              <a:rPr lang="en-US" dirty="0">
                <a:solidFill>
                  <a:schemeClr val="accent5">
                    <a:lumMod val="75000"/>
                  </a:schemeClr>
                </a:solidFill>
              </a:rPr>
              <a:t>knowledge, or based on rumor, hearsay, or innuendo; </a:t>
            </a:r>
            <a:endParaRPr lang="en-US" dirty="0" smtClean="0">
              <a:solidFill>
                <a:schemeClr val="accent5">
                  <a:lumMod val="75000"/>
                </a:schemeClr>
              </a:solidFill>
            </a:endParaRPr>
          </a:p>
          <a:p>
            <a:pPr marL="1371600" lvl="2" indent="-457200" algn="l">
              <a:buFont typeface="Arial" panose="020B0604020202020204" pitchFamily="34" charset="0"/>
              <a:buChar char="•"/>
            </a:pPr>
            <a:r>
              <a:rPr lang="en-US" dirty="0" smtClean="0">
                <a:solidFill>
                  <a:schemeClr val="accent5">
                    <a:lumMod val="75000"/>
                  </a:schemeClr>
                </a:solidFill>
              </a:rPr>
              <a:t>whether the testimony </a:t>
            </a:r>
            <a:r>
              <a:rPr lang="en-US" dirty="0">
                <a:solidFill>
                  <a:schemeClr val="accent5">
                    <a:lumMod val="75000"/>
                  </a:schemeClr>
                </a:solidFill>
              </a:rPr>
              <a:t>is a statement of fact or is merely a conclusion; </a:t>
            </a:r>
            <a:endParaRPr lang="en-US" dirty="0" smtClean="0">
              <a:solidFill>
                <a:schemeClr val="accent5">
                  <a:lumMod val="75000"/>
                </a:schemeClr>
              </a:solidFill>
            </a:endParaRPr>
          </a:p>
          <a:p>
            <a:pPr marL="1371600" lvl="2" indent="-457200" algn="l">
              <a:buFont typeface="Arial" panose="020B0604020202020204" pitchFamily="34" charset="0"/>
              <a:buChar char="•"/>
            </a:pPr>
            <a:r>
              <a:rPr lang="en-US" dirty="0" smtClean="0">
                <a:solidFill>
                  <a:schemeClr val="accent5">
                    <a:lumMod val="75000"/>
                  </a:schemeClr>
                </a:solidFill>
              </a:rPr>
              <a:t>Whether witness has </a:t>
            </a:r>
            <a:r>
              <a:rPr lang="en-US" dirty="0">
                <a:solidFill>
                  <a:schemeClr val="accent5">
                    <a:lumMod val="75000"/>
                  </a:schemeClr>
                </a:solidFill>
              </a:rPr>
              <a:t>an interest in the outcome of the complaint, or </a:t>
            </a:r>
            <a:r>
              <a:rPr lang="en-US" dirty="0" smtClean="0">
                <a:solidFill>
                  <a:schemeClr val="accent5">
                    <a:lumMod val="75000"/>
                  </a:schemeClr>
                </a:solidFill>
              </a:rPr>
              <a:t>is otherwise </a:t>
            </a:r>
            <a:r>
              <a:rPr lang="en-US" dirty="0">
                <a:solidFill>
                  <a:schemeClr val="accent5">
                    <a:lumMod val="75000"/>
                  </a:schemeClr>
                </a:solidFill>
              </a:rPr>
              <a:t>biased</a:t>
            </a:r>
            <a:r>
              <a:rPr lang="en-US" dirty="0" smtClean="0">
                <a:solidFill>
                  <a:schemeClr val="accent5">
                    <a:lumMod val="75000"/>
                  </a:schemeClr>
                </a:solidFill>
              </a:rPr>
              <a:t>.</a:t>
            </a: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40</a:t>
            </a:fld>
            <a:endParaRPr lang="en-US" dirty="0"/>
          </a:p>
        </p:txBody>
      </p:sp>
    </p:spTree>
    <p:extLst>
      <p:ext uri="{BB962C8B-B14F-4D97-AF65-F5344CB8AC3E}">
        <p14:creationId xmlns:p14="http://schemas.microsoft.com/office/powerpoint/2010/main" val="23772022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Quality of </a:t>
            </a:r>
            <a:r>
              <a:rPr lang="en-US" dirty="0" smtClean="0">
                <a:solidFill>
                  <a:schemeClr val="accent5">
                    <a:lumMod val="75000"/>
                  </a:schemeClr>
                </a:solidFill>
              </a:rPr>
              <a:t>Evidence</a:t>
            </a:r>
          </a:p>
          <a:p>
            <a:pPr marL="457200" indent="-457200" algn="l">
              <a:buFont typeface="Arial" panose="020B0604020202020204" pitchFamily="34" charset="0"/>
              <a:buChar char="•"/>
            </a:pPr>
            <a:r>
              <a:rPr lang="en-US" dirty="0" smtClean="0">
                <a:solidFill>
                  <a:schemeClr val="accent5">
                    <a:lumMod val="75000"/>
                  </a:schemeClr>
                </a:solidFill>
              </a:rPr>
              <a:t>Reliability of Evidence</a:t>
            </a:r>
          </a:p>
          <a:p>
            <a:pPr marL="914400" lvl="1" indent="-457200" algn="l">
              <a:buFont typeface="Arial" panose="020B0604020202020204" pitchFamily="34" charset="0"/>
              <a:buChar char="•"/>
            </a:pPr>
            <a:r>
              <a:rPr lang="en-US" dirty="0" smtClean="0">
                <a:solidFill>
                  <a:schemeClr val="accent5">
                    <a:lumMod val="75000"/>
                  </a:schemeClr>
                </a:solidFill>
              </a:rPr>
              <a:t>Some Factors to Consider in Determining Reliability of Documents:</a:t>
            </a:r>
          </a:p>
          <a:p>
            <a:pPr marL="1371600" lvl="2" indent="-457200" algn="l">
              <a:buFont typeface="Arial" panose="020B0604020202020204" pitchFamily="34" charset="0"/>
              <a:buChar char="•"/>
            </a:pPr>
            <a:r>
              <a:rPr lang="en-US" dirty="0">
                <a:solidFill>
                  <a:schemeClr val="accent5">
                    <a:lumMod val="75000"/>
                  </a:schemeClr>
                </a:solidFill>
              </a:rPr>
              <a:t>whether they were prepared in response to the investigation </a:t>
            </a:r>
            <a:r>
              <a:rPr lang="en-US" dirty="0" smtClean="0">
                <a:solidFill>
                  <a:schemeClr val="accent5">
                    <a:lumMod val="75000"/>
                  </a:schemeClr>
                </a:solidFill>
              </a:rPr>
              <a:t>or whether </a:t>
            </a:r>
            <a:r>
              <a:rPr lang="en-US" dirty="0">
                <a:solidFill>
                  <a:schemeClr val="accent5">
                    <a:lumMod val="75000"/>
                  </a:schemeClr>
                </a:solidFill>
              </a:rPr>
              <a:t>they are maintained in the ordinary course of business; </a:t>
            </a:r>
            <a:endParaRPr lang="en-US" dirty="0" smtClean="0">
              <a:solidFill>
                <a:schemeClr val="accent5">
                  <a:lumMod val="75000"/>
                </a:schemeClr>
              </a:solidFill>
            </a:endParaRPr>
          </a:p>
          <a:p>
            <a:pPr marL="1371600" lvl="2" indent="-457200" algn="l">
              <a:buFont typeface="Arial" panose="020B0604020202020204" pitchFamily="34" charset="0"/>
              <a:buChar char="•"/>
            </a:pPr>
            <a:r>
              <a:rPr lang="en-US" dirty="0" smtClean="0">
                <a:solidFill>
                  <a:schemeClr val="accent5">
                    <a:lumMod val="75000"/>
                  </a:schemeClr>
                </a:solidFill>
              </a:rPr>
              <a:t>Whether they </a:t>
            </a:r>
            <a:r>
              <a:rPr lang="en-US" dirty="0">
                <a:solidFill>
                  <a:schemeClr val="accent5">
                    <a:lumMod val="75000"/>
                  </a:schemeClr>
                </a:solidFill>
              </a:rPr>
              <a:t>are obtained from the custodian of records or the author of </a:t>
            </a:r>
            <a:r>
              <a:rPr lang="en-US" dirty="0" smtClean="0">
                <a:solidFill>
                  <a:schemeClr val="accent5">
                    <a:lumMod val="75000"/>
                  </a:schemeClr>
                </a:solidFill>
              </a:rPr>
              <a:t>the document</a:t>
            </a:r>
            <a:r>
              <a:rPr lang="en-US" dirty="0">
                <a:solidFill>
                  <a:schemeClr val="accent5">
                    <a:lumMod val="75000"/>
                  </a:schemeClr>
                </a:solidFill>
              </a:rPr>
              <a:t>; </a:t>
            </a:r>
          </a:p>
          <a:p>
            <a:pPr marL="1371600" lvl="2" indent="-457200" algn="l">
              <a:buFont typeface="Arial" panose="020B0604020202020204" pitchFamily="34" charset="0"/>
              <a:buChar char="•"/>
            </a:pPr>
            <a:r>
              <a:rPr lang="en-US" dirty="0" smtClean="0">
                <a:solidFill>
                  <a:schemeClr val="accent5">
                    <a:lumMod val="75000"/>
                  </a:schemeClr>
                </a:solidFill>
              </a:rPr>
              <a:t>whether </a:t>
            </a:r>
            <a:r>
              <a:rPr lang="en-US" dirty="0">
                <a:solidFill>
                  <a:schemeClr val="accent5">
                    <a:lumMod val="75000"/>
                  </a:schemeClr>
                </a:solidFill>
              </a:rPr>
              <a:t>the documents are signed </a:t>
            </a:r>
            <a:r>
              <a:rPr lang="en-US" dirty="0" smtClean="0">
                <a:solidFill>
                  <a:schemeClr val="accent5">
                    <a:lumMod val="75000"/>
                  </a:schemeClr>
                </a:solidFill>
              </a:rPr>
              <a:t>and dated.</a:t>
            </a: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41</a:t>
            </a:fld>
            <a:endParaRPr lang="en-US" dirty="0"/>
          </a:p>
        </p:txBody>
      </p:sp>
    </p:spTree>
    <p:extLst>
      <p:ext uri="{BB962C8B-B14F-4D97-AF65-F5344CB8AC3E}">
        <p14:creationId xmlns:p14="http://schemas.microsoft.com/office/powerpoint/2010/main" val="931592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Quality of </a:t>
            </a:r>
            <a:r>
              <a:rPr lang="en-US" dirty="0" smtClean="0">
                <a:solidFill>
                  <a:schemeClr val="accent5">
                    <a:lumMod val="75000"/>
                  </a:schemeClr>
                </a:solidFill>
              </a:rPr>
              <a:t>Evidence</a:t>
            </a:r>
          </a:p>
          <a:p>
            <a:pPr marL="457200" indent="-457200" algn="l">
              <a:buFont typeface="Arial" panose="020B0604020202020204" pitchFamily="34" charset="0"/>
              <a:buChar char="•"/>
            </a:pPr>
            <a:r>
              <a:rPr lang="en-US" dirty="0" smtClean="0">
                <a:solidFill>
                  <a:schemeClr val="accent5">
                    <a:lumMod val="75000"/>
                  </a:schemeClr>
                </a:solidFill>
              </a:rPr>
              <a:t>Federal Rules of Evidence</a:t>
            </a:r>
          </a:p>
          <a:p>
            <a:pPr marL="914400" lvl="1" indent="-457200" algn="l">
              <a:buFont typeface="Arial" panose="020B0604020202020204" pitchFamily="34" charset="0"/>
              <a:buChar char="•"/>
            </a:pPr>
            <a:r>
              <a:rPr lang="en-US" dirty="0" smtClean="0">
                <a:solidFill>
                  <a:schemeClr val="accent5">
                    <a:lumMod val="75000"/>
                  </a:schemeClr>
                </a:solidFill>
              </a:rPr>
              <a:t>FRE do not apply in investigation </a:t>
            </a:r>
            <a:r>
              <a:rPr lang="en-US" dirty="0">
                <a:solidFill>
                  <a:schemeClr val="accent5">
                    <a:lumMod val="75000"/>
                  </a:schemeClr>
                </a:solidFill>
              </a:rPr>
              <a:t>of federal equal employment opportunity </a:t>
            </a:r>
            <a:r>
              <a:rPr lang="en-US" dirty="0" smtClean="0">
                <a:solidFill>
                  <a:schemeClr val="accent5">
                    <a:lumMod val="75000"/>
                  </a:schemeClr>
                </a:solidFill>
              </a:rPr>
              <a:t>complaints, but may </a:t>
            </a:r>
            <a:r>
              <a:rPr lang="en-US" dirty="0">
                <a:solidFill>
                  <a:schemeClr val="accent5">
                    <a:lumMod val="75000"/>
                  </a:schemeClr>
                </a:solidFill>
              </a:rPr>
              <a:t>be </a:t>
            </a:r>
            <a:r>
              <a:rPr lang="en-US" dirty="0" smtClean="0">
                <a:solidFill>
                  <a:schemeClr val="accent5">
                    <a:lumMod val="75000"/>
                  </a:schemeClr>
                </a:solidFill>
              </a:rPr>
              <a:t>used </a:t>
            </a:r>
            <a:r>
              <a:rPr lang="en-US" dirty="0">
                <a:solidFill>
                  <a:schemeClr val="accent5">
                    <a:lumMod val="75000"/>
                  </a:schemeClr>
                </a:solidFill>
              </a:rPr>
              <a:t>as a guide in assessing the evidentiary </a:t>
            </a:r>
            <a:r>
              <a:rPr lang="en-US" dirty="0" smtClean="0">
                <a:solidFill>
                  <a:schemeClr val="accent5">
                    <a:lumMod val="75000"/>
                  </a:schemeClr>
                </a:solidFill>
              </a:rPr>
              <a:t>weight to </a:t>
            </a:r>
            <a:r>
              <a:rPr lang="en-US" dirty="0">
                <a:solidFill>
                  <a:schemeClr val="accent5">
                    <a:lumMod val="75000"/>
                  </a:schemeClr>
                </a:solidFill>
              </a:rPr>
              <a:t>be given particular items of evidence</a:t>
            </a:r>
            <a:r>
              <a:rPr lang="en-US" dirty="0" smtClean="0">
                <a:solidFill>
                  <a:schemeClr val="accent5">
                    <a:lumMod val="75000"/>
                  </a:schemeClr>
                </a:solidFill>
              </a:rPr>
              <a:t>.</a:t>
            </a: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dirty="0" smtClean="0">
              <a:solidFill>
                <a:schemeClr val="accent5">
                  <a:lumMod val="75000"/>
                </a:schemeClr>
              </a:solidFill>
            </a:endParaRPr>
          </a:p>
          <a:p>
            <a:pPr marL="914400" lvl="1" indent="-457200" algn="l">
              <a:buFont typeface="Arial" panose="020B0604020202020204" pitchFamily="34" charset="0"/>
              <a:buChar char="•"/>
            </a:pPr>
            <a:endParaRPr lang="en-US" dirty="0" smtClean="0">
              <a:solidFill>
                <a:schemeClr val="accent5">
                  <a:lumMod val="75000"/>
                </a:scheme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42</a:t>
            </a:fld>
            <a:endParaRPr lang="en-US" dirty="0"/>
          </a:p>
        </p:txBody>
      </p:sp>
    </p:spTree>
    <p:extLst>
      <p:ext uri="{BB962C8B-B14F-4D97-AF65-F5344CB8AC3E}">
        <p14:creationId xmlns:p14="http://schemas.microsoft.com/office/powerpoint/2010/main" val="32808655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Quality of </a:t>
            </a:r>
            <a:r>
              <a:rPr lang="en-US" dirty="0" smtClean="0">
                <a:solidFill>
                  <a:schemeClr val="accent5">
                    <a:lumMod val="75000"/>
                  </a:schemeClr>
                </a:solidFill>
              </a:rPr>
              <a:t>Evidence</a:t>
            </a:r>
          </a:p>
          <a:p>
            <a:pPr marL="457200" indent="-457200" algn="l">
              <a:buFont typeface="Arial" panose="020B0604020202020204" pitchFamily="34" charset="0"/>
              <a:buChar char="•"/>
            </a:pPr>
            <a:r>
              <a:rPr lang="en-US" dirty="0" smtClean="0">
                <a:solidFill>
                  <a:schemeClr val="accent5">
                    <a:lumMod val="75000"/>
                  </a:schemeClr>
                </a:solidFill>
              </a:rPr>
              <a:t>Types of Evidence</a:t>
            </a:r>
          </a:p>
          <a:p>
            <a:pPr marL="914400" lvl="1" indent="-457200" algn="l">
              <a:buFont typeface="Arial" panose="020B0604020202020204" pitchFamily="34" charset="0"/>
              <a:buChar char="•"/>
            </a:pPr>
            <a:r>
              <a:rPr lang="en-US" dirty="0" smtClean="0">
                <a:solidFill>
                  <a:schemeClr val="accent5">
                    <a:lumMod val="75000"/>
                  </a:schemeClr>
                </a:solidFill>
              </a:rPr>
              <a:t>Three </a:t>
            </a:r>
            <a:r>
              <a:rPr lang="en-US" dirty="0">
                <a:solidFill>
                  <a:schemeClr val="accent5">
                    <a:lumMod val="75000"/>
                  </a:schemeClr>
                </a:solidFill>
              </a:rPr>
              <a:t>basic types of </a:t>
            </a:r>
            <a:r>
              <a:rPr lang="en-US" dirty="0" smtClean="0">
                <a:solidFill>
                  <a:schemeClr val="accent5">
                    <a:lumMod val="75000"/>
                  </a:schemeClr>
                </a:solidFill>
              </a:rPr>
              <a:t>evidence: direct evidence</a:t>
            </a:r>
            <a:r>
              <a:rPr lang="en-US" dirty="0">
                <a:solidFill>
                  <a:schemeClr val="accent5">
                    <a:lumMod val="75000"/>
                  </a:schemeClr>
                </a:solidFill>
              </a:rPr>
              <a:t>, circumstantial evidence, and statistical evidence</a:t>
            </a:r>
            <a:r>
              <a:rPr lang="en-US" dirty="0" smtClean="0">
                <a:solidFill>
                  <a:schemeClr val="accent5">
                    <a:lumMod val="75000"/>
                  </a:schemeClr>
                </a:solidFill>
              </a:rPr>
              <a:t>.</a:t>
            </a:r>
          </a:p>
          <a:p>
            <a:pPr marL="914400" lvl="1" indent="-457200" algn="l">
              <a:buFont typeface="Arial" panose="020B0604020202020204" pitchFamily="34" charset="0"/>
              <a:buChar char="•"/>
            </a:pPr>
            <a:endParaRPr lang="en-US" dirty="0">
              <a:solidFill>
                <a:schemeClr val="accent5">
                  <a:lumMod val="75000"/>
                </a:scheme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p>
          <a:p>
            <a:pPr lvl="1" algn="l"/>
            <a:endParaRPr lang="en-US" dirty="0" smtClean="0">
              <a:solidFill>
                <a:schemeClr val="accent5">
                  <a:lumMod val="75000"/>
                </a:schemeClr>
              </a:solidFill>
            </a:endParaRPr>
          </a:p>
          <a:p>
            <a:pPr marL="914400" lvl="1" indent="-457200" algn="l">
              <a:buFont typeface="Arial" panose="020B0604020202020204" pitchFamily="34" charset="0"/>
              <a:buChar char="•"/>
            </a:pPr>
            <a:endParaRPr lang="en-US" dirty="0" smtClean="0">
              <a:solidFill>
                <a:schemeClr val="accent5">
                  <a:lumMod val="75000"/>
                </a:scheme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43</a:t>
            </a:fld>
            <a:endParaRPr lang="en-US" dirty="0"/>
          </a:p>
        </p:txBody>
      </p:sp>
    </p:spTree>
    <p:extLst>
      <p:ext uri="{BB962C8B-B14F-4D97-AF65-F5344CB8AC3E}">
        <p14:creationId xmlns:p14="http://schemas.microsoft.com/office/powerpoint/2010/main" val="21002438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Quality of </a:t>
            </a:r>
            <a:r>
              <a:rPr lang="en-US" dirty="0" smtClean="0">
                <a:solidFill>
                  <a:schemeClr val="accent5">
                    <a:lumMod val="75000"/>
                  </a:schemeClr>
                </a:solidFill>
              </a:rPr>
              <a:t>Evidence</a:t>
            </a:r>
          </a:p>
          <a:p>
            <a:pPr marL="457200" indent="-457200" algn="l">
              <a:buFont typeface="Arial" panose="020B0604020202020204" pitchFamily="34" charset="0"/>
              <a:buChar char="•"/>
            </a:pPr>
            <a:r>
              <a:rPr lang="en-US" dirty="0" smtClean="0">
                <a:solidFill>
                  <a:schemeClr val="accent5">
                    <a:lumMod val="75000"/>
                  </a:schemeClr>
                </a:solidFill>
              </a:rPr>
              <a:t>Direct Evidence</a:t>
            </a:r>
          </a:p>
          <a:p>
            <a:pPr marL="914400" lvl="1" indent="-457200" algn="l">
              <a:buFont typeface="Arial" panose="020B0604020202020204" pitchFamily="34" charset="0"/>
              <a:buChar char="•"/>
            </a:pPr>
            <a:r>
              <a:rPr lang="en-US" dirty="0">
                <a:solidFill>
                  <a:schemeClr val="accent5">
                    <a:lumMod val="75000"/>
                  </a:schemeClr>
                </a:solidFill>
              </a:rPr>
              <a:t>Direct evidence is evidence that proves a fact without resort to </a:t>
            </a:r>
            <a:r>
              <a:rPr lang="en-US" dirty="0" smtClean="0">
                <a:solidFill>
                  <a:schemeClr val="accent5">
                    <a:lumMod val="75000"/>
                  </a:schemeClr>
                </a:solidFill>
              </a:rPr>
              <a:t>inference or presumption.</a:t>
            </a:r>
          </a:p>
          <a:p>
            <a:pPr marL="1371600" lvl="2" indent="-457200" algn="l">
              <a:buFont typeface="Arial" panose="020B0604020202020204" pitchFamily="34" charset="0"/>
              <a:buChar char="•"/>
            </a:pPr>
            <a:r>
              <a:rPr lang="en-US" dirty="0" smtClean="0">
                <a:solidFill>
                  <a:schemeClr val="accent5">
                    <a:lumMod val="75000"/>
                  </a:schemeClr>
                </a:solidFill>
              </a:rPr>
              <a:t>Example</a:t>
            </a:r>
            <a:r>
              <a:rPr lang="en-US" smtClean="0">
                <a:solidFill>
                  <a:schemeClr val="accent5">
                    <a:lumMod val="75000"/>
                  </a:schemeClr>
                </a:solidFill>
              </a:rPr>
              <a:t>: "I </a:t>
            </a:r>
            <a:r>
              <a:rPr lang="en-US" dirty="0">
                <a:solidFill>
                  <a:schemeClr val="accent5">
                    <a:lumMod val="75000"/>
                  </a:schemeClr>
                </a:solidFill>
              </a:rPr>
              <a:t>would never hire you for </a:t>
            </a:r>
            <a:r>
              <a:rPr lang="en-US" dirty="0" smtClean="0">
                <a:solidFill>
                  <a:schemeClr val="accent5">
                    <a:lumMod val="75000"/>
                  </a:schemeClr>
                </a:solidFill>
              </a:rPr>
              <a:t>that job </a:t>
            </a:r>
            <a:r>
              <a:rPr lang="en-US" dirty="0">
                <a:solidFill>
                  <a:schemeClr val="accent5">
                    <a:lumMod val="75000"/>
                  </a:schemeClr>
                </a:solidFill>
              </a:rPr>
              <a:t>because you are </a:t>
            </a:r>
            <a:r>
              <a:rPr lang="en-US">
                <a:solidFill>
                  <a:schemeClr val="accent5">
                    <a:lumMod val="75000"/>
                  </a:schemeClr>
                </a:solidFill>
              </a:rPr>
              <a:t>a </a:t>
            </a:r>
            <a:r>
              <a:rPr lang="en-US" smtClean="0">
                <a:solidFill>
                  <a:schemeClr val="accent5">
                    <a:lumMod val="75000"/>
                  </a:schemeClr>
                </a:solidFill>
              </a:rPr>
              <a:t>woman" </a:t>
            </a:r>
            <a:r>
              <a:rPr lang="en-US" dirty="0">
                <a:solidFill>
                  <a:schemeClr val="accent5">
                    <a:lumMod val="75000"/>
                  </a:schemeClr>
                </a:solidFill>
              </a:rPr>
              <a:t>is direct evidence of discrimination on </a:t>
            </a:r>
            <a:r>
              <a:rPr lang="en-US" dirty="0" smtClean="0">
                <a:solidFill>
                  <a:schemeClr val="accent5">
                    <a:lumMod val="75000"/>
                  </a:schemeClr>
                </a:solidFill>
              </a:rPr>
              <a:t>the basis </a:t>
            </a:r>
            <a:r>
              <a:rPr lang="en-US" dirty="0">
                <a:solidFill>
                  <a:schemeClr val="accent5">
                    <a:lumMod val="75000"/>
                  </a:schemeClr>
                </a:solidFill>
              </a:rPr>
              <a:t>of sex in hiring, but would not be direct evidence if the </a:t>
            </a:r>
            <a:r>
              <a:rPr lang="en-US" dirty="0" smtClean="0">
                <a:solidFill>
                  <a:schemeClr val="accent5">
                    <a:lumMod val="75000"/>
                  </a:schemeClr>
                </a:solidFill>
              </a:rPr>
              <a:t>issue involved </a:t>
            </a:r>
            <a:r>
              <a:rPr lang="en-US" dirty="0">
                <a:solidFill>
                  <a:schemeClr val="accent5">
                    <a:lumMod val="75000"/>
                  </a:schemeClr>
                </a:solidFill>
              </a:rPr>
              <a:t>a performance </a:t>
            </a:r>
            <a:r>
              <a:rPr lang="en-US" dirty="0" smtClean="0">
                <a:solidFill>
                  <a:schemeClr val="accent5">
                    <a:lumMod val="75000"/>
                  </a:schemeClr>
                </a:solidFill>
              </a:rPr>
              <a:t>appraisal</a:t>
            </a:r>
          </a:p>
          <a:p>
            <a:pPr marL="914400" lvl="1" indent="-457200" algn="l">
              <a:buFont typeface="Arial" panose="020B0604020202020204" pitchFamily="34" charset="0"/>
              <a:buChar char="•"/>
            </a:pPr>
            <a:r>
              <a:rPr lang="en-US" dirty="0" smtClean="0">
                <a:solidFill>
                  <a:schemeClr val="accent5">
                    <a:lumMod val="75000"/>
                  </a:schemeClr>
                </a:solidFill>
              </a:rPr>
              <a:t>Direct </a:t>
            </a:r>
            <a:r>
              <a:rPr lang="en-US" dirty="0">
                <a:solidFill>
                  <a:schemeClr val="accent5">
                    <a:lumMod val="75000"/>
                  </a:schemeClr>
                </a:solidFill>
              </a:rPr>
              <a:t>evidence of discrimination is rare</a:t>
            </a:r>
            <a:r>
              <a:rPr lang="en-US" dirty="0" smtClean="0">
                <a:solidFill>
                  <a:schemeClr val="accent5">
                    <a:lumMod val="75000"/>
                  </a:schemeClr>
                </a:solidFill>
              </a:rPr>
              <a:t>.</a:t>
            </a: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dirty="0">
              <a:solidFill>
                <a:schemeClr val="accent5">
                  <a:lumMod val="75000"/>
                </a:schemeClr>
              </a:solidFill>
            </a:endParaRPr>
          </a:p>
          <a:p>
            <a:pPr marL="457200" indent="-457200" algn="l">
              <a:buFont typeface="Arial" panose="020B0604020202020204" pitchFamily="34" charset="0"/>
              <a:buChar char="•"/>
            </a:pPr>
            <a:endParaRPr lang="en-US" dirty="0" smtClean="0">
              <a:solidFill>
                <a:schemeClr val="accent5">
                  <a:lumMod val="75000"/>
                </a:schemeClr>
              </a:solidFill>
            </a:endParaRPr>
          </a:p>
          <a:p>
            <a:pPr marL="914400" lvl="1" indent="-457200" algn="l">
              <a:buFont typeface="Arial" panose="020B0604020202020204" pitchFamily="34" charset="0"/>
              <a:buChar char="•"/>
            </a:pPr>
            <a:endParaRPr lang="en-US" dirty="0" smtClean="0">
              <a:solidFill>
                <a:schemeClr val="accent5">
                  <a:lumMod val="75000"/>
                </a:scheme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44</a:t>
            </a:fld>
            <a:endParaRPr lang="en-US" dirty="0"/>
          </a:p>
        </p:txBody>
      </p:sp>
    </p:spTree>
    <p:extLst>
      <p:ext uri="{BB962C8B-B14F-4D97-AF65-F5344CB8AC3E}">
        <p14:creationId xmlns:p14="http://schemas.microsoft.com/office/powerpoint/2010/main" val="31550152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smtClean="0">
                <a:solidFill>
                  <a:schemeClr val="accent5">
                    <a:lumMod val="75000"/>
                  </a:schemeClr>
                </a:solidFill>
              </a:rPr>
              <a:t>Quality of Evidence</a:t>
            </a:r>
          </a:p>
          <a:p>
            <a:pPr marL="457200" indent="-457200" algn="l">
              <a:buFont typeface="Arial" panose="020B0604020202020204" pitchFamily="34" charset="0"/>
              <a:buChar char="•"/>
            </a:pPr>
            <a:r>
              <a:rPr lang="en-US" dirty="0" smtClean="0">
                <a:solidFill>
                  <a:schemeClr val="accent5">
                    <a:lumMod val="75000"/>
                  </a:schemeClr>
                </a:solidFill>
              </a:rPr>
              <a:t>Direct Evidence</a:t>
            </a:r>
          </a:p>
          <a:p>
            <a:pPr marL="914400" lvl="1" indent="-457200" algn="l">
              <a:buFont typeface="Arial" panose="020B0604020202020204" pitchFamily="34" charset="0"/>
              <a:buChar char="•"/>
            </a:pPr>
            <a:r>
              <a:rPr lang="en-US" dirty="0" smtClean="0">
                <a:solidFill>
                  <a:schemeClr val="accent5">
                    <a:lumMod val="75000"/>
                  </a:schemeClr>
                </a:solidFill>
              </a:rPr>
              <a:t>Investigators must distinguish between direct evidence of bias and direct evidence of discrimination. Direct evidence of bias may be strong but circumstantial evidence of discrimination in a particular case. </a:t>
            </a:r>
          </a:p>
          <a:p>
            <a:pPr marL="1371600" lvl="2" indent="-457200" algn="l">
              <a:buFont typeface="Arial" panose="020B0604020202020204" pitchFamily="34" charset="0"/>
              <a:buChar char="•"/>
            </a:pPr>
            <a:r>
              <a:rPr lang="en-US" dirty="0" smtClean="0">
                <a:solidFill>
                  <a:schemeClr val="accent5">
                    <a:lumMod val="75000"/>
                  </a:schemeClr>
                </a:solidFill>
              </a:rPr>
              <a:t>Example</a:t>
            </a:r>
            <a:r>
              <a:rPr lang="en-US" smtClean="0">
                <a:solidFill>
                  <a:schemeClr val="accent5">
                    <a:lumMod val="75000"/>
                  </a:schemeClr>
                </a:solidFill>
              </a:rPr>
              <a:t>: "I </a:t>
            </a:r>
            <a:r>
              <a:rPr lang="en-US" dirty="0" smtClean="0">
                <a:solidFill>
                  <a:schemeClr val="accent5">
                    <a:lumMod val="75000"/>
                  </a:schemeClr>
                </a:solidFill>
              </a:rPr>
              <a:t>would never hire a woman for that </a:t>
            </a:r>
            <a:r>
              <a:rPr lang="en-US" smtClean="0">
                <a:solidFill>
                  <a:schemeClr val="accent5">
                    <a:lumMod val="75000"/>
                  </a:schemeClr>
                </a:solidFill>
              </a:rPr>
              <a:t>job," </a:t>
            </a:r>
            <a:r>
              <a:rPr lang="en-US" dirty="0" smtClean="0">
                <a:solidFill>
                  <a:schemeClr val="accent5">
                    <a:lumMod val="75000"/>
                  </a:schemeClr>
                </a:solidFill>
              </a:rPr>
              <a:t>is direct evidence of bias, as not directed towards any specific person.  It is circumstantial evidence of sex discrimination if the woman applied but was not hired. </a:t>
            </a:r>
          </a:p>
          <a:p>
            <a:pPr lvl="0" algn="l"/>
            <a:r>
              <a:rPr lang="en-US" sz="1800" dirty="0">
                <a:solidFill>
                  <a:srgbClr val="4BACC6">
                    <a:lumMod val="75000"/>
                  </a:srgbClr>
                </a:solidFill>
              </a:rPr>
              <a:t>(MD-110</a:t>
            </a:r>
            <a:r>
              <a:rPr lang="en-US" sz="1800" dirty="0" smtClean="0">
                <a:solidFill>
                  <a:srgbClr val="4BACC6">
                    <a:lumMod val="75000"/>
                  </a:srgbClr>
                </a:solidFill>
              </a:rPr>
              <a:t>)</a:t>
            </a:r>
            <a:endParaRPr lang="en-US" dirty="0" smtClean="0">
              <a:solidFill>
                <a:schemeClr val="accent5">
                  <a:lumMod val="75000"/>
                </a:scheme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45</a:t>
            </a:fld>
            <a:endParaRPr lang="en-US" dirty="0"/>
          </a:p>
        </p:txBody>
      </p:sp>
    </p:spTree>
    <p:extLst>
      <p:ext uri="{BB962C8B-B14F-4D97-AF65-F5344CB8AC3E}">
        <p14:creationId xmlns:p14="http://schemas.microsoft.com/office/powerpoint/2010/main" val="34458468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Quality of </a:t>
            </a:r>
            <a:r>
              <a:rPr lang="en-US" dirty="0" smtClean="0">
                <a:solidFill>
                  <a:schemeClr val="accent5">
                    <a:lumMod val="75000"/>
                  </a:schemeClr>
                </a:solidFill>
              </a:rPr>
              <a:t>Evidence</a:t>
            </a:r>
          </a:p>
          <a:p>
            <a:pPr marL="457200" indent="-457200" algn="l">
              <a:buFont typeface="Arial" panose="020B0604020202020204" pitchFamily="34" charset="0"/>
              <a:buChar char="•"/>
            </a:pPr>
            <a:r>
              <a:rPr lang="en-US" dirty="0" smtClean="0">
                <a:solidFill>
                  <a:schemeClr val="accent5">
                    <a:lumMod val="75000"/>
                  </a:schemeClr>
                </a:solidFill>
              </a:rPr>
              <a:t>Circumstantial Evidence</a:t>
            </a:r>
          </a:p>
          <a:p>
            <a:pPr marL="914400" lvl="1" indent="-457200" algn="l">
              <a:buFont typeface="Arial" panose="020B0604020202020204" pitchFamily="34" charset="0"/>
              <a:buChar char="•"/>
            </a:pPr>
            <a:r>
              <a:rPr lang="en-US" dirty="0">
                <a:solidFill>
                  <a:schemeClr val="accent5">
                    <a:lumMod val="75000"/>
                  </a:schemeClr>
                </a:solidFill>
              </a:rPr>
              <a:t>Circumstantial evidence is evidence based on inference. </a:t>
            </a:r>
            <a:r>
              <a:rPr lang="en-US" dirty="0" smtClean="0">
                <a:solidFill>
                  <a:schemeClr val="accent5">
                    <a:lumMod val="75000"/>
                  </a:schemeClr>
                </a:solidFill>
              </a:rPr>
              <a:t> The </a:t>
            </a:r>
            <a:r>
              <a:rPr lang="en-US" dirty="0">
                <a:solidFill>
                  <a:schemeClr val="accent5">
                    <a:lumMod val="75000"/>
                  </a:schemeClr>
                </a:solidFill>
              </a:rPr>
              <a:t>fact finder must draw </a:t>
            </a:r>
            <a:r>
              <a:rPr lang="en-US" dirty="0" smtClean="0">
                <a:solidFill>
                  <a:schemeClr val="accent5">
                    <a:lumMod val="75000"/>
                  </a:schemeClr>
                </a:solidFill>
              </a:rPr>
              <a:t>an inference </a:t>
            </a:r>
            <a:r>
              <a:rPr lang="en-US" dirty="0">
                <a:solidFill>
                  <a:schemeClr val="accent5">
                    <a:lumMod val="75000"/>
                  </a:schemeClr>
                </a:solidFill>
              </a:rPr>
              <a:t>from the evidence to reach a factual conclusion</a:t>
            </a:r>
            <a:r>
              <a:rPr lang="en-US" dirty="0" smtClean="0">
                <a:solidFill>
                  <a:schemeClr val="accent5">
                    <a:lumMod val="75000"/>
                  </a:schemeClr>
                </a:solidFill>
              </a:rPr>
              <a:t>.</a:t>
            </a:r>
          </a:p>
          <a:p>
            <a:pPr marL="914400" lvl="1" indent="-457200" algn="l">
              <a:buFont typeface="Arial" panose="020B0604020202020204" pitchFamily="34" charset="0"/>
              <a:buChar char="•"/>
            </a:pPr>
            <a:endParaRPr lang="en-US" dirty="0">
              <a:solidFill>
                <a:schemeClr val="accent5">
                  <a:lumMod val="75000"/>
                </a:scheme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dirty="0">
              <a:solidFill>
                <a:schemeClr val="accent5">
                  <a:lumMod val="75000"/>
                </a:schemeClr>
              </a:solidFill>
            </a:endParaRPr>
          </a:p>
          <a:p>
            <a:pPr marL="457200" indent="-457200" algn="l">
              <a:buFont typeface="Arial" panose="020B0604020202020204" pitchFamily="34" charset="0"/>
              <a:buChar char="•"/>
            </a:pPr>
            <a:endParaRPr lang="en-US" dirty="0" smtClean="0">
              <a:solidFill>
                <a:schemeClr val="accent5">
                  <a:lumMod val="75000"/>
                </a:scheme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46</a:t>
            </a:fld>
            <a:endParaRPr lang="en-US" dirty="0"/>
          </a:p>
        </p:txBody>
      </p:sp>
    </p:spTree>
    <p:extLst>
      <p:ext uri="{BB962C8B-B14F-4D97-AF65-F5344CB8AC3E}">
        <p14:creationId xmlns:p14="http://schemas.microsoft.com/office/powerpoint/2010/main" val="22635900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a:solidFill>
                  <a:schemeClr val="accent5">
                    <a:lumMod val="75000"/>
                  </a:schemeClr>
                </a:solidFill>
              </a:rPr>
              <a:t>Quality of </a:t>
            </a:r>
            <a:r>
              <a:rPr lang="en-US" dirty="0" smtClean="0">
                <a:solidFill>
                  <a:schemeClr val="accent5">
                    <a:lumMod val="75000"/>
                  </a:schemeClr>
                </a:solidFill>
              </a:rPr>
              <a:t>Evidence</a:t>
            </a:r>
          </a:p>
          <a:p>
            <a:pPr marL="457200" indent="-457200" algn="l">
              <a:buFont typeface="Arial" panose="020B0604020202020204" pitchFamily="34" charset="0"/>
              <a:buChar char="•"/>
            </a:pPr>
            <a:r>
              <a:rPr lang="en-US" dirty="0" smtClean="0">
                <a:solidFill>
                  <a:schemeClr val="accent5">
                    <a:lumMod val="75000"/>
                  </a:schemeClr>
                </a:solidFill>
              </a:rPr>
              <a:t>Circumstantial Evidence</a:t>
            </a:r>
          </a:p>
          <a:p>
            <a:pPr marL="914400" lvl="1" indent="-457200" algn="l">
              <a:buFont typeface="Arial" panose="020B0604020202020204" pitchFamily="34" charset="0"/>
              <a:buChar char="•"/>
            </a:pPr>
            <a:r>
              <a:rPr lang="en-US" dirty="0" smtClean="0">
                <a:solidFill>
                  <a:schemeClr val="accent5">
                    <a:lumMod val="75000"/>
                  </a:schemeClr>
                </a:solidFill>
              </a:rPr>
              <a:t>Comparative Evidence </a:t>
            </a:r>
          </a:p>
          <a:p>
            <a:pPr marL="1371600" lvl="2" indent="-457200" algn="l">
              <a:buFont typeface="Arial" panose="020B0604020202020204" pitchFamily="34" charset="0"/>
              <a:buChar char="•"/>
            </a:pPr>
            <a:r>
              <a:rPr lang="en-US" dirty="0" smtClean="0">
                <a:solidFill>
                  <a:schemeClr val="accent5">
                    <a:lumMod val="75000"/>
                  </a:schemeClr>
                </a:solidFill>
              </a:rPr>
              <a:t>An important type of circumstantial evidence.</a:t>
            </a:r>
            <a:endParaRPr lang="en-US" dirty="0">
              <a:solidFill>
                <a:schemeClr val="accent5">
                  <a:lumMod val="75000"/>
                </a:schemeClr>
              </a:solidFill>
            </a:endParaRPr>
          </a:p>
          <a:p>
            <a:pPr marL="1371600" lvl="2" indent="-457200" algn="l">
              <a:buFont typeface="Arial" panose="020B0604020202020204" pitchFamily="34" charset="0"/>
              <a:buChar char="•"/>
            </a:pPr>
            <a:r>
              <a:rPr lang="en-US" dirty="0" smtClean="0">
                <a:solidFill>
                  <a:schemeClr val="accent5">
                    <a:lumMod val="75000"/>
                  </a:schemeClr>
                </a:solidFill>
              </a:rPr>
              <a:t>Evidence </a:t>
            </a:r>
            <a:r>
              <a:rPr lang="en-US" dirty="0">
                <a:solidFill>
                  <a:schemeClr val="accent5">
                    <a:lumMod val="75000"/>
                  </a:schemeClr>
                </a:solidFill>
              </a:rPr>
              <a:t>regarding </a:t>
            </a:r>
            <a:r>
              <a:rPr lang="en-US">
                <a:solidFill>
                  <a:schemeClr val="accent5">
                    <a:lumMod val="75000"/>
                  </a:schemeClr>
                </a:solidFill>
              </a:rPr>
              <a:t>how </a:t>
            </a:r>
            <a:r>
              <a:rPr lang="en-US" smtClean="0">
                <a:solidFill>
                  <a:schemeClr val="accent5">
                    <a:lumMod val="75000"/>
                  </a:schemeClr>
                </a:solidFill>
              </a:rPr>
              <a:t>"similarly situated" </a:t>
            </a:r>
            <a:r>
              <a:rPr lang="en-US" dirty="0" smtClean="0">
                <a:solidFill>
                  <a:schemeClr val="accent5">
                    <a:lumMod val="75000"/>
                  </a:schemeClr>
                </a:solidFill>
              </a:rPr>
              <a:t>persons </a:t>
            </a:r>
            <a:r>
              <a:rPr lang="en-US" dirty="0">
                <a:solidFill>
                  <a:schemeClr val="accent5">
                    <a:lumMod val="75000"/>
                  </a:schemeClr>
                </a:solidFill>
              </a:rPr>
              <a:t>outside of </a:t>
            </a:r>
            <a:r>
              <a:rPr lang="en-US">
                <a:solidFill>
                  <a:schemeClr val="accent5">
                    <a:lumMod val="75000"/>
                  </a:schemeClr>
                </a:solidFill>
              </a:rPr>
              <a:t>the </a:t>
            </a:r>
            <a:r>
              <a:rPr lang="en-US" smtClean="0">
                <a:solidFill>
                  <a:schemeClr val="accent5">
                    <a:lumMod val="75000"/>
                  </a:schemeClr>
                </a:solidFill>
              </a:rPr>
              <a:t>complainant's </a:t>
            </a:r>
            <a:r>
              <a:rPr lang="en-US" dirty="0">
                <a:solidFill>
                  <a:schemeClr val="accent5">
                    <a:lumMod val="75000"/>
                  </a:schemeClr>
                </a:solidFill>
              </a:rPr>
              <a:t>protected groups were </a:t>
            </a:r>
            <a:r>
              <a:rPr lang="en-US" dirty="0" smtClean="0">
                <a:solidFill>
                  <a:schemeClr val="accent5">
                    <a:lumMod val="75000"/>
                  </a:schemeClr>
                </a:solidFill>
              </a:rPr>
              <a:t>treated.</a:t>
            </a:r>
          </a:p>
          <a:p>
            <a:pPr marL="1371600" lvl="2" indent="-457200" algn="l">
              <a:buFont typeface="Arial" panose="020B0604020202020204" pitchFamily="34" charset="0"/>
              <a:buChar char="•"/>
            </a:pPr>
            <a:r>
              <a:rPr lang="en-US" smtClean="0">
                <a:solidFill>
                  <a:schemeClr val="accent5">
                    <a:lumMod val="75000"/>
                  </a:schemeClr>
                </a:solidFill>
              </a:rPr>
              <a:t>"Similarly situated" </a:t>
            </a:r>
            <a:r>
              <a:rPr lang="en-US" dirty="0">
                <a:solidFill>
                  <a:schemeClr val="accent5">
                    <a:lumMod val="75000"/>
                  </a:schemeClr>
                </a:solidFill>
              </a:rPr>
              <a:t>means </a:t>
            </a:r>
            <a:r>
              <a:rPr lang="en-US" dirty="0" smtClean="0">
                <a:solidFill>
                  <a:schemeClr val="accent5">
                    <a:lumMod val="75000"/>
                  </a:schemeClr>
                </a:solidFill>
              </a:rPr>
              <a:t>the </a:t>
            </a:r>
            <a:r>
              <a:rPr lang="en-US" dirty="0">
                <a:solidFill>
                  <a:schemeClr val="accent5">
                    <a:lumMod val="75000"/>
                  </a:schemeClr>
                </a:solidFill>
              </a:rPr>
              <a:t>persons who are </a:t>
            </a:r>
            <a:r>
              <a:rPr lang="en-US" dirty="0" smtClean="0">
                <a:solidFill>
                  <a:schemeClr val="accent5">
                    <a:lumMod val="75000"/>
                  </a:schemeClr>
                </a:solidFill>
              </a:rPr>
              <a:t>being compared </a:t>
            </a:r>
            <a:r>
              <a:rPr lang="en-US" dirty="0">
                <a:solidFill>
                  <a:schemeClr val="accent5">
                    <a:lumMod val="75000"/>
                  </a:schemeClr>
                </a:solidFill>
              </a:rPr>
              <a:t>are so situated that it is reasonable to expect that they </a:t>
            </a:r>
            <a:r>
              <a:rPr lang="en-US" dirty="0" smtClean="0">
                <a:solidFill>
                  <a:schemeClr val="accent5">
                    <a:lumMod val="75000"/>
                  </a:schemeClr>
                </a:solidFill>
              </a:rPr>
              <a:t>would receive </a:t>
            </a:r>
            <a:r>
              <a:rPr lang="en-US" dirty="0">
                <a:solidFill>
                  <a:schemeClr val="accent5">
                    <a:lumMod val="75000"/>
                  </a:schemeClr>
                </a:solidFill>
              </a:rPr>
              <a:t>the same treatment as the complainant in the context of a </a:t>
            </a:r>
            <a:r>
              <a:rPr lang="en-US" dirty="0" smtClean="0">
                <a:solidFill>
                  <a:schemeClr val="accent5">
                    <a:lumMod val="75000"/>
                  </a:schemeClr>
                </a:solidFill>
              </a:rPr>
              <a:t>particular employment </a:t>
            </a:r>
            <a:r>
              <a:rPr lang="en-US" dirty="0">
                <a:solidFill>
                  <a:schemeClr val="accent5">
                    <a:lumMod val="75000"/>
                  </a:schemeClr>
                </a:solidFill>
              </a:rPr>
              <a:t>decision. </a:t>
            </a:r>
            <a:endParaRPr lang="en-US" dirty="0" smtClean="0">
              <a:solidFill>
                <a:schemeClr val="accent5">
                  <a:lumMod val="75000"/>
                </a:schemeClr>
              </a:solidFill>
            </a:endParaRP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dirty="0" smtClean="0">
              <a:solidFill>
                <a:schemeClr val="accent5">
                  <a:lumMod val="75000"/>
                </a:schemeClr>
              </a:solidFill>
            </a:endParaRPr>
          </a:p>
          <a:p>
            <a:pPr marL="914400" lvl="1" indent="-457200" algn="l">
              <a:buFont typeface="Arial" panose="020B0604020202020204" pitchFamily="34" charset="0"/>
              <a:buChar char="•"/>
            </a:pPr>
            <a:endParaRPr lang="en-US" dirty="0" smtClean="0">
              <a:solidFill>
                <a:schemeClr val="accent5">
                  <a:lumMod val="75000"/>
                </a:scheme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47</a:t>
            </a:fld>
            <a:endParaRPr lang="en-US" dirty="0"/>
          </a:p>
        </p:txBody>
      </p:sp>
    </p:spTree>
    <p:extLst>
      <p:ext uri="{BB962C8B-B14F-4D97-AF65-F5344CB8AC3E}">
        <p14:creationId xmlns:p14="http://schemas.microsoft.com/office/powerpoint/2010/main" val="20299275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dirty="0">
                <a:solidFill>
                  <a:schemeClr val="accent5">
                    <a:lumMod val="75000"/>
                  </a:schemeClr>
                </a:solidFill>
              </a:rPr>
              <a:t>Quality of </a:t>
            </a:r>
            <a:r>
              <a:rPr lang="en-US" dirty="0" smtClean="0">
                <a:solidFill>
                  <a:schemeClr val="accent5">
                    <a:lumMod val="75000"/>
                  </a:schemeClr>
                </a:solidFill>
              </a:rPr>
              <a:t>Evidence</a:t>
            </a:r>
          </a:p>
          <a:p>
            <a:pPr marL="457200" indent="-457200" algn="l">
              <a:buFont typeface="Arial" panose="020B0604020202020204" pitchFamily="34" charset="0"/>
              <a:buChar char="•"/>
            </a:pPr>
            <a:r>
              <a:rPr lang="en-US" dirty="0" smtClean="0">
                <a:solidFill>
                  <a:schemeClr val="accent5">
                    <a:lumMod val="75000"/>
                  </a:schemeClr>
                </a:solidFill>
              </a:rPr>
              <a:t>Circumstantial Evidence</a:t>
            </a:r>
          </a:p>
          <a:p>
            <a:pPr marL="914400" lvl="1" indent="-457200" algn="l">
              <a:buFont typeface="Arial" panose="020B0604020202020204" pitchFamily="34" charset="0"/>
              <a:buChar char="•"/>
            </a:pPr>
            <a:r>
              <a:rPr lang="en-US" dirty="0" smtClean="0">
                <a:solidFill>
                  <a:schemeClr val="accent5">
                    <a:lumMod val="75000"/>
                  </a:schemeClr>
                </a:solidFill>
              </a:rPr>
              <a:t>Comparative Circumstantial Evidence </a:t>
            </a:r>
          </a:p>
          <a:p>
            <a:pPr marL="1371600" lvl="2" indent="-457200" algn="l">
              <a:buFont typeface="Arial" panose="020B0604020202020204" pitchFamily="34" charset="0"/>
              <a:buChar char="•"/>
            </a:pPr>
            <a:r>
              <a:rPr lang="en-US" dirty="0" smtClean="0">
                <a:solidFill>
                  <a:schemeClr val="accent5">
                    <a:lumMod val="75000"/>
                  </a:schemeClr>
                </a:solidFill>
              </a:rPr>
              <a:t>Individuals </a:t>
            </a:r>
            <a:r>
              <a:rPr lang="en-US" dirty="0">
                <a:solidFill>
                  <a:schemeClr val="accent5">
                    <a:lumMod val="75000"/>
                  </a:schemeClr>
                </a:solidFill>
              </a:rPr>
              <a:t>may </a:t>
            </a:r>
            <a:r>
              <a:rPr lang="en-US" dirty="0" smtClean="0">
                <a:solidFill>
                  <a:schemeClr val="accent5">
                    <a:lumMod val="75000"/>
                  </a:schemeClr>
                </a:solidFill>
              </a:rPr>
              <a:t>be similarly </a:t>
            </a:r>
            <a:r>
              <a:rPr lang="en-US" dirty="0">
                <a:solidFill>
                  <a:schemeClr val="accent5">
                    <a:lumMod val="75000"/>
                  </a:schemeClr>
                </a:solidFill>
              </a:rPr>
              <a:t>situated for one employment decision, but not for another. </a:t>
            </a:r>
            <a:r>
              <a:rPr lang="en-US" dirty="0" smtClean="0">
                <a:solidFill>
                  <a:schemeClr val="accent5">
                    <a:lumMod val="75000"/>
                  </a:schemeClr>
                </a:solidFill>
              </a:rPr>
              <a:t>Example: A female </a:t>
            </a:r>
            <a:r>
              <a:rPr lang="en-US" dirty="0">
                <a:solidFill>
                  <a:schemeClr val="accent5">
                    <a:lumMod val="75000"/>
                  </a:schemeClr>
                </a:solidFill>
              </a:rPr>
              <a:t>GS-4 clerk-typist may be similarly situated to a </a:t>
            </a:r>
            <a:r>
              <a:rPr lang="en-US" dirty="0" smtClean="0">
                <a:solidFill>
                  <a:schemeClr val="accent5">
                    <a:lumMod val="75000"/>
                  </a:schemeClr>
                </a:solidFill>
              </a:rPr>
              <a:t>male GS-7 </a:t>
            </a:r>
            <a:r>
              <a:rPr lang="en-US" dirty="0">
                <a:solidFill>
                  <a:schemeClr val="accent5">
                    <a:lumMod val="75000"/>
                  </a:schemeClr>
                </a:solidFill>
              </a:rPr>
              <a:t>paralegal in a discrimination case involving the approval of </a:t>
            </a:r>
            <a:r>
              <a:rPr lang="en-US" dirty="0" smtClean="0">
                <a:solidFill>
                  <a:schemeClr val="accent5">
                    <a:lumMod val="75000"/>
                  </a:schemeClr>
                </a:solidFill>
              </a:rPr>
              <a:t>annual leave </a:t>
            </a:r>
            <a:r>
              <a:rPr lang="en-US" dirty="0">
                <a:solidFill>
                  <a:schemeClr val="accent5">
                    <a:lumMod val="75000"/>
                  </a:schemeClr>
                </a:solidFill>
              </a:rPr>
              <a:t>where the same rules are applied to both employees by the </a:t>
            </a:r>
            <a:r>
              <a:rPr lang="en-US" dirty="0" smtClean="0">
                <a:solidFill>
                  <a:schemeClr val="accent5">
                    <a:lumMod val="75000"/>
                  </a:schemeClr>
                </a:solidFill>
              </a:rPr>
              <a:t>same supervisor </a:t>
            </a:r>
            <a:r>
              <a:rPr lang="en-US" dirty="0">
                <a:solidFill>
                  <a:schemeClr val="accent5">
                    <a:lumMod val="75000"/>
                  </a:schemeClr>
                </a:solidFill>
              </a:rPr>
              <a:t>or where both are in the same unit or subject to the same </a:t>
            </a:r>
            <a:r>
              <a:rPr lang="en-US" dirty="0" smtClean="0">
                <a:solidFill>
                  <a:schemeClr val="accent5">
                    <a:lumMod val="75000"/>
                  </a:schemeClr>
                </a:solidFill>
              </a:rPr>
              <a:t>chain of </a:t>
            </a:r>
            <a:r>
              <a:rPr lang="en-US" dirty="0">
                <a:solidFill>
                  <a:schemeClr val="accent5">
                    <a:lumMod val="75000"/>
                  </a:schemeClr>
                </a:solidFill>
              </a:rPr>
              <a:t>command. </a:t>
            </a:r>
            <a:r>
              <a:rPr lang="en-US" dirty="0" smtClean="0">
                <a:solidFill>
                  <a:schemeClr val="accent5">
                    <a:lumMod val="75000"/>
                  </a:schemeClr>
                </a:solidFill>
              </a:rPr>
              <a:t> They would not be similarly situated in a case of discrimination in hiring of paralegals.</a:t>
            </a: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dirty="0" smtClean="0">
              <a:solidFill>
                <a:schemeClr val="accent5">
                  <a:lumMod val="75000"/>
                </a:schemeClr>
              </a:solidFill>
            </a:endParaRPr>
          </a:p>
          <a:p>
            <a:pPr marL="914400" lvl="1" indent="-457200" algn="l">
              <a:buFont typeface="Arial" panose="020B0604020202020204" pitchFamily="34" charset="0"/>
              <a:buChar char="•"/>
            </a:pPr>
            <a:endParaRPr lang="en-US" dirty="0" smtClean="0">
              <a:solidFill>
                <a:schemeClr val="accent5">
                  <a:lumMod val="75000"/>
                </a:scheme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48</a:t>
            </a:fld>
            <a:endParaRPr lang="en-US" dirty="0"/>
          </a:p>
        </p:txBody>
      </p:sp>
    </p:spTree>
    <p:extLst>
      <p:ext uri="{BB962C8B-B14F-4D97-AF65-F5344CB8AC3E}">
        <p14:creationId xmlns:p14="http://schemas.microsoft.com/office/powerpoint/2010/main" val="200041018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Quality of </a:t>
            </a:r>
            <a:r>
              <a:rPr lang="en-US" dirty="0" smtClean="0">
                <a:solidFill>
                  <a:schemeClr val="accent5">
                    <a:lumMod val="75000"/>
                  </a:schemeClr>
                </a:solidFill>
              </a:rPr>
              <a:t>Evidence</a:t>
            </a:r>
          </a:p>
          <a:p>
            <a:pPr marL="457200" indent="-457200" algn="l">
              <a:buFont typeface="Arial" panose="020B0604020202020204" pitchFamily="34" charset="0"/>
              <a:buChar char="•"/>
            </a:pPr>
            <a:r>
              <a:rPr lang="en-US" dirty="0" smtClean="0">
                <a:solidFill>
                  <a:schemeClr val="accent5">
                    <a:lumMod val="75000"/>
                  </a:schemeClr>
                </a:solidFill>
              </a:rPr>
              <a:t>Circumstantial Evidence</a:t>
            </a:r>
          </a:p>
          <a:p>
            <a:pPr marL="914400" lvl="1" indent="-457200" algn="l">
              <a:buFont typeface="Arial" panose="020B0604020202020204" pitchFamily="34" charset="0"/>
              <a:buChar char="•"/>
            </a:pPr>
            <a:r>
              <a:rPr lang="en-US" dirty="0" smtClean="0">
                <a:solidFill>
                  <a:schemeClr val="accent5">
                    <a:lumMod val="75000"/>
                  </a:schemeClr>
                </a:solidFill>
              </a:rPr>
              <a:t>Comparative Circumstantial Evidence </a:t>
            </a:r>
          </a:p>
          <a:p>
            <a:pPr marL="1371600" lvl="2" indent="-457200" algn="l">
              <a:buFont typeface="Arial" panose="020B0604020202020204" pitchFamily="34" charset="0"/>
              <a:buChar char="•"/>
            </a:pPr>
            <a:r>
              <a:rPr lang="en-US" dirty="0" smtClean="0">
                <a:solidFill>
                  <a:schemeClr val="accent5">
                    <a:lumMod val="75000"/>
                  </a:schemeClr>
                </a:solidFill>
              </a:rPr>
              <a:t>Complainant </a:t>
            </a:r>
            <a:r>
              <a:rPr lang="en-US" dirty="0">
                <a:solidFill>
                  <a:schemeClr val="accent5">
                    <a:lumMod val="75000"/>
                  </a:schemeClr>
                </a:solidFill>
              </a:rPr>
              <a:t>and the responding management official should provide </a:t>
            </a:r>
            <a:r>
              <a:rPr lang="en-US" dirty="0" smtClean="0">
                <a:solidFill>
                  <a:schemeClr val="accent5">
                    <a:lumMod val="75000"/>
                  </a:schemeClr>
                </a:solidFill>
              </a:rPr>
              <a:t>a list </a:t>
            </a:r>
            <a:r>
              <a:rPr lang="en-US" dirty="0">
                <a:solidFill>
                  <a:schemeClr val="accent5">
                    <a:lumMod val="75000"/>
                  </a:schemeClr>
                </a:solidFill>
              </a:rPr>
              <a:t>of comparators for the challenged action</a:t>
            </a:r>
            <a:r>
              <a:rPr lang="en-US" dirty="0" smtClean="0">
                <a:solidFill>
                  <a:schemeClr val="accent5">
                    <a:lumMod val="75000"/>
                  </a:schemeClr>
                </a:solidFill>
              </a:rPr>
              <a:t>.</a:t>
            </a:r>
            <a:r>
              <a:rPr lang="en-US" dirty="0">
                <a:solidFill>
                  <a:schemeClr val="accent5">
                    <a:lumMod val="75000"/>
                  </a:schemeClr>
                </a:solidFill>
              </a:rPr>
              <a:t> </a:t>
            </a:r>
            <a:endParaRPr lang="en-US" dirty="0" smtClean="0">
              <a:solidFill>
                <a:schemeClr val="accent5">
                  <a:lumMod val="75000"/>
                </a:schemeClr>
              </a:solidFill>
            </a:endParaRPr>
          </a:p>
          <a:p>
            <a:pPr marL="1371600" lvl="2" indent="-457200" algn="l">
              <a:buFont typeface="Arial" panose="020B0604020202020204" pitchFamily="34" charset="0"/>
              <a:buChar char="•"/>
            </a:pPr>
            <a:r>
              <a:rPr lang="en-US" dirty="0" smtClean="0">
                <a:solidFill>
                  <a:schemeClr val="accent5">
                    <a:lumMod val="75000"/>
                  </a:schemeClr>
                </a:solidFill>
              </a:rPr>
              <a:t>Investigator </a:t>
            </a:r>
            <a:r>
              <a:rPr lang="en-US" dirty="0">
                <a:solidFill>
                  <a:schemeClr val="accent5">
                    <a:lumMod val="75000"/>
                  </a:schemeClr>
                </a:solidFill>
              </a:rPr>
              <a:t>should find out whether there are </a:t>
            </a:r>
            <a:r>
              <a:rPr lang="en-US" dirty="0" smtClean="0">
                <a:solidFill>
                  <a:schemeClr val="accent5">
                    <a:lumMod val="75000"/>
                  </a:schemeClr>
                </a:solidFill>
              </a:rPr>
              <a:t>other persons </a:t>
            </a:r>
            <a:r>
              <a:rPr lang="en-US" dirty="0">
                <a:solidFill>
                  <a:schemeClr val="accent5">
                    <a:lumMod val="75000"/>
                  </a:schemeClr>
                </a:solidFill>
              </a:rPr>
              <a:t>whose treatment could be compared to </a:t>
            </a:r>
            <a:r>
              <a:rPr lang="en-US">
                <a:solidFill>
                  <a:schemeClr val="accent5">
                    <a:lumMod val="75000"/>
                  </a:schemeClr>
                </a:solidFill>
              </a:rPr>
              <a:t>the </a:t>
            </a:r>
            <a:r>
              <a:rPr lang="en-US" smtClean="0">
                <a:solidFill>
                  <a:schemeClr val="accent5">
                    <a:lumMod val="75000"/>
                  </a:schemeClr>
                </a:solidFill>
              </a:rPr>
              <a:t>complainant's </a:t>
            </a:r>
            <a:r>
              <a:rPr lang="en-US" dirty="0" smtClean="0">
                <a:solidFill>
                  <a:schemeClr val="accent5">
                    <a:lumMod val="75000"/>
                  </a:schemeClr>
                </a:solidFill>
              </a:rPr>
              <a:t>treatment.</a:t>
            </a: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(MD-110</a:t>
            </a:r>
            <a:r>
              <a:rPr lang="en-US" sz="1800" dirty="0">
                <a:solidFill>
                  <a:srgbClr val="4BACC6">
                    <a:lumMod val="75000"/>
                  </a:srgbClr>
                </a:solidFill>
              </a:rPr>
              <a:t>)</a:t>
            </a:r>
            <a:endParaRPr lang="en-US" dirty="0">
              <a:solidFill>
                <a:schemeClr val="accent5">
                  <a:lumMod val="75000"/>
                </a:schemeClr>
              </a:solidFill>
            </a:endParaRPr>
          </a:p>
          <a:p>
            <a:pPr marL="1371600" lvl="2" indent="-457200" algn="l">
              <a:buFont typeface="Arial" panose="020B0604020202020204" pitchFamily="34" charset="0"/>
              <a:buChar char="•"/>
            </a:pPr>
            <a:endParaRPr lang="en-US" dirty="0" smtClean="0">
              <a:solidFill>
                <a:schemeClr val="accent5">
                  <a:lumMod val="75000"/>
                </a:scheme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49</a:t>
            </a:fld>
            <a:endParaRPr lang="en-US" dirty="0"/>
          </a:p>
        </p:txBody>
      </p:sp>
    </p:spTree>
    <p:extLst>
      <p:ext uri="{BB962C8B-B14F-4D97-AF65-F5344CB8AC3E}">
        <p14:creationId xmlns:p14="http://schemas.microsoft.com/office/powerpoint/2010/main" val="1021618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smtClean="0">
                <a:solidFill>
                  <a:schemeClr val="accent5">
                    <a:lumMod val="75000"/>
                  </a:schemeClr>
                </a:solidFill>
              </a:rPr>
              <a:t>Introduction </a:t>
            </a:r>
            <a:r>
              <a:rPr lang="en-US" dirty="0">
                <a:solidFill>
                  <a:schemeClr val="accent5">
                    <a:lumMod val="75000"/>
                  </a:schemeClr>
                </a:solidFill>
              </a:rPr>
              <a:t>to MD-110 </a:t>
            </a:r>
          </a:p>
          <a:p>
            <a:pPr marL="457200" indent="-457200" algn="l">
              <a:buFont typeface="Arial" panose="020B0604020202020204" pitchFamily="34" charset="0"/>
              <a:buChar char="•"/>
            </a:pPr>
            <a:r>
              <a:rPr lang="en-US" dirty="0" smtClean="0">
                <a:solidFill>
                  <a:schemeClr val="accent5">
                    <a:lumMod val="75000"/>
                  </a:schemeClr>
                </a:solidFill>
              </a:rPr>
              <a:t>2015 Revisions</a:t>
            </a:r>
          </a:p>
          <a:p>
            <a:pPr marL="914400" lvl="1" indent="-457200" algn="l">
              <a:buFont typeface="Arial" panose="020B0604020202020204" pitchFamily="34" charset="0"/>
              <a:buChar char="•"/>
            </a:pPr>
            <a:r>
              <a:rPr lang="en-US" dirty="0" smtClean="0">
                <a:solidFill>
                  <a:schemeClr val="accent5">
                    <a:lumMod val="75000"/>
                  </a:schemeClr>
                </a:solidFill>
              </a:rPr>
              <a:t>Provides agencies with updated EEOC policies, procedures, and guidance relating to the federal sector complaint process and reflects new developments in case law.</a:t>
            </a:r>
          </a:p>
          <a:p>
            <a:pPr marL="914400" lvl="1" indent="-457200" algn="l">
              <a:buFont typeface="Arial" panose="020B0604020202020204" pitchFamily="34" charset="0"/>
              <a:buChar char="•"/>
            </a:pPr>
            <a:r>
              <a:rPr lang="en-US" dirty="0">
                <a:solidFill>
                  <a:schemeClr val="accent5">
                    <a:lumMod val="75000"/>
                  </a:schemeClr>
                </a:solidFill>
              </a:rPr>
              <a:t>I</a:t>
            </a:r>
            <a:r>
              <a:rPr lang="en-US" dirty="0" smtClean="0">
                <a:solidFill>
                  <a:schemeClr val="accent5">
                    <a:lumMod val="75000"/>
                  </a:schemeClr>
                </a:solidFill>
              </a:rPr>
              <a:t>ncludes changes required after EEOC amended certain sections of the regulations governing federal sector EEO process in 2012.</a:t>
            </a:r>
          </a:p>
          <a:p>
            <a:pPr lvl="0" algn="l"/>
            <a:endParaRPr lang="en-US" sz="2200" dirty="0" smtClean="0">
              <a:solidFill>
                <a:srgbClr val="4BACC6">
                  <a:lumMod val="75000"/>
                </a:srgbClr>
              </a:solidFill>
            </a:endParaRPr>
          </a:p>
          <a:p>
            <a:pPr lvl="0" algn="l"/>
            <a:endParaRPr lang="en-US" sz="1800" dirty="0" smtClean="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5</a:t>
            </a:fld>
            <a:endParaRPr lang="en-US" dirty="0"/>
          </a:p>
        </p:txBody>
      </p:sp>
    </p:spTree>
    <p:extLst>
      <p:ext uri="{BB962C8B-B14F-4D97-AF65-F5344CB8AC3E}">
        <p14:creationId xmlns:p14="http://schemas.microsoft.com/office/powerpoint/2010/main" val="16404048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Quality of </a:t>
            </a:r>
            <a:r>
              <a:rPr lang="en-US" dirty="0" smtClean="0">
                <a:solidFill>
                  <a:schemeClr val="accent5">
                    <a:lumMod val="75000"/>
                  </a:schemeClr>
                </a:solidFill>
              </a:rPr>
              <a:t>Evidence</a:t>
            </a:r>
          </a:p>
          <a:p>
            <a:pPr marL="457200" indent="-457200" algn="l">
              <a:buFont typeface="Arial" panose="020B0604020202020204" pitchFamily="34" charset="0"/>
              <a:buChar char="•"/>
            </a:pPr>
            <a:r>
              <a:rPr lang="en-US" dirty="0" smtClean="0">
                <a:solidFill>
                  <a:schemeClr val="accent5">
                    <a:lumMod val="75000"/>
                  </a:schemeClr>
                </a:solidFill>
              </a:rPr>
              <a:t>Circumstantial Evidence</a:t>
            </a:r>
          </a:p>
          <a:p>
            <a:pPr marL="914400" lvl="1" indent="-457200" algn="l">
              <a:buFont typeface="Arial" panose="020B0604020202020204" pitchFamily="34" charset="0"/>
              <a:buChar char="•"/>
            </a:pPr>
            <a:r>
              <a:rPr lang="en-US" dirty="0" smtClean="0">
                <a:solidFill>
                  <a:schemeClr val="accent5">
                    <a:lumMod val="75000"/>
                  </a:schemeClr>
                </a:solidFill>
              </a:rPr>
              <a:t>Comparative Circumstantial Evidence </a:t>
            </a:r>
          </a:p>
          <a:p>
            <a:pPr marL="1371600" lvl="2" indent="-457200" algn="l">
              <a:buFont typeface="Arial" panose="020B0604020202020204" pitchFamily="34" charset="0"/>
              <a:buChar char="•"/>
            </a:pPr>
            <a:r>
              <a:rPr lang="en-US" dirty="0" smtClean="0">
                <a:solidFill>
                  <a:schemeClr val="accent5">
                    <a:lumMod val="75000"/>
                  </a:schemeClr>
                </a:solidFill>
              </a:rPr>
              <a:t>Comparative </a:t>
            </a:r>
            <a:r>
              <a:rPr lang="en-US" dirty="0">
                <a:solidFill>
                  <a:schemeClr val="accent5">
                    <a:lumMod val="75000"/>
                  </a:schemeClr>
                </a:solidFill>
              </a:rPr>
              <a:t>evidence is </a:t>
            </a:r>
            <a:r>
              <a:rPr lang="en-US" dirty="0" smtClean="0">
                <a:solidFill>
                  <a:schemeClr val="accent5">
                    <a:lumMod val="75000"/>
                  </a:schemeClr>
                </a:solidFill>
              </a:rPr>
              <a:t>not </a:t>
            </a:r>
            <a:r>
              <a:rPr lang="en-US" dirty="0">
                <a:solidFill>
                  <a:schemeClr val="accent5">
                    <a:lumMod val="75000"/>
                  </a:schemeClr>
                </a:solidFill>
              </a:rPr>
              <a:t>always </a:t>
            </a:r>
            <a:r>
              <a:rPr lang="en-US" dirty="0" smtClean="0">
                <a:solidFill>
                  <a:schemeClr val="accent5">
                    <a:lumMod val="75000"/>
                  </a:schemeClr>
                </a:solidFill>
              </a:rPr>
              <a:t>available. Therefore, the </a:t>
            </a:r>
            <a:r>
              <a:rPr lang="en-US" dirty="0">
                <a:solidFill>
                  <a:schemeClr val="accent5">
                    <a:lumMod val="75000"/>
                  </a:schemeClr>
                </a:solidFill>
              </a:rPr>
              <a:t>investigator should make an effort to </a:t>
            </a:r>
            <a:r>
              <a:rPr lang="en-US" dirty="0" smtClean="0">
                <a:solidFill>
                  <a:schemeClr val="accent5">
                    <a:lumMod val="75000"/>
                  </a:schemeClr>
                </a:solidFill>
              </a:rPr>
              <a:t>obtain comparative </a:t>
            </a:r>
            <a:r>
              <a:rPr lang="en-US" dirty="0">
                <a:solidFill>
                  <a:schemeClr val="accent5">
                    <a:lumMod val="75000"/>
                  </a:schemeClr>
                </a:solidFill>
              </a:rPr>
              <a:t>evidence, </a:t>
            </a:r>
            <a:r>
              <a:rPr lang="en-US" dirty="0" smtClean="0">
                <a:solidFill>
                  <a:schemeClr val="accent5">
                    <a:lumMod val="75000"/>
                  </a:schemeClr>
                </a:solidFill>
              </a:rPr>
              <a:t>but he </a:t>
            </a:r>
            <a:r>
              <a:rPr lang="en-US" dirty="0">
                <a:solidFill>
                  <a:schemeClr val="accent5">
                    <a:lumMod val="75000"/>
                  </a:schemeClr>
                </a:solidFill>
              </a:rPr>
              <a:t>also should make an effort to determine whether there may be other evidence </a:t>
            </a:r>
            <a:r>
              <a:rPr lang="en-US" dirty="0" smtClean="0">
                <a:solidFill>
                  <a:schemeClr val="accent5">
                    <a:lumMod val="75000"/>
                  </a:schemeClr>
                </a:solidFill>
              </a:rPr>
              <a:t>probative </a:t>
            </a:r>
            <a:r>
              <a:rPr lang="en-US" dirty="0">
                <a:solidFill>
                  <a:schemeClr val="accent5">
                    <a:lumMod val="75000"/>
                  </a:schemeClr>
                </a:solidFill>
              </a:rPr>
              <a:t>of </a:t>
            </a:r>
            <a:r>
              <a:rPr lang="en-US" dirty="0" smtClean="0">
                <a:solidFill>
                  <a:schemeClr val="accent5">
                    <a:lumMod val="75000"/>
                  </a:schemeClr>
                </a:solidFill>
              </a:rPr>
              <a:t>discrimination.</a:t>
            </a: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50</a:t>
            </a:fld>
            <a:endParaRPr lang="en-US" dirty="0"/>
          </a:p>
        </p:txBody>
      </p:sp>
    </p:spTree>
    <p:extLst>
      <p:ext uri="{BB962C8B-B14F-4D97-AF65-F5344CB8AC3E}">
        <p14:creationId xmlns:p14="http://schemas.microsoft.com/office/powerpoint/2010/main" val="378330653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Quality of </a:t>
            </a:r>
            <a:r>
              <a:rPr lang="en-US" dirty="0" smtClean="0">
                <a:solidFill>
                  <a:schemeClr val="accent5">
                    <a:lumMod val="75000"/>
                  </a:schemeClr>
                </a:solidFill>
              </a:rPr>
              <a:t>Evidence</a:t>
            </a:r>
          </a:p>
          <a:p>
            <a:pPr marL="457200" indent="-457200" algn="l">
              <a:buFont typeface="Arial" panose="020B0604020202020204" pitchFamily="34" charset="0"/>
              <a:buChar char="•"/>
            </a:pPr>
            <a:r>
              <a:rPr lang="en-US" dirty="0" smtClean="0">
                <a:solidFill>
                  <a:schemeClr val="accent5">
                    <a:lumMod val="75000"/>
                  </a:schemeClr>
                </a:solidFill>
              </a:rPr>
              <a:t>Statistical Evidence</a:t>
            </a:r>
          </a:p>
          <a:p>
            <a:pPr marL="914400" lvl="1" indent="-457200" algn="l">
              <a:buFont typeface="Arial" panose="020B0604020202020204" pitchFamily="34" charset="0"/>
              <a:buChar char="•"/>
            </a:pPr>
            <a:r>
              <a:rPr lang="en-US" dirty="0" smtClean="0">
                <a:solidFill>
                  <a:schemeClr val="accent5">
                    <a:lumMod val="75000"/>
                  </a:schemeClr>
                </a:solidFill>
              </a:rPr>
              <a:t>Statistical </a:t>
            </a:r>
            <a:r>
              <a:rPr lang="en-US" dirty="0">
                <a:solidFill>
                  <a:schemeClr val="accent5">
                    <a:lumMod val="75000"/>
                  </a:schemeClr>
                </a:solidFill>
              </a:rPr>
              <a:t>evidence or a survey of the general environment may </a:t>
            </a:r>
            <a:r>
              <a:rPr lang="en-US" dirty="0" smtClean="0">
                <a:solidFill>
                  <a:schemeClr val="accent5">
                    <a:lumMod val="75000"/>
                  </a:schemeClr>
                </a:solidFill>
              </a:rPr>
              <a:t>be conducted </a:t>
            </a:r>
            <a:r>
              <a:rPr lang="en-US" dirty="0">
                <a:solidFill>
                  <a:schemeClr val="accent5">
                    <a:lumMod val="75000"/>
                  </a:schemeClr>
                </a:solidFill>
              </a:rPr>
              <a:t>as </a:t>
            </a:r>
            <a:r>
              <a:rPr lang="en-US" dirty="0" smtClean="0">
                <a:solidFill>
                  <a:schemeClr val="accent5">
                    <a:lumMod val="75000"/>
                  </a:schemeClr>
                </a:solidFill>
              </a:rPr>
              <a:t>appropriate.</a:t>
            </a:r>
          </a:p>
          <a:p>
            <a:pPr marL="914400" lvl="1" indent="-457200" algn="l">
              <a:buFont typeface="Arial" panose="020B0604020202020204" pitchFamily="34" charset="0"/>
              <a:buChar char="•"/>
            </a:pPr>
            <a:r>
              <a:rPr lang="en-US" dirty="0" smtClean="0">
                <a:solidFill>
                  <a:schemeClr val="accent5">
                    <a:lumMod val="75000"/>
                  </a:schemeClr>
                </a:solidFill>
              </a:rPr>
              <a:t>Example: Statistical evidence </a:t>
            </a:r>
            <a:r>
              <a:rPr lang="en-US" dirty="0">
                <a:solidFill>
                  <a:schemeClr val="accent5">
                    <a:lumMod val="75000"/>
                  </a:schemeClr>
                </a:solidFill>
              </a:rPr>
              <a:t>may be </a:t>
            </a:r>
            <a:r>
              <a:rPr lang="en-US" dirty="0" smtClean="0">
                <a:solidFill>
                  <a:schemeClr val="accent5">
                    <a:lumMod val="75000"/>
                  </a:schemeClr>
                </a:solidFill>
              </a:rPr>
              <a:t>probative when </a:t>
            </a:r>
            <a:r>
              <a:rPr lang="en-US" dirty="0">
                <a:solidFill>
                  <a:schemeClr val="accent5">
                    <a:lumMod val="75000"/>
                  </a:schemeClr>
                </a:solidFill>
              </a:rPr>
              <a:t>claims involve the comparative treatment of groups, as in a claim </a:t>
            </a:r>
            <a:r>
              <a:rPr lang="en-US" dirty="0" smtClean="0">
                <a:solidFill>
                  <a:schemeClr val="accent5">
                    <a:lumMod val="75000"/>
                  </a:schemeClr>
                </a:solidFill>
              </a:rPr>
              <a:t>of a </a:t>
            </a:r>
            <a:r>
              <a:rPr lang="en-US" dirty="0">
                <a:solidFill>
                  <a:schemeClr val="accent5">
                    <a:lumMod val="75000"/>
                  </a:schemeClr>
                </a:solidFill>
              </a:rPr>
              <a:t>pattern or practice of discrimination, or the adverse effect of an </a:t>
            </a:r>
            <a:r>
              <a:rPr lang="en-US" dirty="0" smtClean="0">
                <a:solidFill>
                  <a:schemeClr val="accent5">
                    <a:lumMod val="75000"/>
                  </a:schemeClr>
                </a:solidFill>
              </a:rPr>
              <a:t>agency policy </a:t>
            </a:r>
            <a:r>
              <a:rPr lang="en-US" dirty="0">
                <a:solidFill>
                  <a:schemeClr val="accent5">
                    <a:lumMod val="75000"/>
                  </a:schemeClr>
                </a:solidFill>
              </a:rPr>
              <a:t>or practice</a:t>
            </a:r>
            <a:r>
              <a:rPr lang="en-US" dirty="0" smtClean="0">
                <a:solidFill>
                  <a:schemeClr val="accent5">
                    <a:lumMod val="75000"/>
                  </a:schemeClr>
                </a:solidFill>
              </a:rPr>
              <a:t>.</a:t>
            </a:r>
          </a:p>
          <a:p>
            <a:pPr lvl="0" algn="l"/>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51</a:t>
            </a:fld>
            <a:endParaRPr lang="en-US" dirty="0"/>
          </a:p>
        </p:txBody>
      </p:sp>
    </p:spTree>
    <p:extLst>
      <p:ext uri="{BB962C8B-B14F-4D97-AF65-F5344CB8AC3E}">
        <p14:creationId xmlns:p14="http://schemas.microsoft.com/office/powerpoint/2010/main" val="18596403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smtClean="0">
                <a:solidFill>
                  <a:schemeClr val="accent5">
                    <a:lumMod val="75000"/>
                  </a:schemeClr>
                </a:solidFill>
              </a:rPr>
              <a:t>Sources of Evidence</a:t>
            </a:r>
          </a:p>
          <a:p>
            <a:pPr marL="457200" indent="-457200" algn="l">
              <a:buFont typeface="Arial" panose="020B0604020202020204" pitchFamily="34" charset="0"/>
              <a:buChar char="•"/>
            </a:pPr>
            <a:r>
              <a:rPr lang="en-US" dirty="0" smtClean="0">
                <a:solidFill>
                  <a:schemeClr val="accent5">
                    <a:lumMod val="75000"/>
                  </a:schemeClr>
                </a:solidFill>
              </a:rPr>
              <a:t>Witnesses Generally</a:t>
            </a:r>
          </a:p>
          <a:p>
            <a:pPr marL="914400" lvl="1" indent="-457200" algn="l">
              <a:buFont typeface="Arial" panose="020B0604020202020204" pitchFamily="34" charset="0"/>
              <a:buChar char="•"/>
            </a:pPr>
            <a:r>
              <a:rPr lang="en-US" dirty="0">
                <a:solidFill>
                  <a:schemeClr val="accent5">
                    <a:lumMod val="75000"/>
                  </a:schemeClr>
                </a:solidFill>
              </a:rPr>
              <a:t>Witness testimony intended to be made a part of the complaint file </a:t>
            </a:r>
            <a:r>
              <a:rPr lang="en-US" dirty="0" smtClean="0">
                <a:solidFill>
                  <a:schemeClr val="accent5">
                    <a:lumMod val="75000"/>
                  </a:schemeClr>
                </a:solidFill>
              </a:rPr>
              <a:t>should be </a:t>
            </a:r>
            <a:r>
              <a:rPr lang="en-US" dirty="0">
                <a:solidFill>
                  <a:schemeClr val="accent5">
                    <a:lumMod val="75000"/>
                  </a:schemeClr>
                </a:solidFill>
              </a:rPr>
              <a:t>made under oath or affirmation or penalty of perjury.</a:t>
            </a:r>
            <a:endParaRPr lang="en-US" dirty="0" smtClean="0">
              <a:solidFill>
                <a:schemeClr val="accent5">
                  <a:lumMod val="75000"/>
                </a:schemeClr>
              </a:solidFill>
            </a:endParaRPr>
          </a:p>
          <a:p>
            <a:pPr algn="l"/>
            <a:endParaRPr lang="en-US" sz="2200" dirty="0" smtClean="0">
              <a:solidFill>
                <a:schemeClr val="accent5">
                  <a:lumMod val="75000"/>
                </a:schemeClr>
              </a:solidFill>
            </a:endParaRPr>
          </a:p>
          <a:p>
            <a:pPr algn="l"/>
            <a:endParaRPr lang="en-US" sz="2200" dirty="0">
              <a:solidFill>
                <a:schemeClr val="accent5">
                  <a:lumMod val="75000"/>
                </a:schemeClr>
              </a:solidFill>
            </a:endParaRPr>
          </a:p>
          <a:p>
            <a:pPr algn="l"/>
            <a:endParaRPr lang="en-US" sz="2200" dirty="0" smtClean="0">
              <a:solidFill>
                <a:schemeClr val="accent5">
                  <a:lumMod val="75000"/>
                </a:schemeClr>
              </a:solidFill>
            </a:endParaRPr>
          </a:p>
          <a:p>
            <a:pPr algn="l"/>
            <a:endParaRPr lang="en-US" sz="2200" dirty="0">
              <a:solidFill>
                <a:schemeClr val="accent5">
                  <a:lumMod val="75000"/>
                </a:schemeClr>
              </a:solidFill>
            </a:endParaRPr>
          </a:p>
          <a:p>
            <a:pPr algn="l"/>
            <a:endParaRPr lang="en-US" sz="2200" dirty="0">
              <a:solidFill>
                <a:schemeClr val="accent5">
                  <a:lumMod val="75000"/>
                </a:schemeClr>
              </a:solidFill>
            </a:endParaRPr>
          </a:p>
          <a:p>
            <a:pPr algn="l"/>
            <a:endParaRPr lang="en-US" sz="2200" dirty="0" smtClean="0">
              <a:solidFill>
                <a:schemeClr val="accent5">
                  <a:lumMod val="75000"/>
                </a:schemeClr>
              </a:solidFill>
            </a:endParaRPr>
          </a:p>
          <a:p>
            <a:pPr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52</a:t>
            </a:fld>
            <a:endParaRPr lang="en-US" dirty="0"/>
          </a:p>
        </p:txBody>
      </p:sp>
    </p:spTree>
    <p:extLst>
      <p:ext uri="{BB962C8B-B14F-4D97-AF65-F5344CB8AC3E}">
        <p14:creationId xmlns:p14="http://schemas.microsoft.com/office/powerpoint/2010/main" val="37181531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smtClean="0">
                <a:solidFill>
                  <a:schemeClr val="accent5">
                    <a:lumMod val="75000"/>
                  </a:schemeClr>
                </a:solidFill>
              </a:rPr>
              <a:t>Sources of Evidence</a:t>
            </a:r>
          </a:p>
          <a:p>
            <a:pPr marL="457200" indent="-457200" algn="l">
              <a:buFont typeface="Arial" panose="020B0604020202020204" pitchFamily="34" charset="0"/>
              <a:buChar char="•"/>
            </a:pPr>
            <a:r>
              <a:rPr lang="en-US" dirty="0" smtClean="0">
                <a:solidFill>
                  <a:schemeClr val="accent5">
                    <a:lumMod val="75000"/>
                  </a:schemeClr>
                </a:solidFill>
              </a:rPr>
              <a:t>Complainant</a:t>
            </a:r>
          </a:p>
          <a:p>
            <a:pPr marL="914400" lvl="1" indent="-457200" algn="l">
              <a:buFont typeface="Arial" panose="020B0604020202020204" pitchFamily="34" charset="0"/>
              <a:buChar char="•"/>
            </a:pPr>
            <a:r>
              <a:rPr lang="en-US" dirty="0" smtClean="0">
                <a:solidFill>
                  <a:schemeClr val="accent5">
                    <a:lumMod val="75000"/>
                  </a:schemeClr>
                </a:solidFill>
              </a:rPr>
              <a:t>Complaint </a:t>
            </a:r>
            <a:r>
              <a:rPr lang="en-US" dirty="0">
                <a:solidFill>
                  <a:schemeClr val="accent5">
                    <a:lumMod val="75000"/>
                  </a:schemeClr>
                </a:solidFill>
              </a:rPr>
              <a:t>will generally provide the initial information </a:t>
            </a:r>
            <a:r>
              <a:rPr lang="en-US" dirty="0" smtClean="0">
                <a:solidFill>
                  <a:schemeClr val="accent5">
                    <a:lumMod val="75000"/>
                  </a:schemeClr>
                </a:solidFill>
              </a:rPr>
              <a:t>concerning the </a:t>
            </a:r>
            <a:r>
              <a:rPr lang="en-US" dirty="0">
                <a:solidFill>
                  <a:schemeClr val="accent5">
                    <a:lumMod val="75000"/>
                  </a:schemeClr>
                </a:solidFill>
              </a:rPr>
              <a:t>bases, issues, and incidents that gave rise to the </a:t>
            </a:r>
            <a:r>
              <a:rPr lang="en-US" dirty="0" smtClean="0">
                <a:solidFill>
                  <a:schemeClr val="accent5">
                    <a:lumMod val="75000"/>
                  </a:schemeClr>
                </a:solidFill>
              </a:rPr>
              <a:t>complaint.</a:t>
            </a:r>
          </a:p>
          <a:p>
            <a:pPr marL="914400" lvl="1" indent="-457200" algn="l">
              <a:buFont typeface="Arial" panose="020B0604020202020204" pitchFamily="34" charset="0"/>
              <a:buChar char="•"/>
            </a:pPr>
            <a:r>
              <a:rPr lang="en-US" dirty="0">
                <a:solidFill>
                  <a:schemeClr val="accent5">
                    <a:lumMod val="75000"/>
                  </a:schemeClr>
                </a:solidFill>
              </a:rPr>
              <a:t>The complaint may also indicate the reason, if any </a:t>
            </a:r>
            <a:r>
              <a:rPr lang="en-US" dirty="0" smtClean="0">
                <a:solidFill>
                  <a:schemeClr val="accent5">
                    <a:lumMod val="75000"/>
                  </a:schemeClr>
                </a:solidFill>
              </a:rPr>
              <a:t>was given</a:t>
            </a:r>
            <a:r>
              <a:rPr lang="en-US" dirty="0">
                <a:solidFill>
                  <a:schemeClr val="accent5">
                    <a:lumMod val="75000"/>
                  </a:schemeClr>
                </a:solidFill>
              </a:rPr>
              <a:t>, for any adverse employment decision.</a:t>
            </a:r>
          </a:p>
          <a:p>
            <a:pPr marL="914400" lvl="1" indent="-457200" algn="l">
              <a:buFont typeface="Arial" panose="020B0604020202020204" pitchFamily="34" charset="0"/>
              <a:buChar char="•"/>
            </a:pPr>
            <a:endParaRPr lang="en-US" sz="1800" dirty="0" smtClean="0">
              <a:solidFill>
                <a:schemeClr val="accent5">
                  <a:lumMod val="75000"/>
                </a:schemeClr>
              </a:solidFill>
            </a:endParaRPr>
          </a:p>
          <a:p>
            <a:pPr marL="914400" lvl="1" indent="-457200" algn="l">
              <a:buFont typeface="Arial" panose="020B0604020202020204" pitchFamily="34" charset="0"/>
              <a:buChar char="•"/>
            </a:pPr>
            <a:endParaRPr lang="en-US" sz="1800" dirty="0" smtClean="0">
              <a:solidFill>
                <a:srgbClr val="4BACC6">
                  <a:lumMod val="75000"/>
                </a:srgbClr>
              </a:solidFill>
            </a:endParaRPr>
          </a:p>
          <a:p>
            <a:pPr lvl="0" algn="l"/>
            <a:endParaRPr lang="en-US" sz="1800" dirty="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53</a:t>
            </a:fld>
            <a:endParaRPr lang="en-US" dirty="0"/>
          </a:p>
        </p:txBody>
      </p:sp>
    </p:spTree>
    <p:extLst>
      <p:ext uri="{BB962C8B-B14F-4D97-AF65-F5344CB8AC3E}">
        <p14:creationId xmlns:p14="http://schemas.microsoft.com/office/powerpoint/2010/main" val="4708954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chemeClr val="accent5">
                    <a:lumMod val="75000"/>
                  </a:schemeClr>
                </a:solidFill>
              </a:rPr>
              <a:t>Sources of Evidence</a:t>
            </a:r>
          </a:p>
          <a:p>
            <a:pPr marL="457200" indent="-457200" algn="l">
              <a:buFont typeface="Arial" panose="020B0604020202020204" pitchFamily="34" charset="0"/>
              <a:buChar char="•"/>
            </a:pPr>
            <a:r>
              <a:rPr lang="en-US" sz="3500" dirty="0" smtClean="0">
                <a:solidFill>
                  <a:schemeClr val="accent5">
                    <a:lumMod val="75000"/>
                  </a:schemeClr>
                </a:solidFill>
              </a:rPr>
              <a:t>Complainant</a:t>
            </a:r>
            <a:endParaRPr lang="en-US" dirty="0" smtClean="0">
              <a:solidFill>
                <a:schemeClr val="accent5">
                  <a:lumMod val="75000"/>
                </a:schemeClr>
              </a:solidFill>
            </a:endParaRPr>
          </a:p>
          <a:p>
            <a:pPr marL="914400" lvl="1" indent="-457200" algn="l">
              <a:buFont typeface="Arial" panose="020B0604020202020204" pitchFamily="34" charset="0"/>
              <a:buChar char="•"/>
            </a:pPr>
            <a:r>
              <a:rPr lang="en-US" sz="3000" dirty="0">
                <a:solidFill>
                  <a:schemeClr val="accent5">
                    <a:lumMod val="75000"/>
                  </a:schemeClr>
                </a:solidFill>
              </a:rPr>
              <a:t>Additional background </a:t>
            </a:r>
            <a:r>
              <a:rPr lang="en-US" sz="3000" dirty="0" smtClean="0">
                <a:solidFill>
                  <a:schemeClr val="accent5">
                    <a:lumMod val="75000"/>
                  </a:schemeClr>
                </a:solidFill>
              </a:rPr>
              <a:t>and detailed </a:t>
            </a:r>
            <a:r>
              <a:rPr lang="en-US" sz="3000" dirty="0">
                <a:solidFill>
                  <a:schemeClr val="accent5">
                    <a:lumMod val="75000"/>
                  </a:schemeClr>
                </a:solidFill>
              </a:rPr>
              <a:t>information must be obtained from the complainant and </a:t>
            </a:r>
            <a:r>
              <a:rPr lang="en-US" sz="3000" dirty="0" smtClean="0">
                <a:solidFill>
                  <a:schemeClr val="accent5">
                    <a:lumMod val="75000"/>
                  </a:schemeClr>
                </a:solidFill>
              </a:rPr>
              <a:t>recorded through </a:t>
            </a:r>
            <a:r>
              <a:rPr lang="en-US" sz="3000" dirty="0">
                <a:solidFill>
                  <a:schemeClr val="accent5">
                    <a:lumMod val="75000"/>
                  </a:schemeClr>
                </a:solidFill>
              </a:rPr>
              <a:t>written questions and answers (interrogatories), </a:t>
            </a:r>
            <a:r>
              <a:rPr lang="en-US" sz="3000" dirty="0" smtClean="0">
                <a:solidFill>
                  <a:schemeClr val="accent5">
                    <a:lumMod val="75000"/>
                  </a:schemeClr>
                </a:solidFill>
              </a:rPr>
              <a:t>recorded interviews </a:t>
            </a:r>
            <a:r>
              <a:rPr lang="en-US" sz="3000" dirty="0">
                <a:solidFill>
                  <a:schemeClr val="accent5">
                    <a:lumMod val="75000"/>
                  </a:schemeClr>
                </a:solidFill>
              </a:rPr>
              <a:t>(using handwritten notes or verbatim transcription), </a:t>
            </a:r>
            <a:r>
              <a:rPr lang="en-US" sz="3000" dirty="0" smtClean="0">
                <a:solidFill>
                  <a:schemeClr val="accent5">
                    <a:lumMod val="75000"/>
                  </a:schemeClr>
                </a:solidFill>
              </a:rPr>
              <a:t>an exchange </a:t>
            </a:r>
            <a:r>
              <a:rPr lang="en-US" sz="3000" dirty="0">
                <a:solidFill>
                  <a:schemeClr val="accent5">
                    <a:lumMod val="75000"/>
                  </a:schemeClr>
                </a:solidFill>
              </a:rPr>
              <a:t>of letters or memoranda, or a fact-finding conference. </a:t>
            </a:r>
            <a:r>
              <a:rPr lang="en-US" sz="3000" dirty="0" smtClean="0">
                <a:solidFill>
                  <a:schemeClr val="accent5">
                    <a:lumMod val="75000"/>
                  </a:schemeClr>
                </a:solidFill>
              </a:rPr>
              <a:t> This information </a:t>
            </a:r>
            <a:r>
              <a:rPr lang="en-US" sz="3000" dirty="0">
                <a:solidFill>
                  <a:schemeClr val="accent5">
                    <a:lumMod val="75000"/>
                  </a:schemeClr>
                </a:solidFill>
              </a:rPr>
              <a:t>should include medical documentation, where </a:t>
            </a:r>
            <a:r>
              <a:rPr lang="en-US" sz="3000" dirty="0" smtClean="0">
                <a:solidFill>
                  <a:schemeClr val="accent5">
                    <a:lumMod val="75000"/>
                  </a:schemeClr>
                </a:solidFill>
              </a:rPr>
              <a:t>necessary</a:t>
            </a:r>
            <a:r>
              <a:rPr lang="en-US" sz="3000" dirty="0">
                <a:solidFill>
                  <a:schemeClr val="accent5">
                    <a:lumMod val="75000"/>
                  </a:schemeClr>
                </a:solidFill>
              </a:rPr>
              <a:t>.</a:t>
            </a:r>
            <a:endParaRPr lang="en-US" sz="1800" dirty="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54</a:t>
            </a:fld>
            <a:endParaRPr lang="en-US" dirty="0"/>
          </a:p>
        </p:txBody>
      </p:sp>
    </p:spTree>
    <p:extLst>
      <p:ext uri="{BB962C8B-B14F-4D97-AF65-F5344CB8AC3E}">
        <p14:creationId xmlns:p14="http://schemas.microsoft.com/office/powerpoint/2010/main" val="9548671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chemeClr val="accent5">
                    <a:lumMod val="75000"/>
                  </a:schemeClr>
                </a:solidFill>
              </a:rPr>
              <a:t>Sources of Evidence</a:t>
            </a:r>
          </a:p>
          <a:p>
            <a:pPr marL="457200" indent="-457200" algn="l">
              <a:buFont typeface="Arial" panose="020B0604020202020204" pitchFamily="34" charset="0"/>
              <a:buChar char="•"/>
            </a:pPr>
            <a:r>
              <a:rPr lang="en-US" sz="3500" dirty="0" smtClean="0">
                <a:solidFill>
                  <a:schemeClr val="accent5">
                    <a:lumMod val="75000"/>
                  </a:schemeClr>
                </a:solidFill>
              </a:rPr>
              <a:t>Agency</a:t>
            </a:r>
            <a:endParaRPr lang="en-US" dirty="0" smtClean="0">
              <a:solidFill>
                <a:schemeClr val="accent5">
                  <a:lumMod val="75000"/>
                </a:schemeClr>
              </a:solidFill>
            </a:endParaRPr>
          </a:p>
          <a:p>
            <a:pPr marL="914400" lvl="1" indent="-457200" algn="l">
              <a:buFont typeface="Arial" panose="020B0604020202020204" pitchFamily="34" charset="0"/>
              <a:buChar char="•"/>
            </a:pPr>
            <a:r>
              <a:rPr lang="en-US" sz="3000" dirty="0">
                <a:solidFill>
                  <a:schemeClr val="accent5">
                    <a:lumMod val="75000"/>
                  </a:schemeClr>
                </a:solidFill>
              </a:rPr>
              <a:t>Information from the agency may be obtained initially through a </a:t>
            </a:r>
            <a:r>
              <a:rPr lang="en-US" sz="3000" dirty="0" smtClean="0">
                <a:solidFill>
                  <a:schemeClr val="accent5">
                    <a:lumMod val="75000"/>
                  </a:schemeClr>
                </a:solidFill>
              </a:rPr>
              <a:t>request for information.</a:t>
            </a:r>
          </a:p>
          <a:p>
            <a:pPr marL="914400" lvl="1" indent="-457200" algn="l">
              <a:buFont typeface="Arial" panose="020B0604020202020204" pitchFamily="34" charset="0"/>
              <a:buChar char="•"/>
            </a:pPr>
            <a:r>
              <a:rPr lang="en-US" sz="3000" dirty="0" smtClean="0">
                <a:solidFill>
                  <a:schemeClr val="accent5">
                    <a:lumMod val="75000"/>
                  </a:schemeClr>
                </a:solidFill>
              </a:rPr>
              <a:t>Consult </a:t>
            </a:r>
            <a:r>
              <a:rPr lang="en-US" sz="3000" dirty="0">
                <a:solidFill>
                  <a:schemeClr val="accent5">
                    <a:lumMod val="75000"/>
                  </a:schemeClr>
                </a:solidFill>
              </a:rPr>
              <a:t>the agency EEO Director for </a:t>
            </a:r>
            <a:r>
              <a:rPr lang="en-US" sz="3000" dirty="0" smtClean="0">
                <a:solidFill>
                  <a:schemeClr val="accent5">
                    <a:lumMod val="75000"/>
                  </a:schemeClr>
                </a:solidFill>
              </a:rPr>
              <a:t>instructions concerning </a:t>
            </a:r>
            <a:r>
              <a:rPr lang="en-US" sz="3000" dirty="0">
                <a:solidFill>
                  <a:schemeClr val="accent5">
                    <a:lumMod val="75000"/>
                  </a:schemeClr>
                </a:solidFill>
              </a:rPr>
              <a:t>to whom to direct the request.</a:t>
            </a:r>
            <a:endParaRPr lang="en-US" sz="2200" dirty="0" smtClean="0">
              <a:solidFill>
                <a:schemeClr val="accent5">
                  <a:lumMod val="75000"/>
                </a:schemeClr>
              </a:solidFill>
            </a:endParaRPr>
          </a:p>
          <a:p>
            <a:pPr algn="l"/>
            <a:endParaRPr lang="en-US" sz="2200" dirty="0" smtClean="0">
              <a:solidFill>
                <a:schemeClr val="accent5">
                  <a:lumMod val="75000"/>
                </a:schemeClr>
              </a:solidFill>
            </a:endParaRPr>
          </a:p>
          <a:p>
            <a:pPr algn="l"/>
            <a:endParaRPr lang="en-US" sz="2200" dirty="0">
              <a:solidFill>
                <a:schemeClr val="accent5">
                  <a:lumMod val="75000"/>
                </a:schemeClr>
              </a:solidFill>
            </a:endParaRPr>
          </a:p>
          <a:p>
            <a:pPr algn="l"/>
            <a:endParaRPr lang="en-US" sz="2200" dirty="0" smtClean="0">
              <a:solidFill>
                <a:schemeClr val="accent5">
                  <a:lumMod val="75000"/>
                </a:schemeClr>
              </a:solidFill>
            </a:endParaRPr>
          </a:p>
          <a:p>
            <a:pPr algn="l"/>
            <a:endParaRPr lang="en-US" sz="2200" dirty="0" smtClean="0">
              <a:solidFill>
                <a:schemeClr val="accent5">
                  <a:lumMod val="75000"/>
                </a:schemeClr>
              </a:solidFill>
            </a:endParaRPr>
          </a:p>
          <a:p>
            <a:pPr algn="l"/>
            <a:endParaRPr lang="en-US" sz="2200" dirty="0">
              <a:solidFill>
                <a:schemeClr val="accent5">
                  <a:lumMod val="75000"/>
                </a:schemeClr>
              </a:solidFill>
            </a:endParaRPr>
          </a:p>
          <a:p>
            <a:pPr algn="l"/>
            <a:r>
              <a:rPr lang="en-US" sz="2200" dirty="0" smtClean="0">
                <a:solidFill>
                  <a:srgbClr val="4BACC6">
                    <a:lumMod val="75000"/>
                  </a:srgbClr>
                </a:solidFill>
              </a:rPr>
              <a:t>(</a:t>
            </a:r>
            <a:r>
              <a:rPr lang="en-US" sz="2200" dirty="0">
                <a:solidFill>
                  <a:srgbClr val="4BACC6">
                    <a:lumMod val="75000"/>
                  </a:srgbClr>
                </a:solidFill>
              </a:rPr>
              <a:t>MD-110</a:t>
            </a:r>
            <a:r>
              <a:rPr lang="en-US" sz="2200" dirty="0" smtClean="0">
                <a:solidFill>
                  <a:srgbClr val="4BACC6">
                    <a:lumMod val="75000"/>
                  </a:srgbClr>
                </a:solidFill>
              </a:rPr>
              <a:t>)</a:t>
            </a:r>
            <a:endParaRPr lang="en-US" sz="22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55</a:t>
            </a:fld>
            <a:endParaRPr lang="en-US" dirty="0"/>
          </a:p>
        </p:txBody>
      </p:sp>
    </p:spTree>
    <p:extLst>
      <p:ext uri="{BB962C8B-B14F-4D97-AF65-F5344CB8AC3E}">
        <p14:creationId xmlns:p14="http://schemas.microsoft.com/office/powerpoint/2010/main" val="239911427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sz="3500" dirty="0" smtClean="0">
                <a:solidFill>
                  <a:schemeClr val="accent5">
                    <a:lumMod val="75000"/>
                  </a:schemeClr>
                </a:solidFill>
              </a:rPr>
              <a:t>Sources of Evidence</a:t>
            </a:r>
          </a:p>
          <a:p>
            <a:pPr marL="457200" indent="-457200" algn="l">
              <a:buFont typeface="Arial" panose="020B0604020202020204" pitchFamily="34" charset="0"/>
              <a:buChar char="•"/>
            </a:pPr>
            <a:r>
              <a:rPr lang="en-US" sz="3500" dirty="0" smtClean="0">
                <a:solidFill>
                  <a:schemeClr val="accent5">
                    <a:lumMod val="75000"/>
                  </a:schemeClr>
                </a:solidFill>
              </a:rPr>
              <a:t>Agency</a:t>
            </a:r>
            <a:endParaRPr lang="en-US" dirty="0" smtClean="0">
              <a:solidFill>
                <a:schemeClr val="accent5">
                  <a:lumMod val="75000"/>
                </a:schemeClr>
              </a:solidFill>
            </a:endParaRPr>
          </a:p>
          <a:p>
            <a:pPr marL="914400" lvl="1" indent="-457200" algn="l">
              <a:buFont typeface="Arial" panose="020B0604020202020204" pitchFamily="34" charset="0"/>
              <a:buChar char="•"/>
            </a:pPr>
            <a:r>
              <a:rPr lang="en-US" sz="3000" dirty="0">
                <a:solidFill>
                  <a:schemeClr val="accent5">
                    <a:lumMod val="75000"/>
                  </a:schemeClr>
                </a:solidFill>
              </a:rPr>
              <a:t>Follow-up information should be obtained in a variety of ways, </a:t>
            </a:r>
            <a:r>
              <a:rPr lang="en-US" sz="3000" dirty="0" smtClean="0">
                <a:solidFill>
                  <a:schemeClr val="accent5">
                    <a:lumMod val="75000"/>
                  </a:schemeClr>
                </a:solidFill>
              </a:rPr>
              <a:t>including further </a:t>
            </a:r>
            <a:r>
              <a:rPr lang="en-US" sz="3000" dirty="0">
                <a:solidFill>
                  <a:schemeClr val="accent5">
                    <a:lumMod val="75000"/>
                  </a:schemeClr>
                </a:solidFill>
              </a:rPr>
              <a:t>requests, affidavits, interrogatories, or a fact-finding conference.</a:t>
            </a:r>
            <a:endParaRPr lang="en-US" sz="2200" dirty="0" smtClean="0">
              <a:solidFill>
                <a:schemeClr val="accent5">
                  <a:lumMod val="75000"/>
                </a:schemeClr>
              </a:solidFill>
            </a:endParaRPr>
          </a:p>
          <a:p>
            <a:pPr algn="l"/>
            <a:endParaRPr lang="en-US" sz="2200" dirty="0">
              <a:solidFill>
                <a:schemeClr val="accent5">
                  <a:lumMod val="75000"/>
                </a:schemeClr>
              </a:solidFill>
            </a:endParaRPr>
          </a:p>
          <a:p>
            <a:pPr algn="l"/>
            <a:endParaRPr lang="en-US" sz="2200" dirty="0" smtClean="0">
              <a:solidFill>
                <a:schemeClr val="accent5">
                  <a:lumMod val="75000"/>
                </a:schemeClr>
              </a:solidFill>
            </a:endParaRPr>
          </a:p>
          <a:p>
            <a:pPr algn="l"/>
            <a:endParaRPr lang="en-US" sz="2200" dirty="0" smtClean="0">
              <a:solidFill>
                <a:schemeClr val="accent5">
                  <a:lumMod val="75000"/>
                </a:schemeClr>
              </a:solidFill>
            </a:endParaRPr>
          </a:p>
          <a:p>
            <a:pPr algn="l"/>
            <a:endParaRPr lang="en-US" sz="2200" dirty="0" smtClean="0">
              <a:solidFill>
                <a:schemeClr val="accent5">
                  <a:lumMod val="75000"/>
                </a:schemeClr>
              </a:solidFill>
            </a:endParaRPr>
          </a:p>
          <a:p>
            <a:pPr algn="l"/>
            <a:endParaRPr lang="en-US" sz="2200" dirty="0">
              <a:solidFill>
                <a:schemeClr val="accent5">
                  <a:lumMod val="75000"/>
                </a:schemeClr>
              </a:solidFill>
            </a:endParaRPr>
          </a:p>
          <a:p>
            <a:pPr algn="l"/>
            <a:r>
              <a:rPr lang="en-US" sz="2200" dirty="0" smtClean="0">
                <a:solidFill>
                  <a:srgbClr val="4BACC6">
                    <a:lumMod val="75000"/>
                  </a:srgbClr>
                </a:solidFill>
              </a:rPr>
              <a:t>(</a:t>
            </a:r>
            <a:r>
              <a:rPr lang="en-US" sz="2200" dirty="0">
                <a:solidFill>
                  <a:srgbClr val="4BACC6">
                    <a:lumMod val="75000"/>
                  </a:srgbClr>
                </a:solidFill>
              </a:rPr>
              <a:t>MD-110</a:t>
            </a:r>
            <a:r>
              <a:rPr lang="en-US" sz="2200" dirty="0" smtClean="0">
                <a:solidFill>
                  <a:srgbClr val="4BACC6">
                    <a:lumMod val="75000"/>
                  </a:srgbClr>
                </a:solidFill>
              </a:rPr>
              <a:t>)</a:t>
            </a:r>
            <a:endParaRPr lang="en-US" sz="22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56</a:t>
            </a:fld>
            <a:endParaRPr lang="en-US" dirty="0"/>
          </a:p>
        </p:txBody>
      </p:sp>
    </p:spTree>
    <p:extLst>
      <p:ext uri="{BB962C8B-B14F-4D97-AF65-F5344CB8AC3E}">
        <p14:creationId xmlns:p14="http://schemas.microsoft.com/office/powerpoint/2010/main" val="20914288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sz="3500" dirty="0" smtClean="0">
                <a:solidFill>
                  <a:schemeClr val="accent5">
                    <a:lumMod val="75000"/>
                  </a:schemeClr>
                </a:solidFill>
              </a:rPr>
              <a:t>Sources of Evidence</a:t>
            </a:r>
          </a:p>
          <a:p>
            <a:pPr marL="457200" indent="-457200" algn="l">
              <a:buFont typeface="Arial" panose="020B0604020202020204" pitchFamily="34" charset="0"/>
              <a:buChar char="•"/>
            </a:pPr>
            <a:r>
              <a:rPr lang="en-US" sz="3500" dirty="0" smtClean="0">
                <a:solidFill>
                  <a:schemeClr val="accent5">
                    <a:lumMod val="75000"/>
                  </a:schemeClr>
                </a:solidFill>
              </a:rPr>
              <a:t>Agency</a:t>
            </a:r>
            <a:endParaRPr lang="en-US" dirty="0" smtClean="0">
              <a:solidFill>
                <a:schemeClr val="accent5">
                  <a:lumMod val="75000"/>
                </a:schemeClr>
              </a:solidFill>
            </a:endParaRPr>
          </a:p>
          <a:p>
            <a:pPr marL="914400" lvl="1" indent="-457200" algn="l">
              <a:buFont typeface="Arial" panose="020B0604020202020204" pitchFamily="34" charset="0"/>
              <a:buChar char="•"/>
            </a:pPr>
            <a:r>
              <a:rPr lang="en-US" sz="3000" dirty="0">
                <a:solidFill>
                  <a:schemeClr val="accent5">
                    <a:lumMod val="75000"/>
                  </a:schemeClr>
                </a:solidFill>
              </a:rPr>
              <a:t>In most instances, the individual who initiated or enforced the decision </a:t>
            </a:r>
            <a:r>
              <a:rPr lang="en-US" sz="3000" dirty="0" smtClean="0">
                <a:solidFill>
                  <a:schemeClr val="accent5">
                    <a:lumMod val="75000"/>
                  </a:schemeClr>
                </a:solidFill>
              </a:rPr>
              <a:t>or engaged </a:t>
            </a:r>
            <a:r>
              <a:rPr lang="en-US" sz="3000" dirty="0">
                <a:solidFill>
                  <a:schemeClr val="accent5">
                    <a:lumMod val="75000"/>
                  </a:schemeClr>
                </a:solidFill>
              </a:rPr>
              <a:t>in the action about which the complaint was filed should </a:t>
            </a:r>
            <a:r>
              <a:rPr lang="en-US" sz="3000" dirty="0" smtClean="0">
                <a:solidFill>
                  <a:schemeClr val="accent5">
                    <a:lumMod val="75000"/>
                  </a:schemeClr>
                </a:solidFill>
              </a:rPr>
              <a:t>be interviewed </a:t>
            </a:r>
            <a:r>
              <a:rPr lang="en-US" sz="3000" dirty="0">
                <a:solidFill>
                  <a:schemeClr val="accent5">
                    <a:lumMod val="75000"/>
                  </a:schemeClr>
                </a:solidFill>
              </a:rPr>
              <a:t>early in the investigation. </a:t>
            </a:r>
            <a:r>
              <a:rPr lang="en-US" sz="3000" dirty="0" smtClean="0">
                <a:solidFill>
                  <a:schemeClr val="accent5">
                    <a:lumMod val="75000"/>
                  </a:schemeClr>
                </a:solidFill>
              </a:rPr>
              <a:t>His </a:t>
            </a:r>
            <a:r>
              <a:rPr lang="en-US" sz="3000" dirty="0">
                <a:solidFill>
                  <a:schemeClr val="accent5">
                    <a:lumMod val="75000"/>
                  </a:schemeClr>
                </a:solidFill>
              </a:rPr>
              <a:t>reasons for the action </a:t>
            </a:r>
            <a:r>
              <a:rPr lang="en-US" sz="3000" dirty="0" smtClean="0">
                <a:solidFill>
                  <a:schemeClr val="accent5">
                    <a:lumMod val="75000"/>
                  </a:schemeClr>
                </a:solidFill>
              </a:rPr>
              <a:t>will often </a:t>
            </a:r>
            <a:r>
              <a:rPr lang="en-US" sz="3000" dirty="0">
                <a:solidFill>
                  <a:schemeClr val="accent5">
                    <a:lumMod val="75000"/>
                  </a:schemeClr>
                </a:solidFill>
              </a:rPr>
              <a:t>open other avenues to explore.</a:t>
            </a:r>
            <a:endParaRPr lang="en-US" sz="2200" dirty="0">
              <a:solidFill>
                <a:schemeClr val="accent5">
                  <a:lumMod val="75000"/>
                </a:schemeClr>
              </a:solidFill>
            </a:endParaRPr>
          </a:p>
          <a:p>
            <a:pPr algn="l"/>
            <a:endParaRPr lang="en-US" sz="2200" dirty="0" smtClean="0">
              <a:solidFill>
                <a:schemeClr val="accent5">
                  <a:lumMod val="75000"/>
                </a:schemeClr>
              </a:solidFill>
            </a:endParaRPr>
          </a:p>
          <a:p>
            <a:pPr algn="l"/>
            <a:endParaRPr lang="en-US" sz="2200" dirty="0" smtClean="0">
              <a:solidFill>
                <a:schemeClr val="accent5">
                  <a:lumMod val="75000"/>
                </a:schemeClr>
              </a:solidFill>
            </a:endParaRPr>
          </a:p>
          <a:p>
            <a:pPr algn="l"/>
            <a:endParaRPr lang="en-US" sz="2200" dirty="0">
              <a:solidFill>
                <a:schemeClr val="accent5">
                  <a:lumMod val="75000"/>
                </a:schemeClr>
              </a:solidFill>
            </a:endParaRPr>
          </a:p>
          <a:p>
            <a:pPr algn="l"/>
            <a:r>
              <a:rPr lang="en-US" sz="2200" dirty="0" smtClean="0">
                <a:solidFill>
                  <a:srgbClr val="4BACC6">
                    <a:lumMod val="75000"/>
                  </a:srgbClr>
                </a:solidFill>
              </a:rPr>
              <a:t>(</a:t>
            </a:r>
            <a:r>
              <a:rPr lang="en-US" sz="2200" dirty="0">
                <a:solidFill>
                  <a:srgbClr val="4BACC6">
                    <a:lumMod val="75000"/>
                  </a:srgbClr>
                </a:solidFill>
              </a:rPr>
              <a:t>MD-110</a:t>
            </a:r>
            <a:r>
              <a:rPr lang="en-US" sz="2200" dirty="0" smtClean="0">
                <a:solidFill>
                  <a:srgbClr val="4BACC6">
                    <a:lumMod val="75000"/>
                  </a:srgbClr>
                </a:solidFill>
              </a:rPr>
              <a:t>)</a:t>
            </a:r>
            <a:endParaRPr lang="en-US" sz="22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57</a:t>
            </a:fld>
            <a:endParaRPr lang="en-US" dirty="0"/>
          </a:p>
        </p:txBody>
      </p:sp>
    </p:spTree>
    <p:extLst>
      <p:ext uri="{BB962C8B-B14F-4D97-AF65-F5344CB8AC3E}">
        <p14:creationId xmlns:p14="http://schemas.microsoft.com/office/powerpoint/2010/main" val="137084114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sz="3500" dirty="0" smtClean="0">
                <a:solidFill>
                  <a:schemeClr val="accent5">
                    <a:lumMod val="75000"/>
                  </a:schemeClr>
                </a:solidFill>
              </a:rPr>
              <a:t>Sources of Evidence</a:t>
            </a:r>
          </a:p>
          <a:p>
            <a:pPr marL="457200" indent="-457200" algn="l">
              <a:buFont typeface="Arial" panose="020B0604020202020204" pitchFamily="34" charset="0"/>
              <a:buChar char="•"/>
            </a:pPr>
            <a:r>
              <a:rPr lang="en-US" sz="3500" dirty="0" smtClean="0">
                <a:solidFill>
                  <a:schemeClr val="accent5">
                    <a:lumMod val="75000"/>
                  </a:schemeClr>
                </a:solidFill>
              </a:rPr>
              <a:t>Agency</a:t>
            </a:r>
            <a:endParaRPr lang="en-US" dirty="0" smtClean="0">
              <a:solidFill>
                <a:schemeClr val="accent5">
                  <a:lumMod val="75000"/>
                </a:schemeClr>
              </a:solidFill>
            </a:endParaRPr>
          </a:p>
          <a:p>
            <a:pPr marL="914400" lvl="1" indent="-457200" algn="l">
              <a:buFont typeface="Arial" panose="020B0604020202020204" pitchFamily="34" charset="0"/>
              <a:buChar char="•"/>
            </a:pPr>
            <a:r>
              <a:rPr lang="en-US" sz="3000" dirty="0" smtClean="0">
                <a:solidFill>
                  <a:schemeClr val="accent5">
                    <a:lumMod val="75000"/>
                  </a:schemeClr>
                </a:solidFill>
              </a:rPr>
              <a:t>A </a:t>
            </a:r>
            <a:r>
              <a:rPr lang="en-US" sz="3000" smtClean="0">
                <a:solidFill>
                  <a:schemeClr val="accent5">
                    <a:lumMod val="75000"/>
                  </a:schemeClr>
                </a:solidFill>
              </a:rPr>
              <a:t>management official's </a:t>
            </a:r>
            <a:r>
              <a:rPr lang="en-US" sz="3000" dirty="0">
                <a:solidFill>
                  <a:schemeClr val="accent5">
                    <a:lumMod val="75000"/>
                  </a:schemeClr>
                </a:solidFill>
              </a:rPr>
              <a:t>explanation of a </a:t>
            </a:r>
            <a:r>
              <a:rPr lang="en-US" sz="3000" dirty="0" smtClean="0">
                <a:solidFill>
                  <a:schemeClr val="accent5">
                    <a:lumMod val="75000"/>
                  </a:schemeClr>
                </a:solidFill>
              </a:rPr>
              <a:t>challenged action </a:t>
            </a:r>
            <a:r>
              <a:rPr lang="en-US" sz="3000" dirty="0">
                <a:solidFill>
                  <a:schemeClr val="accent5">
                    <a:lumMod val="75000"/>
                  </a:schemeClr>
                </a:solidFill>
              </a:rPr>
              <a:t>should be detailed and specific. </a:t>
            </a:r>
            <a:endParaRPr lang="en-US" sz="3000" dirty="0" smtClean="0">
              <a:solidFill>
                <a:schemeClr val="accent5">
                  <a:lumMod val="75000"/>
                </a:schemeClr>
              </a:solidFill>
            </a:endParaRPr>
          </a:p>
          <a:p>
            <a:pPr marL="914400" lvl="1" indent="-457200" algn="l">
              <a:buFont typeface="Arial" panose="020B0604020202020204" pitchFamily="34" charset="0"/>
              <a:buChar char="•"/>
            </a:pPr>
            <a:endParaRPr lang="en-US" sz="2200" dirty="0" smtClean="0">
              <a:solidFill>
                <a:schemeClr val="accent5">
                  <a:lumMod val="75000"/>
                </a:schemeClr>
              </a:solidFill>
            </a:endParaRPr>
          </a:p>
          <a:p>
            <a:pPr marL="914400" lvl="1" indent="-457200" algn="l">
              <a:buFont typeface="Arial" panose="020B0604020202020204" pitchFamily="34" charset="0"/>
              <a:buChar char="•"/>
            </a:pPr>
            <a:endParaRPr lang="en-US" sz="2200" dirty="0">
              <a:solidFill>
                <a:schemeClr val="accent5">
                  <a:lumMod val="75000"/>
                </a:schemeClr>
              </a:solidFill>
            </a:endParaRPr>
          </a:p>
          <a:p>
            <a:pPr marL="914400" lvl="1" indent="-457200" algn="l">
              <a:buFont typeface="Arial" panose="020B0604020202020204" pitchFamily="34" charset="0"/>
              <a:buChar char="•"/>
            </a:pPr>
            <a:endParaRPr lang="en-US" sz="2200" dirty="0" smtClean="0">
              <a:solidFill>
                <a:schemeClr val="accent5">
                  <a:lumMod val="75000"/>
                </a:schemeClr>
              </a:solidFill>
            </a:endParaRPr>
          </a:p>
          <a:p>
            <a:pPr lvl="1" algn="l"/>
            <a:endParaRPr lang="en-US" sz="2200" dirty="0" smtClean="0">
              <a:solidFill>
                <a:schemeClr val="accent5">
                  <a:lumMod val="75000"/>
                </a:schemeClr>
              </a:solidFill>
            </a:endParaRPr>
          </a:p>
          <a:p>
            <a:pPr algn="l"/>
            <a:endParaRPr lang="en-US" sz="2200" dirty="0" smtClean="0">
              <a:solidFill>
                <a:schemeClr val="accent5">
                  <a:lumMod val="75000"/>
                </a:schemeClr>
              </a:solidFill>
            </a:endParaRPr>
          </a:p>
          <a:p>
            <a:pPr algn="l"/>
            <a:endParaRPr lang="en-US" sz="2200" dirty="0" smtClean="0">
              <a:solidFill>
                <a:schemeClr val="accent5">
                  <a:lumMod val="75000"/>
                </a:schemeClr>
              </a:solidFill>
            </a:endParaRPr>
          </a:p>
          <a:p>
            <a:pPr algn="l"/>
            <a:endParaRPr lang="en-US" sz="2200" dirty="0">
              <a:solidFill>
                <a:schemeClr val="accent5">
                  <a:lumMod val="75000"/>
                </a:schemeClr>
              </a:solidFill>
            </a:endParaRPr>
          </a:p>
          <a:p>
            <a:pPr algn="l"/>
            <a:r>
              <a:rPr lang="en-US" sz="2200" dirty="0" smtClean="0">
                <a:solidFill>
                  <a:srgbClr val="4BACC6">
                    <a:lumMod val="75000"/>
                  </a:srgbClr>
                </a:solidFill>
              </a:rPr>
              <a:t>(</a:t>
            </a:r>
            <a:r>
              <a:rPr lang="en-US" sz="2200" dirty="0">
                <a:solidFill>
                  <a:srgbClr val="4BACC6">
                    <a:lumMod val="75000"/>
                  </a:srgbClr>
                </a:solidFill>
              </a:rPr>
              <a:t>MD-110</a:t>
            </a:r>
            <a:r>
              <a:rPr lang="en-US" sz="2200" dirty="0" smtClean="0">
                <a:solidFill>
                  <a:srgbClr val="4BACC6">
                    <a:lumMod val="75000"/>
                  </a:srgbClr>
                </a:solidFill>
              </a:rPr>
              <a:t>)</a:t>
            </a:r>
            <a:endParaRPr lang="en-US" sz="22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58</a:t>
            </a:fld>
            <a:endParaRPr lang="en-US" dirty="0"/>
          </a:p>
        </p:txBody>
      </p:sp>
    </p:spTree>
    <p:extLst>
      <p:ext uri="{BB962C8B-B14F-4D97-AF65-F5344CB8AC3E}">
        <p14:creationId xmlns:p14="http://schemas.microsoft.com/office/powerpoint/2010/main" val="288567395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sz="3500" dirty="0" smtClean="0">
                <a:solidFill>
                  <a:schemeClr val="accent5">
                    <a:lumMod val="75000"/>
                  </a:schemeClr>
                </a:solidFill>
              </a:rPr>
              <a:t>Sources of Evidence</a:t>
            </a:r>
          </a:p>
          <a:p>
            <a:pPr marL="457200" indent="-457200" algn="l">
              <a:buFont typeface="Arial" panose="020B0604020202020204" pitchFamily="34" charset="0"/>
              <a:buChar char="•"/>
            </a:pPr>
            <a:r>
              <a:rPr lang="en-US" sz="3500" dirty="0" smtClean="0">
                <a:solidFill>
                  <a:schemeClr val="accent5">
                    <a:lumMod val="75000"/>
                  </a:schemeClr>
                </a:solidFill>
              </a:rPr>
              <a:t>Agency</a:t>
            </a:r>
            <a:endParaRPr lang="en-US" dirty="0" smtClean="0">
              <a:solidFill>
                <a:schemeClr val="accent5">
                  <a:lumMod val="75000"/>
                </a:schemeClr>
              </a:solidFill>
            </a:endParaRPr>
          </a:p>
          <a:p>
            <a:pPr marL="914400" lvl="1" indent="-457200" algn="l">
              <a:buFont typeface="Arial" panose="020B0604020202020204" pitchFamily="34" charset="0"/>
              <a:buChar char="•"/>
            </a:pPr>
            <a:r>
              <a:rPr lang="en-US" sz="3000" dirty="0" smtClean="0">
                <a:solidFill>
                  <a:schemeClr val="accent5">
                    <a:lumMod val="75000"/>
                  </a:schemeClr>
                </a:solidFill>
              </a:rPr>
              <a:t>In </a:t>
            </a:r>
            <a:r>
              <a:rPr lang="en-US" sz="3000" dirty="0">
                <a:solidFill>
                  <a:schemeClr val="accent5">
                    <a:lumMod val="75000"/>
                  </a:schemeClr>
                </a:solidFill>
              </a:rPr>
              <a:t>a non-selection type case</a:t>
            </a:r>
            <a:r>
              <a:rPr lang="en-US" sz="3000" dirty="0" smtClean="0">
                <a:solidFill>
                  <a:schemeClr val="accent5">
                    <a:lumMod val="75000"/>
                  </a:schemeClr>
                </a:solidFill>
              </a:rPr>
              <a:t>, stating </a:t>
            </a:r>
            <a:r>
              <a:rPr lang="en-US" sz="3000" dirty="0">
                <a:solidFill>
                  <a:schemeClr val="accent5">
                    <a:lumMod val="75000"/>
                  </a:schemeClr>
                </a:solidFill>
              </a:rPr>
              <a:t>the person selected was better qualified or a better fit for </a:t>
            </a:r>
            <a:r>
              <a:rPr lang="en-US" sz="3000" dirty="0" smtClean="0">
                <a:solidFill>
                  <a:schemeClr val="accent5">
                    <a:lumMod val="75000"/>
                  </a:schemeClr>
                </a:solidFill>
              </a:rPr>
              <a:t>the position </a:t>
            </a:r>
            <a:r>
              <a:rPr lang="en-US" sz="3000" dirty="0">
                <a:solidFill>
                  <a:schemeClr val="accent5">
                    <a:lumMod val="75000"/>
                  </a:schemeClr>
                </a:solidFill>
              </a:rPr>
              <a:t>is insufficient standing </a:t>
            </a:r>
            <a:r>
              <a:rPr lang="en-US" sz="3000" dirty="0" smtClean="0">
                <a:solidFill>
                  <a:schemeClr val="accent5">
                    <a:lumMod val="75000"/>
                  </a:schemeClr>
                </a:solidFill>
              </a:rPr>
              <a:t>alone.  Interview </a:t>
            </a:r>
            <a:r>
              <a:rPr lang="en-US" sz="3000" dirty="0">
                <a:solidFill>
                  <a:schemeClr val="accent5">
                    <a:lumMod val="75000"/>
                  </a:schemeClr>
                </a:solidFill>
              </a:rPr>
              <a:t>notes and </a:t>
            </a:r>
            <a:r>
              <a:rPr lang="en-US" sz="3000" dirty="0" smtClean="0">
                <a:solidFill>
                  <a:schemeClr val="accent5">
                    <a:lumMod val="75000"/>
                  </a:schemeClr>
                </a:solidFill>
              </a:rPr>
              <a:t>any explanation </a:t>
            </a:r>
            <a:r>
              <a:rPr lang="en-US" sz="3000" dirty="0">
                <a:solidFill>
                  <a:schemeClr val="accent5">
                    <a:lumMod val="75000"/>
                  </a:schemeClr>
                </a:solidFill>
              </a:rPr>
              <a:t>should include a narrative as to why the management </a:t>
            </a:r>
            <a:r>
              <a:rPr lang="en-US" sz="3000" dirty="0" smtClean="0">
                <a:solidFill>
                  <a:schemeClr val="accent5">
                    <a:lumMod val="75000"/>
                  </a:schemeClr>
                </a:solidFill>
              </a:rPr>
              <a:t>official believes </a:t>
            </a:r>
            <a:r>
              <a:rPr lang="en-US" sz="3000" dirty="0">
                <a:solidFill>
                  <a:schemeClr val="accent5">
                    <a:lumMod val="75000"/>
                  </a:schemeClr>
                </a:solidFill>
              </a:rPr>
              <a:t>the selectee was a better candidate.</a:t>
            </a:r>
          </a:p>
          <a:p>
            <a:pPr algn="l"/>
            <a:endParaRPr lang="en-US" sz="2200" dirty="0" smtClean="0">
              <a:solidFill>
                <a:schemeClr val="accent5">
                  <a:lumMod val="75000"/>
                </a:schemeClr>
              </a:solidFill>
            </a:endParaRPr>
          </a:p>
          <a:p>
            <a:pPr algn="l"/>
            <a:endParaRPr lang="en-US" sz="2200" dirty="0">
              <a:solidFill>
                <a:schemeClr val="accent5">
                  <a:lumMod val="75000"/>
                </a:schemeClr>
              </a:solidFill>
            </a:endParaRPr>
          </a:p>
          <a:p>
            <a:pPr algn="l"/>
            <a:r>
              <a:rPr lang="en-US" sz="2200" dirty="0" smtClean="0">
                <a:solidFill>
                  <a:srgbClr val="4BACC6">
                    <a:lumMod val="75000"/>
                  </a:srgbClr>
                </a:solidFill>
              </a:rPr>
              <a:t>(</a:t>
            </a:r>
            <a:r>
              <a:rPr lang="en-US" sz="2200" dirty="0">
                <a:solidFill>
                  <a:srgbClr val="4BACC6">
                    <a:lumMod val="75000"/>
                  </a:srgbClr>
                </a:solidFill>
              </a:rPr>
              <a:t>MD-110</a:t>
            </a:r>
            <a:r>
              <a:rPr lang="en-US" sz="2200" dirty="0" smtClean="0">
                <a:solidFill>
                  <a:srgbClr val="4BACC6">
                    <a:lumMod val="75000"/>
                  </a:srgbClr>
                </a:solidFill>
              </a:rPr>
              <a:t>)</a:t>
            </a:r>
            <a:endParaRPr lang="en-US" sz="22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59</a:t>
            </a:fld>
            <a:endParaRPr lang="en-US" dirty="0"/>
          </a:p>
        </p:txBody>
      </p:sp>
    </p:spTree>
    <p:extLst>
      <p:ext uri="{BB962C8B-B14F-4D97-AF65-F5344CB8AC3E}">
        <p14:creationId xmlns:p14="http://schemas.microsoft.com/office/powerpoint/2010/main" val="4034124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dirty="0">
                <a:solidFill>
                  <a:schemeClr val="accent5">
                    <a:lumMod val="75000"/>
                  </a:schemeClr>
                </a:solidFill>
              </a:rPr>
              <a:t>Intro to MD-110 </a:t>
            </a:r>
          </a:p>
          <a:p>
            <a:pPr marL="457200" indent="-457200" algn="l">
              <a:buFont typeface="Arial" panose="020B0604020202020204" pitchFamily="34" charset="0"/>
              <a:buChar char="•"/>
            </a:pPr>
            <a:r>
              <a:rPr lang="en-US" dirty="0" smtClean="0">
                <a:solidFill>
                  <a:schemeClr val="accent5">
                    <a:lumMod val="75000"/>
                  </a:schemeClr>
                </a:solidFill>
              </a:rPr>
              <a:t>Chapter 1: Agency Authority and Responsibility.</a:t>
            </a:r>
          </a:p>
          <a:p>
            <a:pPr marL="457200" indent="-457200" algn="l">
              <a:buFont typeface="Arial" panose="020B0604020202020204" pitchFamily="34" charset="0"/>
              <a:buChar char="•"/>
            </a:pPr>
            <a:r>
              <a:rPr lang="fr-FR" dirty="0" smtClean="0">
                <a:solidFill>
                  <a:schemeClr val="accent5">
                    <a:lumMod val="75000"/>
                  </a:schemeClr>
                </a:solidFill>
              </a:rPr>
              <a:t>Chapter 2: Pre- Complaint Processing.</a:t>
            </a:r>
          </a:p>
          <a:p>
            <a:pPr marL="457200" indent="-457200" algn="l">
              <a:buFont typeface="Arial" panose="020B0604020202020204" pitchFamily="34" charset="0"/>
              <a:buChar char="•"/>
            </a:pPr>
            <a:r>
              <a:rPr lang="en-US" dirty="0" smtClean="0">
                <a:solidFill>
                  <a:schemeClr val="accent5">
                    <a:lumMod val="75000"/>
                  </a:schemeClr>
                </a:solidFill>
              </a:rPr>
              <a:t>Chapter 3: ADR for EEO Matters.</a:t>
            </a:r>
          </a:p>
          <a:p>
            <a:pPr marL="457200" indent="-457200" algn="l">
              <a:buFont typeface="Arial" panose="020B0604020202020204" pitchFamily="34" charset="0"/>
              <a:buChar char="•"/>
            </a:pPr>
            <a:r>
              <a:rPr lang="en-US" dirty="0" smtClean="0">
                <a:solidFill>
                  <a:schemeClr val="accent5">
                    <a:lumMod val="75000"/>
                  </a:schemeClr>
                </a:solidFill>
              </a:rPr>
              <a:t>Chapter 4: Procedures for Related Processes.</a:t>
            </a:r>
          </a:p>
          <a:p>
            <a:pPr marL="457200" indent="-457200" algn="l">
              <a:buFont typeface="Arial" panose="020B0604020202020204" pitchFamily="34" charset="0"/>
              <a:buChar char="•"/>
            </a:pPr>
            <a:r>
              <a:rPr lang="en-US" dirty="0" smtClean="0">
                <a:solidFill>
                  <a:schemeClr val="accent5">
                    <a:lumMod val="75000"/>
                  </a:schemeClr>
                </a:solidFill>
              </a:rPr>
              <a:t>Chapter 5: Agency Processing of Formal Complaints.</a:t>
            </a:r>
          </a:p>
          <a:p>
            <a:pPr marL="457200" indent="-457200" algn="l">
              <a:buFont typeface="Arial" panose="020B0604020202020204" pitchFamily="34" charset="0"/>
              <a:buChar char="•"/>
            </a:pPr>
            <a:endParaRPr lang="en-US" dirty="0">
              <a:solidFill>
                <a:schemeClr val="accent5">
                  <a:lumMod val="75000"/>
                </a:schemeClr>
              </a:solidFill>
            </a:endParaRPr>
          </a:p>
          <a:p>
            <a:pPr lvl="0" algn="l"/>
            <a:r>
              <a:rPr lang="en-US" sz="1800" dirty="0">
                <a:solidFill>
                  <a:srgbClr val="4BACC6">
                    <a:lumMod val="75000"/>
                  </a:srgbClr>
                </a:solidFill>
              </a:rPr>
              <a:t>(MD-110</a:t>
            </a:r>
            <a:r>
              <a:rPr lang="en-US" sz="1800" dirty="0" smtClean="0">
                <a:solidFill>
                  <a:srgbClr val="4BACC6">
                    <a:lumMod val="75000"/>
                  </a:srgbClr>
                </a:solidFill>
              </a:rPr>
              <a:t>)</a:t>
            </a:r>
            <a:endParaRPr lang="en-US" sz="1800" dirty="0" smtClean="0">
              <a:solidFill>
                <a:schemeClr val="accent5">
                  <a:lumMod val="75000"/>
                </a:schemeClr>
              </a:solidFill>
            </a:endParaRPr>
          </a:p>
          <a:p>
            <a:pPr marL="457200" indent="-457200" algn="l">
              <a:buFont typeface="Arial" panose="020B0604020202020204" pitchFamily="34" charset="0"/>
              <a:buChar char="•"/>
            </a:pPr>
            <a:endParaRPr lang="en-US" dirty="0" smtClean="0">
              <a:solidFill>
                <a:schemeClr val="accent5">
                  <a:lumMod val="75000"/>
                </a:scheme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6</a:t>
            </a:fld>
            <a:endParaRPr lang="en-US" dirty="0"/>
          </a:p>
        </p:txBody>
      </p:sp>
    </p:spTree>
    <p:extLst>
      <p:ext uri="{BB962C8B-B14F-4D97-AF65-F5344CB8AC3E}">
        <p14:creationId xmlns:p14="http://schemas.microsoft.com/office/powerpoint/2010/main" val="19151532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sz="3500" dirty="0" smtClean="0">
                <a:solidFill>
                  <a:schemeClr val="accent5">
                    <a:lumMod val="75000"/>
                  </a:schemeClr>
                </a:solidFill>
              </a:rPr>
              <a:t>Sources of Evidence</a:t>
            </a:r>
          </a:p>
          <a:p>
            <a:pPr marL="457200" indent="-457200" algn="l">
              <a:buFont typeface="Arial" panose="020B0604020202020204" pitchFamily="34" charset="0"/>
              <a:buChar char="•"/>
            </a:pPr>
            <a:r>
              <a:rPr lang="en-US" sz="3500" dirty="0" smtClean="0">
                <a:solidFill>
                  <a:schemeClr val="accent5">
                    <a:lumMod val="75000"/>
                  </a:schemeClr>
                </a:solidFill>
              </a:rPr>
              <a:t>Witnesses</a:t>
            </a:r>
            <a:endParaRPr lang="en-US" dirty="0" smtClean="0">
              <a:solidFill>
                <a:schemeClr val="accent5">
                  <a:lumMod val="75000"/>
                </a:schemeClr>
              </a:solidFill>
            </a:endParaRPr>
          </a:p>
          <a:p>
            <a:pPr marL="914400" lvl="1" indent="-457200" algn="l">
              <a:buFont typeface="Arial" panose="020B0604020202020204" pitchFamily="34" charset="0"/>
              <a:buChar char="•"/>
            </a:pPr>
            <a:r>
              <a:rPr lang="en-US" sz="3000" dirty="0">
                <a:solidFill>
                  <a:schemeClr val="accent5">
                    <a:lumMod val="75000"/>
                  </a:schemeClr>
                </a:solidFill>
              </a:rPr>
              <a:t>Witnesses can be identified by asking the complainant, the </a:t>
            </a:r>
            <a:r>
              <a:rPr lang="en-US" sz="3000" dirty="0" smtClean="0">
                <a:solidFill>
                  <a:schemeClr val="accent5">
                    <a:lumMod val="75000"/>
                  </a:schemeClr>
                </a:solidFill>
              </a:rPr>
              <a:t>official involved </a:t>
            </a:r>
            <a:r>
              <a:rPr lang="en-US" sz="3000" dirty="0">
                <a:solidFill>
                  <a:schemeClr val="accent5">
                    <a:lumMod val="75000"/>
                  </a:schemeClr>
                </a:solidFill>
              </a:rPr>
              <a:t>in the alleged discriminatory action, or other obvious witnesses </a:t>
            </a:r>
            <a:r>
              <a:rPr lang="en-US" sz="3000" dirty="0" smtClean="0">
                <a:solidFill>
                  <a:schemeClr val="accent5">
                    <a:lumMod val="75000"/>
                  </a:schemeClr>
                </a:solidFill>
              </a:rPr>
              <a:t>if they </a:t>
            </a:r>
            <a:r>
              <a:rPr lang="en-US" sz="3000" dirty="0">
                <a:solidFill>
                  <a:schemeClr val="accent5">
                    <a:lumMod val="75000"/>
                  </a:schemeClr>
                </a:solidFill>
              </a:rPr>
              <a:t>are aware of other persons who might have information related to </a:t>
            </a:r>
            <a:r>
              <a:rPr lang="en-US" sz="3000" dirty="0" smtClean="0">
                <a:solidFill>
                  <a:schemeClr val="accent5">
                    <a:lumMod val="75000"/>
                  </a:schemeClr>
                </a:solidFill>
              </a:rPr>
              <a:t>the complaint</a:t>
            </a:r>
            <a:r>
              <a:rPr lang="en-US" sz="3000" dirty="0">
                <a:solidFill>
                  <a:schemeClr val="accent5">
                    <a:lumMod val="75000"/>
                  </a:schemeClr>
                </a:solidFill>
              </a:rPr>
              <a:t>. </a:t>
            </a:r>
            <a:endParaRPr lang="en-US" sz="3000" dirty="0" smtClean="0">
              <a:solidFill>
                <a:schemeClr val="accent5">
                  <a:lumMod val="75000"/>
                </a:schemeClr>
              </a:solidFill>
            </a:endParaRPr>
          </a:p>
          <a:p>
            <a:pPr marL="914400" lvl="1" indent="-457200" algn="l">
              <a:buFont typeface="Arial" panose="020B0604020202020204" pitchFamily="34" charset="0"/>
              <a:buChar char="•"/>
            </a:pPr>
            <a:endParaRPr lang="en-US" sz="2200" dirty="0" smtClean="0">
              <a:solidFill>
                <a:schemeClr val="accent5">
                  <a:lumMod val="75000"/>
                </a:schemeClr>
              </a:solidFill>
            </a:endParaRPr>
          </a:p>
          <a:p>
            <a:pPr algn="l"/>
            <a:endParaRPr lang="en-US" sz="2200" dirty="0" smtClean="0">
              <a:solidFill>
                <a:schemeClr val="accent5">
                  <a:lumMod val="75000"/>
                </a:schemeClr>
              </a:solidFill>
            </a:endParaRPr>
          </a:p>
          <a:p>
            <a:pPr algn="l"/>
            <a:endParaRPr lang="en-US" sz="2200" dirty="0">
              <a:solidFill>
                <a:schemeClr val="accent5">
                  <a:lumMod val="75000"/>
                </a:schemeClr>
              </a:solidFill>
            </a:endParaRPr>
          </a:p>
          <a:p>
            <a:pPr algn="l"/>
            <a:r>
              <a:rPr lang="en-US" sz="2200" dirty="0" smtClean="0">
                <a:solidFill>
                  <a:srgbClr val="4BACC6">
                    <a:lumMod val="75000"/>
                  </a:srgbClr>
                </a:solidFill>
              </a:rPr>
              <a:t>(</a:t>
            </a:r>
            <a:r>
              <a:rPr lang="en-US" sz="2200" dirty="0">
                <a:solidFill>
                  <a:srgbClr val="4BACC6">
                    <a:lumMod val="75000"/>
                  </a:srgbClr>
                </a:solidFill>
              </a:rPr>
              <a:t>MD-110</a:t>
            </a:r>
            <a:r>
              <a:rPr lang="en-US" sz="2200" dirty="0" smtClean="0">
                <a:solidFill>
                  <a:srgbClr val="4BACC6">
                    <a:lumMod val="75000"/>
                  </a:srgbClr>
                </a:solidFill>
              </a:rPr>
              <a:t>)</a:t>
            </a:r>
            <a:endParaRPr lang="en-US" sz="22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60</a:t>
            </a:fld>
            <a:endParaRPr lang="en-US" dirty="0"/>
          </a:p>
        </p:txBody>
      </p:sp>
    </p:spTree>
    <p:extLst>
      <p:ext uri="{BB962C8B-B14F-4D97-AF65-F5344CB8AC3E}">
        <p14:creationId xmlns:p14="http://schemas.microsoft.com/office/powerpoint/2010/main" val="243282774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sz="3500" dirty="0" smtClean="0">
                <a:solidFill>
                  <a:schemeClr val="accent5">
                    <a:lumMod val="75000"/>
                  </a:schemeClr>
                </a:solidFill>
              </a:rPr>
              <a:t>Sources of Evidence</a:t>
            </a:r>
          </a:p>
          <a:p>
            <a:pPr marL="457200" indent="-457200" algn="l">
              <a:buFont typeface="Arial" panose="020B0604020202020204" pitchFamily="34" charset="0"/>
              <a:buChar char="•"/>
            </a:pPr>
            <a:r>
              <a:rPr lang="en-US" sz="3500" dirty="0" smtClean="0">
                <a:solidFill>
                  <a:schemeClr val="accent5">
                    <a:lumMod val="75000"/>
                  </a:schemeClr>
                </a:solidFill>
              </a:rPr>
              <a:t>Witnesses</a:t>
            </a:r>
            <a:endParaRPr lang="en-US" dirty="0" smtClean="0">
              <a:solidFill>
                <a:schemeClr val="accent5">
                  <a:lumMod val="75000"/>
                </a:schemeClr>
              </a:solidFill>
            </a:endParaRPr>
          </a:p>
          <a:p>
            <a:pPr marL="914400" lvl="1" indent="-457200" algn="l">
              <a:buFont typeface="Arial" panose="020B0604020202020204" pitchFamily="34" charset="0"/>
              <a:buChar char="•"/>
            </a:pPr>
            <a:r>
              <a:rPr lang="en-US" sz="3000" dirty="0" smtClean="0">
                <a:solidFill>
                  <a:schemeClr val="accent5">
                    <a:lumMod val="75000"/>
                  </a:schemeClr>
                </a:solidFill>
              </a:rPr>
              <a:t>Witnesses </a:t>
            </a:r>
            <a:r>
              <a:rPr lang="en-US" sz="3000" dirty="0">
                <a:solidFill>
                  <a:schemeClr val="accent5">
                    <a:lumMod val="75000"/>
                  </a:schemeClr>
                </a:solidFill>
              </a:rPr>
              <a:t>need not be employees at the respondent </a:t>
            </a:r>
            <a:r>
              <a:rPr lang="en-US" sz="3000" dirty="0" smtClean="0">
                <a:solidFill>
                  <a:schemeClr val="accent5">
                    <a:lumMod val="75000"/>
                  </a:schemeClr>
                </a:solidFill>
              </a:rPr>
              <a:t>agency.</a:t>
            </a:r>
            <a:endParaRPr lang="en-US" sz="2200" dirty="0" smtClean="0">
              <a:solidFill>
                <a:schemeClr val="accent5">
                  <a:lumMod val="75000"/>
                </a:schemeClr>
              </a:solidFill>
            </a:endParaRPr>
          </a:p>
          <a:p>
            <a:pPr algn="l"/>
            <a:endParaRPr lang="en-US" sz="2200" dirty="0" smtClean="0">
              <a:solidFill>
                <a:schemeClr val="accent5">
                  <a:lumMod val="75000"/>
                </a:schemeClr>
              </a:solidFill>
            </a:endParaRPr>
          </a:p>
          <a:p>
            <a:pPr algn="l"/>
            <a:endParaRPr lang="en-US" sz="2200" dirty="0">
              <a:solidFill>
                <a:schemeClr val="accent5">
                  <a:lumMod val="75000"/>
                </a:schemeClr>
              </a:solidFill>
            </a:endParaRPr>
          </a:p>
          <a:p>
            <a:pPr algn="l"/>
            <a:endParaRPr lang="en-US" sz="2200" dirty="0" smtClean="0">
              <a:solidFill>
                <a:schemeClr val="accent5">
                  <a:lumMod val="75000"/>
                </a:schemeClr>
              </a:solidFill>
            </a:endParaRPr>
          </a:p>
          <a:p>
            <a:pPr algn="l"/>
            <a:endParaRPr lang="en-US" sz="2200" dirty="0">
              <a:solidFill>
                <a:schemeClr val="accent5">
                  <a:lumMod val="75000"/>
                </a:schemeClr>
              </a:solidFill>
            </a:endParaRPr>
          </a:p>
          <a:p>
            <a:pPr algn="l"/>
            <a:endParaRPr lang="en-US" sz="2200" dirty="0" smtClean="0">
              <a:solidFill>
                <a:schemeClr val="accent5">
                  <a:lumMod val="75000"/>
                </a:schemeClr>
              </a:solidFill>
            </a:endParaRPr>
          </a:p>
          <a:p>
            <a:pPr algn="l"/>
            <a:endParaRPr lang="en-US" sz="2200" dirty="0">
              <a:solidFill>
                <a:schemeClr val="accent5">
                  <a:lumMod val="75000"/>
                </a:schemeClr>
              </a:solidFill>
            </a:endParaRPr>
          </a:p>
          <a:p>
            <a:pPr algn="l"/>
            <a:endParaRPr lang="en-US" sz="2200" dirty="0" smtClean="0">
              <a:solidFill>
                <a:schemeClr val="accent5">
                  <a:lumMod val="75000"/>
                </a:schemeClr>
              </a:solidFill>
            </a:endParaRPr>
          </a:p>
          <a:p>
            <a:pPr algn="l"/>
            <a:endParaRPr lang="en-US" sz="2200" dirty="0">
              <a:solidFill>
                <a:schemeClr val="accent5">
                  <a:lumMod val="75000"/>
                </a:schemeClr>
              </a:solidFill>
            </a:endParaRPr>
          </a:p>
          <a:p>
            <a:pPr algn="l"/>
            <a:r>
              <a:rPr lang="en-US" sz="2200" dirty="0" smtClean="0">
                <a:solidFill>
                  <a:srgbClr val="4BACC6">
                    <a:lumMod val="75000"/>
                  </a:srgbClr>
                </a:solidFill>
              </a:rPr>
              <a:t>(</a:t>
            </a:r>
            <a:r>
              <a:rPr lang="en-US" sz="2200" dirty="0">
                <a:solidFill>
                  <a:srgbClr val="4BACC6">
                    <a:lumMod val="75000"/>
                  </a:srgbClr>
                </a:solidFill>
              </a:rPr>
              <a:t>MD-110</a:t>
            </a:r>
            <a:r>
              <a:rPr lang="en-US" sz="2200" dirty="0" smtClean="0">
                <a:solidFill>
                  <a:srgbClr val="4BACC6">
                    <a:lumMod val="75000"/>
                  </a:srgbClr>
                </a:solidFill>
              </a:rPr>
              <a:t>)</a:t>
            </a:r>
            <a:endParaRPr lang="en-US" sz="22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61</a:t>
            </a:fld>
            <a:endParaRPr lang="en-US" dirty="0"/>
          </a:p>
        </p:txBody>
      </p:sp>
    </p:spTree>
    <p:extLst>
      <p:ext uri="{BB962C8B-B14F-4D97-AF65-F5344CB8AC3E}">
        <p14:creationId xmlns:p14="http://schemas.microsoft.com/office/powerpoint/2010/main" val="414050916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sz="3500" dirty="0" smtClean="0">
                <a:solidFill>
                  <a:schemeClr val="accent5">
                    <a:lumMod val="75000"/>
                  </a:schemeClr>
                </a:solidFill>
              </a:rPr>
              <a:t>Sources of Evidence</a:t>
            </a:r>
          </a:p>
          <a:p>
            <a:pPr marL="457200" indent="-457200" algn="l">
              <a:buFont typeface="Arial" panose="020B0604020202020204" pitchFamily="34" charset="0"/>
              <a:buChar char="•"/>
            </a:pPr>
            <a:r>
              <a:rPr lang="en-US" sz="3500" dirty="0" smtClean="0">
                <a:solidFill>
                  <a:schemeClr val="accent5">
                    <a:lumMod val="75000"/>
                  </a:schemeClr>
                </a:solidFill>
              </a:rPr>
              <a:t>Witnesses</a:t>
            </a:r>
            <a:endParaRPr lang="en-US" dirty="0" smtClean="0">
              <a:solidFill>
                <a:schemeClr val="accent5">
                  <a:lumMod val="75000"/>
                </a:schemeClr>
              </a:solidFill>
            </a:endParaRPr>
          </a:p>
          <a:p>
            <a:pPr marL="914400" lvl="1" indent="-457200" algn="l">
              <a:buFont typeface="Arial" panose="020B0604020202020204" pitchFamily="34" charset="0"/>
              <a:buChar char="•"/>
            </a:pPr>
            <a:r>
              <a:rPr lang="en-US" sz="3000" dirty="0">
                <a:solidFill>
                  <a:schemeClr val="accent5">
                    <a:lumMod val="75000"/>
                  </a:schemeClr>
                </a:solidFill>
              </a:rPr>
              <a:t>The EEO staff may be of some assistance in discovering </a:t>
            </a:r>
            <a:r>
              <a:rPr lang="en-US" sz="3000" dirty="0" smtClean="0">
                <a:solidFill>
                  <a:schemeClr val="accent5">
                    <a:lumMod val="75000"/>
                  </a:schemeClr>
                </a:solidFill>
              </a:rPr>
              <a:t>other witnesses</a:t>
            </a:r>
            <a:r>
              <a:rPr lang="en-US" sz="3000" dirty="0">
                <a:solidFill>
                  <a:schemeClr val="accent5">
                    <a:lumMod val="75000"/>
                  </a:schemeClr>
                </a:solidFill>
              </a:rPr>
              <a:t>, but they should rarely be witnesses themselves. </a:t>
            </a:r>
            <a:endParaRPr lang="en-US" sz="3000" dirty="0" smtClean="0">
              <a:solidFill>
                <a:schemeClr val="accent5">
                  <a:lumMod val="75000"/>
                </a:schemeClr>
              </a:solidFill>
            </a:endParaRPr>
          </a:p>
          <a:p>
            <a:pPr marL="1371600" lvl="2" indent="-457200" algn="l">
              <a:buFont typeface="Arial" panose="020B0604020202020204" pitchFamily="34" charset="0"/>
              <a:buChar char="•"/>
            </a:pPr>
            <a:r>
              <a:rPr lang="en-US" sz="2600" dirty="0" smtClean="0">
                <a:solidFill>
                  <a:schemeClr val="accent5">
                    <a:lumMod val="75000"/>
                  </a:schemeClr>
                </a:solidFill>
              </a:rPr>
              <a:t>Their information </a:t>
            </a:r>
            <a:r>
              <a:rPr lang="en-US" sz="2600" dirty="0">
                <a:solidFill>
                  <a:schemeClr val="accent5">
                    <a:lumMod val="75000"/>
                  </a:schemeClr>
                </a:solidFill>
              </a:rPr>
              <a:t>will usually be hearsay and their participation </a:t>
            </a:r>
            <a:r>
              <a:rPr lang="en-US" sz="2600" dirty="0" smtClean="0">
                <a:solidFill>
                  <a:schemeClr val="accent5">
                    <a:lumMod val="75000"/>
                  </a:schemeClr>
                </a:solidFill>
              </a:rPr>
              <a:t>as witnesses </a:t>
            </a:r>
            <a:r>
              <a:rPr lang="en-US" sz="2600" dirty="0">
                <a:solidFill>
                  <a:schemeClr val="accent5">
                    <a:lumMod val="75000"/>
                  </a:schemeClr>
                </a:solidFill>
              </a:rPr>
              <a:t>would compromise their objectivity. </a:t>
            </a:r>
            <a:endParaRPr lang="en-US" sz="2600" dirty="0" smtClean="0">
              <a:solidFill>
                <a:schemeClr val="accent5">
                  <a:lumMod val="75000"/>
                </a:schemeClr>
              </a:solidFill>
            </a:endParaRPr>
          </a:p>
          <a:p>
            <a:pPr marL="1371600" lvl="2" indent="-457200" algn="l">
              <a:buFont typeface="Arial" panose="020B0604020202020204" pitchFamily="34" charset="0"/>
              <a:buChar char="•"/>
            </a:pPr>
            <a:r>
              <a:rPr lang="en-US" sz="2600" dirty="0" smtClean="0">
                <a:solidFill>
                  <a:schemeClr val="accent5">
                    <a:lumMod val="75000"/>
                  </a:schemeClr>
                </a:solidFill>
              </a:rPr>
              <a:t>Information should be </a:t>
            </a:r>
            <a:r>
              <a:rPr lang="en-US" sz="2600" dirty="0">
                <a:solidFill>
                  <a:schemeClr val="accent5">
                    <a:lumMod val="75000"/>
                  </a:schemeClr>
                </a:solidFill>
              </a:rPr>
              <a:t>obtained from its primary source.</a:t>
            </a:r>
            <a:endParaRPr lang="en-US" sz="1800" dirty="0" smtClean="0">
              <a:solidFill>
                <a:schemeClr val="accent5">
                  <a:lumMod val="75000"/>
                </a:schemeClr>
              </a:solidFill>
            </a:endParaRPr>
          </a:p>
          <a:p>
            <a:pPr algn="l"/>
            <a:endParaRPr lang="en-US" sz="2200" dirty="0">
              <a:solidFill>
                <a:schemeClr val="accent5">
                  <a:lumMod val="75000"/>
                </a:schemeClr>
              </a:solidFill>
            </a:endParaRPr>
          </a:p>
          <a:p>
            <a:pPr algn="l"/>
            <a:r>
              <a:rPr lang="en-US" sz="2200" dirty="0" smtClean="0">
                <a:solidFill>
                  <a:srgbClr val="4BACC6">
                    <a:lumMod val="75000"/>
                  </a:srgbClr>
                </a:solidFill>
              </a:rPr>
              <a:t>(</a:t>
            </a:r>
            <a:r>
              <a:rPr lang="en-US" sz="2200" dirty="0">
                <a:solidFill>
                  <a:srgbClr val="4BACC6">
                    <a:lumMod val="75000"/>
                  </a:srgbClr>
                </a:solidFill>
              </a:rPr>
              <a:t>MD-110</a:t>
            </a:r>
            <a:r>
              <a:rPr lang="en-US" sz="2200" dirty="0" smtClean="0">
                <a:solidFill>
                  <a:srgbClr val="4BACC6">
                    <a:lumMod val="75000"/>
                  </a:srgbClr>
                </a:solidFill>
              </a:rPr>
              <a:t>)</a:t>
            </a:r>
            <a:endParaRPr lang="en-US" sz="22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62</a:t>
            </a:fld>
            <a:endParaRPr lang="en-US" dirty="0"/>
          </a:p>
        </p:txBody>
      </p:sp>
    </p:spTree>
    <p:extLst>
      <p:ext uri="{BB962C8B-B14F-4D97-AF65-F5344CB8AC3E}">
        <p14:creationId xmlns:p14="http://schemas.microsoft.com/office/powerpoint/2010/main" val="389789305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chemeClr val="accent5">
                    <a:lumMod val="75000"/>
                  </a:schemeClr>
                </a:solidFill>
              </a:rPr>
              <a:t>Sources of Evidence</a:t>
            </a:r>
          </a:p>
          <a:p>
            <a:pPr marL="457200" indent="-457200" algn="l">
              <a:buFont typeface="Arial" panose="020B0604020202020204" pitchFamily="34" charset="0"/>
              <a:buChar char="•"/>
            </a:pPr>
            <a:r>
              <a:rPr lang="en-US" sz="3500" dirty="0" smtClean="0">
                <a:solidFill>
                  <a:schemeClr val="accent5">
                    <a:lumMod val="75000"/>
                  </a:schemeClr>
                </a:solidFill>
              </a:rPr>
              <a:t>Witnesses</a:t>
            </a:r>
            <a:endParaRPr lang="en-US" dirty="0" smtClean="0">
              <a:solidFill>
                <a:schemeClr val="accent5">
                  <a:lumMod val="75000"/>
                </a:schemeClr>
              </a:solidFill>
            </a:endParaRPr>
          </a:p>
          <a:p>
            <a:pPr marL="914400" lvl="1" indent="-457200" algn="l">
              <a:buFont typeface="Arial" panose="020B0604020202020204" pitchFamily="34" charset="0"/>
              <a:buChar char="•"/>
            </a:pPr>
            <a:r>
              <a:rPr lang="en-US" sz="3000" dirty="0" smtClean="0">
                <a:solidFill>
                  <a:schemeClr val="accent5">
                    <a:lumMod val="75000"/>
                  </a:schemeClr>
                </a:solidFill>
              </a:rPr>
              <a:t>Witness </a:t>
            </a:r>
            <a:r>
              <a:rPr lang="en-US" sz="3000" dirty="0">
                <a:solidFill>
                  <a:schemeClr val="accent5">
                    <a:lumMod val="75000"/>
                  </a:schemeClr>
                </a:solidFill>
              </a:rPr>
              <a:t>bias should be </a:t>
            </a:r>
            <a:r>
              <a:rPr lang="en-US" sz="3000" dirty="0" smtClean="0">
                <a:solidFill>
                  <a:schemeClr val="accent5">
                    <a:lumMod val="75000"/>
                  </a:schemeClr>
                </a:solidFill>
              </a:rPr>
              <a:t>noted.</a:t>
            </a:r>
          </a:p>
          <a:p>
            <a:pPr marL="914400" lvl="1" indent="-457200" algn="l">
              <a:buFont typeface="Arial" panose="020B0604020202020204" pitchFamily="34" charset="0"/>
              <a:buChar char="•"/>
            </a:pPr>
            <a:r>
              <a:rPr lang="en-US" sz="3000" dirty="0" smtClean="0">
                <a:solidFill>
                  <a:schemeClr val="accent5">
                    <a:lumMod val="75000"/>
                  </a:schemeClr>
                </a:solidFill>
              </a:rPr>
              <a:t>Indicators of bias include: </a:t>
            </a:r>
          </a:p>
          <a:p>
            <a:pPr marL="1371600" lvl="2" indent="-457200" algn="l">
              <a:buFont typeface="Arial" panose="020B0604020202020204" pitchFamily="34" charset="0"/>
              <a:buChar char="•"/>
            </a:pPr>
            <a:r>
              <a:rPr lang="en-US" sz="2600" dirty="0" smtClean="0">
                <a:solidFill>
                  <a:schemeClr val="accent5">
                    <a:lumMod val="75000"/>
                  </a:schemeClr>
                </a:solidFill>
              </a:rPr>
              <a:t>Favorable </a:t>
            </a:r>
            <a:r>
              <a:rPr lang="en-US" sz="2600" dirty="0">
                <a:solidFill>
                  <a:schemeClr val="accent5">
                    <a:lumMod val="75000"/>
                  </a:schemeClr>
                </a:solidFill>
              </a:rPr>
              <a:t>feelings toward a party based on </a:t>
            </a:r>
            <a:r>
              <a:rPr lang="en-US" sz="2600" dirty="0" smtClean="0">
                <a:solidFill>
                  <a:schemeClr val="accent5">
                    <a:lumMod val="75000"/>
                  </a:schemeClr>
                </a:solidFill>
              </a:rPr>
              <a:t>a mutual </a:t>
            </a:r>
            <a:r>
              <a:rPr lang="en-US" sz="2600" dirty="0">
                <a:solidFill>
                  <a:schemeClr val="accent5">
                    <a:lumMod val="75000"/>
                  </a:schemeClr>
                </a:solidFill>
              </a:rPr>
              <a:t>alliance, family ties, or close friendship; </a:t>
            </a:r>
          </a:p>
          <a:p>
            <a:pPr marL="1371600" lvl="2" indent="-457200" algn="l">
              <a:buFont typeface="Arial" panose="020B0604020202020204" pitchFamily="34" charset="0"/>
              <a:buChar char="•"/>
            </a:pPr>
            <a:r>
              <a:rPr lang="en-US" sz="2600" dirty="0" smtClean="0">
                <a:solidFill>
                  <a:schemeClr val="accent5">
                    <a:lumMod val="75000"/>
                  </a:schemeClr>
                </a:solidFill>
              </a:rPr>
              <a:t>Hostility </a:t>
            </a:r>
            <a:r>
              <a:rPr lang="en-US" sz="2600" dirty="0">
                <a:solidFill>
                  <a:schemeClr val="accent5">
                    <a:lumMod val="75000"/>
                  </a:schemeClr>
                </a:solidFill>
              </a:rPr>
              <a:t>to </a:t>
            </a:r>
            <a:r>
              <a:rPr lang="en-US" sz="2600" dirty="0" smtClean="0">
                <a:solidFill>
                  <a:schemeClr val="accent5">
                    <a:lumMod val="75000"/>
                  </a:schemeClr>
                </a:solidFill>
              </a:rPr>
              <a:t>a party</a:t>
            </a:r>
            <a:r>
              <a:rPr lang="en-US" sz="2600" dirty="0">
                <a:solidFill>
                  <a:schemeClr val="accent5">
                    <a:lumMod val="75000"/>
                  </a:schemeClr>
                </a:solidFill>
              </a:rPr>
              <a:t>, because of a past </a:t>
            </a:r>
            <a:r>
              <a:rPr lang="en-US" sz="2600" dirty="0" smtClean="0">
                <a:solidFill>
                  <a:schemeClr val="accent5">
                    <a:lumMod val="75000"/>
                  </a:schemeClr>
                </a:solidFill>
              </a:rPr>
              <a:t>disagreement. </a:t>
            </a:r>
          </a:p>
          <a:p>
            <a:pPr marL="1371600" lvl="2" indent="-457200" algn="l">
              <a:buFont typeface="Arial" panose="020B0604020202020204" pitchFamily="34" charset="0"/>
              <a:buChar char="•"/>
            </a:pPr>
            <a:r>
              <a:rPr lang="en-US" sz="2600" dirty="0" smtClean="0">
                <a:solidFill>
                  <a:schemeClr val="accent5">
                    <a:lumMod val="75000"/>
                  </a:schemeClr>
                </a:solidFill>
              </a:rPr>
              <a:t>Self-interest </a:t>
            </a:r>
            <a:r>
              <a:rPr lang="en-US" sz="2600" dirty="0">
                <a:solidFill>
                  <a:schemeClr val="accent5">
                    <a:lumMod val="75000"/>
                  </a:schemeClr>
                </a:solidFill>
              </a:rPr>
              <a:t>in </a:t>
            </a:r>
            <a:r>
              <a:rPr lang="en-US" sz="2600" dirty="0" smtClean="0">
                <a:solidFill>
                  <a:schemeClr val="accent5">
                    <a:lumMod val="75000"/>
                  </a:schemeClr>
                </a:solidFill>
              </a:rPr>
              <a:t>the outcome </a:t>
            </a:r>
            <a:r>
              <a:rPr lang="en-US" sz="2600" dirty="0">
                <a:solidFill>
                  <a:schemeClr val="accent5">
                    <a:lumMod val="75000"/>
                  </a:schemeClr>
                </a:solidFill>
              </a:rPr>
              <a:t>of the </a:t>
            </a:r>
            <a:r>
              <a:rPr lang="en-US" sz="2600" dirty="0" smtClean="0">
                <a:solidFill>
                  <a:schemeClr val="accent5">
                    <a:lumMod val="75000"/>
                  </a:schemeClr>
                </a:solidFill>
              </a:rPr>
              <a:t>complaint.</a:t>
            </a:r>
          </a:p>
          <a:p>
            <a:pPr marL="1371600" lvl="2" indent="-457200" algn="l">
              <a:buFont typeface="Arial" panose="020B0604020202020204" pitchFamily="34" charset="0"/>
              <a:buChar char="•"/>
            </a:pPr>
            <a:endParaRPr lang="en-US" sz="2200" dirty="0" smtClean="0">
              <a:solidFill>
                <a:schemeClr val="accent5">
                  <a:lumMod val="75000"/>
                </a:schemeClr>
              </a:solidFill>
            </a:endParaRPr>
          </a:p>
          <a:p>
            <a:pPr marL="1371600" lvl="2" indent="-457200" algn="l">
              <a:buFont typeface="Arial" panose="020B0604020202020204" pitchFamily="34" charset="0"/>
              <a:buChar char="•"/>
            </a:pPr>
            <a:endParaRPr lang="en-US" sz="2200" dirty="0">
              <a:solidFill>
                <a:schemeClr val="accent5">
                  <a:lumMod val="75000"/>
                </a:schemeClr>
              </a:solidFill>
            </a:endParaRPr>
          </a:p>
          <a:p>
            <a:pPr algn="l"/>
            <a:endParaRPr lang="en-US" sz="1900" dirty="0" smtClean="0">
              <a:solidFill>
                <a:srgbClr val="4BACC6">
                  <a:lumMod val="75000"/>
                </a:srgbClr>
              </a:solidFill>
            </a:endParaRPr>
          </a:p>
          <a:p>
            <a:pPr algn="l"/>
            <a:r>
              <a:rPr lang="en-US" sz="1900" dirty="0" smtClean="0">
                <a:solidFill>
                  <a:srgbClr val="4BACC6">
                    <a:lumMod val="75000"/>
                  </a:srgbClr>
                </a:solidFill>
              </a:rPr>
              <a:t>(</a:t>
            </a:r>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63</a:t>
            </a:fld>
            <a:endParaRPr lang="en-US" dirty="0"/>
          </a:p>
        </p:txBody>
      </p:sp>
    </p:spTree>
    <p:extLst>
      <p:ext uri="{BB962C8B-B14F-4D97-AF65-F5344CB8AC3E}">
        <p14:creationId xmlns:p14="http://schemas.microsoft.com/office/powerpoint/2010/main" val="258778106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chemeClr val="accent5">
                    <a:lumMod val="75000"/>
                  </a:schemeClr>
                </a:solidFill>
              </a:rPr>
              <a:t>Sources of Evidence</a:t>
            </a:r>
          </a:p>
          <a:p>
            <a:pPr marL="457200" indent="-457200" algn="l">
              <a:buFont typeface="Arial" panose="020B0604020202020204" pitchFamily="34" charset="0"/>
              <a:buChar char="•"/>
            </a:pPr>
            <a:r>
              <a:rPr lang="en-US" sz="3500" dirty="0" smtClean="0">
                <a:solidFill>
                  <a:schemeClr val="accent5">
                    <a:lumMod val="75000"/>
                  </a:schemeClr>
                </a:solidFill>
              </a:rPr>
              <a:t>Witnesses</a:t>
            </a:r>
            <a:endParaRPr lang="en-US" dirty="0" smtClean="0">
              <a:solidFill>
                <a:schemeClr val="accent5">
                  <a:lumMod val="75000"/>
                </a:schemeClr>
              </a:solidFill>
            </a:endParaRPr>
          </a:p>
          <a:p>
            <a:pPr marL="914400" lvl="1" indent="-457200" algn="l">
              <a:buFont typeface="Arial" panose="020B0604020202020204" pitchFamily="34" charset="0"/>
              <a:buChar char="•"/>
            </a:pPr>
            <a:r>
              <a:rPr lang="en-US" sz="3000" dirty="0" smtClean="0">
                <a:solidFill>
                  <a:schemeClr val="accent5">
                    <a:lumMod val="75000"/>
                  </a:schemeClr>
                </a:solidFill>
              </a:rPr>
              <a:t>Indicators of bias should </a:t>
            </a:r>
            <a:r>
              <a:rPr lang="en-US" sz="3000" dirty="0">
                <a:solidFill>
                  <a:schemeClr val="accent5">
                    <a:lumMod val="75000"/>
                  </a:schemeClr>
                </a:solidFill>
              </a:rPr>
              <a:t>be made a part of the record, and </a:t>
            </a:r>
            <a:r>
              <a:rPr lang="en-US" sz="3000" dirty="0" smtClean="0">
                <a:solidFill>
                  <a:schemeClr val="accent5">
                    <a:lumMod val="75000"/>
                  </a:schemeClr>
                </a:solidFill>
              </a:rPr>
              <a:t>efforts should </a:t>
            </a:r>
            <a:r>
              <a:rPr lang="en-US" sz="3000" dirty="0">
                <a:solidFill>
                  <a:schemeClr val="accent5">
                    <a:lumMod val="75000"/>
                  </a:schemeClr>
                </a:solidFill>
              </a:rPr>
              <a:t>be made to corroborate the testimony. </a:t>
            </a:r>
            <a:endParaRPr lang="en-US" sz="3000" dirty="0" smtClean="0">
              <a:solidFill>
                <a:schemeClr val="accent5">
                  <a:lumMod val="75000"/>
                </a:schemeClr>
              </a:solidFill>
            </a:endParaRPr>
          </a:p>
          <a:p>
            <a:pPr marL="914400" lvl="1" indent="-457200" algn="l">
              <a:buFont typeface="Arial" panose="020B0604020202020204" pitchFamily="34" charset="0"/>
              <a:buChar char="•"/>
            </a:pPr>
            <a:r>
              <a:rPr lang="en-US" sz="3000" dirty="0" smtClean="0">
                <a:solidFill>
                  <a:schemeClr val="accent5">
                    <a:lumMod val="75000"/>
                  </a:schemeClr>
                </a:solidFill>
              </a:rPr>
              <a:t>The </a:t>
            </a:r>
            <a:r>
              <a:rPr lang="en-US" sz="3000" dirty="0">
                <a:solidFill>
                  <a:schemeClr val="accent5">
                    <a:lumMod val="75000"/>
                  </a:schemeClr>
                </a:solidFill>
              </a:rPr>
              <a:t>weight </a:t>
            </a:r>
            <a:r>
              <a:rPr lang="en-US" sz="3000" dirty="0" smtClean="0">
                <a:solidFill>
                  <a:schemeClr val="accent5">
                    <a:lumMod val="75000"/>
                  </a:schemeClr>
                </a:solidFill>
              </a:rPr>
              <a:t>accorded the </a:t>
            </a:r>
            <a:r>
              <a:rPr lang="en-US" sz="3000" dirty="0">
                <a:solidFill>
                  <a:schemeClr val="accent5">
                    <a:lumMod val="75000"/>
                  </a:schemeClr>
                </a:solidFill>
              </a:rPr>
              <a:t>evidence by the fact finder adduced from such witnesses </a:t>
            </a:r>
            <a:r>
              <a:rPr lang="en-US" sz="3000" dirty="0" smtClean="0">
                <a:solidFill>
                  <a:schemeClr val="accent5">
                    <a:lumMod val="75000"/>
                  </a:schemeClr>
                </a:solidFill>
              </a:rPr>
              <a:t>will be </a:t>
            </a:r>
            <a:r>
              <a:rPr lang="en-US" sz="3000" dirty="0">
                <a:solidFill>
                  <a:schemeClr val="accent5">
                    <a:lumMod val="75000"/>
                  </a:schemeClr>
                </a:solidFill>
              </a:rPr>
              <a:t>governed by the degree to which it can be determined that </a:t>
            </a:r>
            <a:r>
              <a:rPr lang="en-US" sz="3000" dirty="0" smtClean="0">
                <a:solidFill>
                  <a:schemeClr val="accent5">
                    <a:lumMod val="75000"/>
                  </a:schemeClr>
                </a:solidFill>
              </a:rPr>
              <a:t>the bias </a:t>
            </a:r>
            <a:r>
              <a:rPr lang="en-US" sz="3000" dirty="0">
                <a:solidFill>
                  <a:schemeClr val="accent5">
                    <a:lumMod val="75000"/>
                  </a:schemeClr>
                </a:solidFill>
              </a:rPr>
              <a:t>colored the </a:t>
            </a:r>
            <a:r>
              <a:rPr lang="en-US" sz="3000" dirty="0" smtClean="0">
                <a:solidFill>
                  <a:schemeClr val="accent5">
                    <a:lumMod val="75000"/>
                  </a:schemeClr>
                </a:solidFill>
              </a:rPr>
              <a:t>testimony.</a:t>
            </a:r>
            <a:endParaRPr lang="en-US" sz="2200" dirty="0">
              <a:solidFill>
                <a:schemeClr val="accent5">
                  <a:lumMod val="75000"/>
                </a:scheme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r>
              <a:rPr lang="en-US" sz="1900" dirty="0" smtClean="0">
                <a:solidFill>
                  <a:srgbClr val="4BACC6">
                    <a:lumMod val="75000"/>
                  </a:srgbClr>
                </a:solidFill>
              </a:rPr>
              <a:t>(</a:t>
            </a:r>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64</a:t>
            </a:fld>
            <a:endParaRPr lang="en-US" dirty="0"/>
          </a:p>
        </p:txBody>
      </p:sp>
    </p:spTree>
    <p:extLst>
      <p:ext uri="{BB962C8B-B14F-4D97-AF65-F5344CB8AC3E}">
        <p14:creationId xmlns:p14="http://schemas.microsoft.com/office/powerpoint/2010/main" val="160317150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sz="3500" dirty="0" smtClean="0">
                <a:solidFill>
                  <a:schemeClr val="accent5">
                    <a:lumMod val="75000"/>
                  </a:schemeClr>
                </a:solidFill>
              </a:rPr>
              <a:t>Sources of Evidence</a:t>
            </a:r>
          </a:p>
          <a:p>
            <a:pPr marL="457200" indent="-457200" algn="l">
              <a:buFont typeface="Arial" panose="020B0604020202020204" pitchFamily="34" charset="0"/>
              <a:buChar char="•"/>
            </a:pPr>
            <a:r>
              <a:rPr lang="en-US" sz="3500" dirty="0" smtClean="0">
                <a:solidFill>
                  <a:schemeClr val="accent5">
                    <a:lumMod val="75000"/>
                  </a:schemeClr>
                </a:solidFill>
              </a:rPr>
              <a:t>Documents</a:t>
            </a:r>
            <a:endParaRPr lang="en-US" dirty="0" smtClean="0">
              <a:solidFill>
                <a:schemeClr val="accent5">
                  <a:lumMod val="75000"/>
                </a:schemeClr>
              </a:solidFill>
            </a:endParaRPr>
          </a:p>
          <a:p>
            <a:pPr marL="800100" lvl="1" indent="-342900" algn="l">
              <a:buFont typeface="Arial" panose="020B0604020202020204" pitchFamily="34" charset="0"/>
              <a:buChar char="•"/>
            </a:pPr>
            <a:r>
              <a:rPr lang="en-US" sz="3000" dirty="0">
                <a:solidFill>
                  <a:srgbClr val="4BACC6">
                    <a:lumMod val="75000"/>
                  </a:srgbClr>
                </a:solidFill>
              </a:rPr>
              <a:t>All relevant documents should be obtained. </a:t>
            </a:r>
            <a:endParaRPr lang="en-US" sz="3000" dirty="0" smtClean="0">
              <a:solidFill>
                <a:srgbClr val="4BACC6">
                  <a:lumMod val="75000"/>
                </a:srgbClr>
              </a:solidFill>
            </a:endParaRPr>
          </a:p>
          <a:p>
            <a:pPr marL="800100" lvl="1" indent="-342900" algn="l">
              <a:buFont typeface="Arial" panose="020B0604020202020204" pitchFamily="34" charset="0"/>
              <a:buChar char="•"/>
            </a:pPr>
            <a:r>
              <a:rPr lang="en-US" sz="3000" dirty="0" smtClean="0">
                <a:solidFill>
                  <a:srgbClr val="4BACC6">
                    <a:lumMod val="75000"/>
                  </a:srgbClr>
                </a:solidFill>
              </a:rPr>
              <a:t>The </a:t>
            </a:r>
            <a:r>
              <a:rPr lang="en-US" sz="3000" dirty="0">
                <a:solidFill>
                  <a:srgbClr val="4BACC6">
                    <a:lumMod val="75000"/>
                  </a:srgbClr>
                </a:solidFill>
              </a:rPr>
              <a:t>complainant, </a:t>
            </a:r>
            <a:r>
              <a:rPr lang="en-US" sz="3000" dirty="0" smtClean="0">
                <a:solidFill>
                  <a:srgbClr val="4BACC6">
                    <a:lumMod val="75000"/>
                  </a:srgbClr>
                </a:solidFill>
              </a:rPr>
              <a:t>the supervisor</a:t>
            </a:r>
            <a:r>
              <a:rPr lang="en-US" sz="3000" dirty="0">
                <a:solidFill>
                  <a:srgbClr val="4BACC6">
                    <a:lumMod val="75000"/>
                  </a:srgbClr>
                </a:solidFill>
              </a:rPr>
              <a:t>, the manager who took the personnel action, or the </a:t>
            </a:r>
            <a:r>
              <a:rPr lang="en-US" sz="3000" dirty="0" smtClean="0">
                <a:solidFill>
                  <a:srgbClr val="4BACC6">
                    <a:lumMod val="75000"/>
                  </a:srgbClr>
                </a:solidFill>
              </a:rPr>
              <a:t>personnel office </a:t>
            </a:r>
            <a:r>
              <a:rPr lang="en-US" sz="3000" dirty="0">
                <a:solidFill>
                  <a:srgbClr val="4BACC6">
                    <a:lumMod val="75000"/>
                  </a:srgbClr>
                </a:solidFill>
              </a:rPr>
              <a:t>of the agency may be sources to help identify relevant documents.</a:t>
            </a:r>
          </a:p>
          <a:p>
            <a:pPr algn="l"/>
            <a:endParaRPr lang="en-US" sz="1900" dirty="0" smtClean="0">
              <a:solidFill>
                <a:srgbClr val="4BACC6">
                  <a:lumMod val="75000"/>
                </a:srgbClr>
              </a:solidFill>
            </a:endParaRPr>
          </a:p>
          <a:p>
            <a:pPr algn="l"/>
            <a:endParaRPr lang="en-US" sz="1900" dirty="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65</a:t>
            </a:fld>
            <a:endParaRPr lang="en-US" dirty="0"/>
          </a:p>
        </p:txBody>
      </p:sp>
    </p:spTree>
    <p:extLst>
      <p:ext uri="{BB962C8B-B14F-4D97-AF65-F5344CB8AC3E}">
        <p14:creationId xmlns:p14="http://schemas.microsoft.com/office/powerpoint/2010/main" val="223315821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lnSpcReduction="10000"/>
          </a:bodyPr>
          <a:lstStyle/>
          <a:p>
            <a:pPr algn="l"/>
            <a:r>
              <a:rPr lang="en-US" sz="3500" dirty="0" smtClean="0">
                <a:solidFill>
                  <a:schemeClr val="accent5">
                    <a:lumMod val="75000"/>
                  </a:schemeClr>
                </a:solidFill>
              </a:rPr>
              <a:t>Sources of Evidence</a:t>
            </a:r>
          </a:p>
          <a:p>
            <a:pPr marL="457200" indent="-457200" algn="l">
              <a:buFont typeface="Arial" panose="020B0604020202020204" pitchFamily="34" charset="0"/>
              <a:buChar char="•"/>
            </a:pPr>
            <a:r>
              <a:rPr lang="en-US" sz="3500" dirty="0" smtClean="0">
                <a:solidFill>
                  <a:schemeClr val="accent5">
                    <a:lumMod val="75000"/>
                  </a:schemeClr>
                </a:solidFill>
              </a:rPr>
              <a:t>Statistical Evidence</a:t>
            </a:r>
            <a:endParaRPr lang="en-US" dirty="0" smtClean="0">
              <a:solidFill>
                <a:schemeClr val="accent5">
                  <a:lumMod val="75000"/>
                </a:schemeClr>
              </a:solidFill>
            </a:endParaRPr>
          </a:p>
          <a:p>
            <a:pPr marL="800100" lvl="1" indent="-342900" algn="l">
              <a:buFont typeface="Arial" panose="020B0604020202020204" pitchFamily="34" charset="0"/>
              <a:buChar char="•"/>
            </a:pPr>
            <a:r>
              <a:rPr lang="en-US" sz="3000" dirty="0">
                <a:solidFill>
                  <a:srgbClr val="4BACC6">
                    <a:lumMod val="75000"/>
                  </a:srgbClr>
                </a:solidFill>
              </a:rPr>
              <a:t>Statistical evidence usually can be obtained through the EEO Office or </a:t>
            </a:r>
            <a:r>
              <a:rPr lang="en-US" sz="3000" dirty="0" smtClean="0">
                <a:solidFill>
                  <a:srgbClr val="4BACC6">
                    <a:lumMod val="75000"/>
                  </a:srgbClr>
                </a:solidFill>
              </a:rPr>
              <a:t>the personnel </a:t>
            </a:r>
            <a:r>
              <a:rPr lang="en-US" sz="3000" dirty="0">
                <a:solidFill>
                  <a:srgbClr val="4BACC6">
                    <a:lumMod val="75000"/>
                  </a:srgbClr>
                </a:solidFill>
              </a:rPr>
              <a:t>office of the agency.</a:t>
            </a:r>
            <a:endParaRPr lang="en-US" sz="1900" dirty="0">
              <a:solidFill>
                <a:srgbClr val="4BACC6">
                  <a:lumMod val="75000"/>
                </a:srgbClr>
              </a:solidFill>
            </a:endParaRPr>
          </a:p>
          <a:p>
            <a:pPr algn="l"/>
            <a:endParaRPr lang="en-US" sz="1900" dirty="0" smtClean="0">
              <a:solidFill>
                <a:srgbClr val="4BACC6">
                  <a:lumMod val="75000"/>
                </a:srgbClr>
              </a:solidFill>
            </a:endParaRPr>
          </a:p>
          <a:p>
            <a:pPr algn="l"/>
            <a:endParaRPr lang="en-US" sz="1900" dirty="0">
              <a:solidFill>
                <a:srgbClr val="4BACC6">
                  <a:lumMod val="75000"/>
                </a:srgbClr>
              </a:solidFill>
            </a:endParaRPr>
          </a:p>
          <a:p>
            <a:pPr algn="l"/>
            <a:endParaRPr lang="en-US" sz="1900" dirty="0" smtClean="0">
              <a:solidFill>
                <a:srgbClr val="4BACC6">
                  <a:lumMod val="75000"/>
                </a:srgbClr>
              </a:solidFill>
            </a:endParaRPr>
          </a:p>
          <a:p>
            <a:pPr algn="l"/>
            <a:endParaRPr lang="en-US" sz="1900" dirty="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r>
              <a:rPr lang="en-US" sz="1900" dirty="0" smtClean="0">
                <a:solidFill>
                  <a:srgbClr val="4BACC6">
                    <a:lumMod val="75000"/>
                  </a:srgbClr>
                </a:solidFill>
              </a:rPr>
              <a:t>(</a:t>
            </a:r>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66</a:t>
            </a:fld>
            <a:endParaRPr lang="en-US" dirty="0"/>
          </a:p>
        </p:txBody>
      </p:sp>
    </p:spTree>
    <p:extLst>
      <p:ext uri="{BB962C8B-B14F-4D97-AF65-F5344CB8AC3E}">
        <p14:creationId xmlns:p14="http://schemas.microsoft.com/office/powerpoint/2010/main" val="150856706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sz="3500" dirty="0" smtClean="0">
                <a:solidFill>
                  <a:schemeClr val="accent5">
                    <a:lumMod val="75000"/>
                  </a:schemeClr>
                </a:solidFill>
              </a:rPr>
              <a:t>Evidence for Remedies</a:t>
            </a:r>
          </a:p>
          <a:p>
            <a:pPr marL="457200" indent="-457200" algn="l">
              <a:buFont typeface="Arial" panose="020B0604020202020204" pitchFamily="34" charset="0"/>
              <a:buChar char="•"/>
            </a:pPr>
            <a:r>
              <a:rPr lang="en-US" sz="3500" dirty="0" smtClean="0">
                <a:solidFill>
                  <a:schemeClr val="accent5">
                    <a:lumMod val="75000"/>
                  </a:schemeClr>
                </a:solidFill>
              </a:rPr>
              <a:t>Investigator </a:t>
            </a:r>
            <a:r>
              <a:rPr lang="en-US" sz="3500" dirty="0">
                <a:solidFill>
                  <a:schemeClr val="accent5">
                    <a:lumMod val="75000"/>
                  </a:schemeClr>
                </a:solidFill>
              </a:rPr>
              <a:t>should gather </a:t>
            </a:r>
            <a:r>
              <a:rPr lang="en-US" sz="3500" dirty="0" smtClean="0">
                <a:solidFill>
                  <a:schemeClr val="accent5">
                    <a:lumMod val="75000"/>
                  </a:schemeClr>
                </a:solidFill>
              </a:rPr>
              <a:t>evidence to fashion an </a:t>
            </a:r>
            <a:r>
              <a:rPr lang="en-US" sz="3500" dirty="0">
                <a:solidFill>
                  <a:schemeClr val="accent5">
                    <a:lumMod val="75000"/>
                  </a:schemeClr>
                </a:solidFill>
              </a:rPr>
              <a:t>appropriate </a:t>
            </a:r>
            <a:r>
              <a:rPr lang="en-US" sz="3500" dirty="0" smtClean="0">
                <a:solidFill>
                  <a:schemeClr val="accent5">
                    <a:lumMod val="75000"/>
                  </a:schemeClr>
                </a:solidFill>
              </a:rPr>
              <a:t>remedy.</a:t>
            </a:r>
          </a:p>
          <a:p>
            <a:pPr marL="457200" indent="-457200" algn="l">
              <a:buFont typeface="Arial" panose="020B0604020202020204" pitchFamily="34" charset="0"/>
              <a:buChar char="•"/>
            </a:pPr>
            <a:r>
              <a:rPr lang="en-US" sz="3500" dirty="0" smtClean="0">
                <a:solidFill>
                  <a:schemeClr val="accent5">
                    <a:lumMod val="75000"/>
                  </a:schemeClr>
                </a:solidFill>
              </a:rPr>
              <a:t>Agencies should be advised that</a:t>
            </a:r>
            <a:r>
              <a:rPr lang="en-US" sz="3500" dirty="0">
                <a:solidFill>
                  <a:schemeClr val="accent5">
                    <a:lumMod val="75000"/>
                  </a:schemeClr>
                </a:solidFill>
              </a:rPr>
              <a:t>, during the investigative process, they need to address evidence </a:t>
            </a:r>
            <a:r>
              <a:rPr lang="en-US" sz="3500" dirty="0" smtClean="0">
                <a:solidFill>
                  <a:schemeClr val="accent5">
                    <a:lumMod val="75000"/>
                  </a:schemeClr>
                </a:solidFill>
              </a:rPr>
              <a:t>that may </a:t>
            </a:r>
            <a:r>
              <a:rPr lang="en-US" sz="3500" dirty="0">
                <a:solidFill>
                  <a:schemeClr val="accent5">
                    <a:lumMod val="75000"/>
                  </a:schemeClr>
                </a:solidFill>
              </a:rPr>
              <a:t>be used in connection with framing remedies. </a:t>
            </a:r>
          </a:p>
          <a:p>
            <a:pPr algn="l"/>
            <a:endParaRPr lang="en-US" sz="1900" dirty="0" smtClean="0">
              <a:solidFill>
                <a:srgbClr val="4BACC6">
                  <a:lumMod val="75000"/>
                </a:srgbClr>
              </a:solidFill>
            </a:endParaRPr>
          </a:p>
          <a:p>
            <a:pPr algn="l"/>
            <a:endParaRPr lang="en-US" sz="1900" dirty="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r>
              <a:rPr lang="en-US" sz="1900" dirty="0" smtClean="0">
                <a:solidFill>
                  <a:srgbClr val="4BACC6">
                    <a:lumMod val="75000"/>
                  </a:srgbClr>
                </a:solidFill>
              </a:rPr>
              <a:t>(</a:t>
            </a:r>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67</a:t>
            </a:fld>
            <a:endParaRPr lang="en-US" dirty="0"/>
          </a:p>
        </p:txBody>
      </p:sp>
    </p:spTree>
    <p:extLst>
      <p:ext uri="{BB962C8B-B14F-4D97-AF65-F5344CB8AC3E}">
        <p14:creationId xmlns:p14="http://schemas.microsoft.com/office/powerpoint/2010/main" val="24690509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chemeClr val="accent5">
                    <a:lumMod val="75000"/>
                  </a:schemeClr>
                </a:solidFill>
              </a:rPr>
              <a:t>Evidence for Remedies</a:t>
            </a:r>
          </a:p>
          <a:p>
            <a:pPr marL="457200" indent="-457200" algn="l">
              <a:buFont typeface="Arial" panose="020B0604020202020204" pitchFamily="34" charset="0"/>
              <a:buChar char="•"/>
            </a:pPr>
            <a:r>
              <a:rPr lang="en-US" sz="3500" dirty="0" smtClean="0">
                <a:solidFill>
                  <a:schemeClr val="accent5">
                    <a:lumMod val="75000"/>
                  </a:schemeClr>
                </a:solidFill>
              </a:rPr>
              <a:t>Evidence for remedies </a:t>
            </a:r>
            <a:r>
              <a:rPr lang="en-US" sz="3500" dirty="0">
                <a:solidFill>
                  <a:schemeClr val="accent5">
                    <a:lumMod val="75000"/>
                  </a:schemeClr>
                </a:solidFill>
              </a:rPr>
              <a:t>may include evidence of </a:t>
            </a:r>
            <a:r>
              <a:rPr lang="en-US" sz="3500">
                <a:solidFill>
                  <a:schemeClr val="accent5">
                    <a:lumMod val="75000"/>
                  </a:schemeClr>
                </a:solidFill>
              </a:rPr>
              <a:t>a </a:t>
            </a:r>
            <a:r>
              <a:rPr lang="en-US" sz="3500" smtClean="0">
                <a:solidFill>
                  <a:schemeClr val="accent5">
                    <a:lumMod val="75000"/>
                  </a:schemeClr>
                </a:solidFill>
              </a:rPr>
              <a:t>complainant's </a:t>
            </a:r>
            <a:r>
              <a:rPr lang="en-US" sz="3500" dirty="0">
                <a:solidFill>
                  <a:schemeClr val="accent5">
                    <a:lumMod val="75000"/>
                  </a:schemeClr>
                </a:solidFill>
              </a:rPr>
              <a:t>interim earnings or </a:t>
            </a:r>
            <a:r>
              <a:rPr lang="en-US" sz="3500" dirty="0" smtClean="0">
                <a:solidFill>
                  <a:schemeClr val="accent5">
                    <a:lumMod val="75000"/>
                  </a:schemeClr>
                </a:solidFill>
              </a:rPr>
              <a:t>subsequent promotions </a:t>
            </a:r>
            <a:r>
              <a:rPr lang="en-US" sz="3500" dirty="0">
                <a:solidFill>
                  <a:schemeClr val="accent5">
                    <a:lumMod val="75000"/>
                  </a:schemeClr>
                </a:solidFill>
              </a:rPr>
              <a:t>(in a discharge or non-promotion case), compensatory damages, </a:t>
            </a:r>
            <a:r>
              <a:rPr lang="en-US" sz="3500" dirty="0" smtClean="0">
                <a:solidFill>
                  <a:schemeClr val="accent5">
                    <a:lumMod val="75000"/>
                  </a:schemeClr>
                </a:solidFill>
              </a:rPr>
              <a:t>or other </a:t>
            </a:r>
            <a:r>
              <a:rPr lang="en-US" sz="3500" dirty="0">
                <a:solidFill>
                  <a:schemeClr val="accent5">
                    <a:lumMod val="75000"/>
                  </a:schemeClr>
                </a:solidFill>
              </a:rPr>
              <a:t>mitigating factors. </a:t>
            </a:r>
            <a:endParaRPr lang="en-US" sz="1900" dirty="0" smtClean="0">
              <a:solidFill>
                <a:srgbClr val="4BACC6">
                  <a:lumMod val="75000"/>
                </a:srgbClr>
              </a:solidFill>
            </a:endParaRPr>
          </a:p>
          <a:p>
            <a:pPr algn="l"/>
            <a:endParaRPr lang="en-US" sz="1900" dirty="0">
              <a:solidFill>
                <a:srgbClr val="4BACC6">
                  <a:lumMod val="75000"/>
                </a:srgbClr>
              </a:solidFill>
            </a:endParaRPr>
          </a:p>
          <a:p>
            <a:pPr algn="l"/>
            <a:endParaRPr lang="en-US" sz="1900" dirty="0" smtClean="0">
              <a:solidFill>
                <a:srgbClr val="4BACC6">
                  <a:lumMod val="75000"/>
                </a:srgbClr>
              </a:solidFill>
            </a:endParaRPr>
          </a:p>
          <a:p>
            <a:pPr algn="l"/>
            <a:endParaRPr lang="en-US" sz="1900" dirty="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r>
              <a:rPr lang="en-US" sz="1900" dirty="0" smtClean="0">
                <a:solidFill>
                  <a:srgbClr val="4BACC6">
                    <a:lumMod val="75000"/>
                  </a:srgbClr>
                </a:solidFill>
              </a:rPr>
              <a:t>(</a:t>
            </a:r>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68</a:t>
            </a:fld>
            <a:endParaRPr lang="en-US" dirty="0"/>
          </a:p>
        </p:txBody>
      </p:sp>
    </p:spTree>
    <p:extLst>
      <p:ext uri="{BB962C8B-B14F-4D97-AF65-F5344CB8AC3E}">
        <p14:creationId xmlns:p14="http://schemas.microsoft.com/office/powerpoint/2010/main" val="332895445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chemeClr val="accent5">
                    <a:lumMod val="75000"/>
                  </a:schemeClr>
                </a:solidFill>
              </a:rPr>
              <a:t>Evidence for Remedies</a:t>
            </a:r>
          </a:p>
          <a:p>
            <a:pPr marL="457200" indent="-457200" algn="l">
              <a:buFont typeface="Arial" panose="020B0604020202020204" pitchFamily="34" charset="0"/>
              <a:buChar char="•"/>
            </a:pPr>
            <a:r>
              <a:rPr lang="en-US" sz="3500" dirty="0" smtClean="0">
                <a:solidFill>
                  <a:schemeClr val="accent5">
                    <a:lumMod val="75000"/>
                  </a:schemeClr>
                </a:solidFill>
              </a:rPr>
              <a:t>A useful source </a:t>
            </a:r>
            <a:r>
              <a:rPr lang="en-US" sz="3500" dirty="0">
                <a:solidFill>
                  <a:schemeClr val="accent5">
                    <a:lumMod val="75000"/>
                  </a:schemeClr>
                </a:solidFill>
              </a:rPr>
              <a:t>of information concerning </a:t>
            </a:r>
            <a:r>
              <a:rPr lang="en-US" sz="3500" dirty="0" smtClean="0">
                <a:solidFill>
                  <a:schemeClr val="accent5">
                    <a:lumMod val="75000"/>
                  </a:schemeClr>
                </a:solidFill>
              </a:rPr>
              <a:t>compensatory damages the </a:t>
            </a:r>
            <a:r>
              <a:rPr lang="en-US" sz="3500" i="1" dirty="0" smtClean="0">
                <a:solidFill>
                  <a:schemeClr val="accent5">
                    <a:lumMod val="75000"/>
                  </a:schemeClr>
                </a:solidFill>
              </a:rPr>
              <a:t>EEOC Enforcement Guidance on </a:t>
            </a:r>
            <a:r>
              <a:rPr lang="en-US" sz="3500" i="1" dirty="0">
                <a:solidFill>
                  <a:schemeClr val="accent5">
                    <a:lumMod val="75000"/>
                  </a:schemeClr>
                </a:solidFill>
              </a:rPr>
              <a:t>Compensatory and Punitive </a:t>
            </a:r>
            <a:r>
              <a:rPr lang="en-US" sz="3500" i="1" dirty="0" smtClean="0">
                <a:solidFill>
                  <a:schemeClr val="accent5">
                    <a:lumMod val="75000"/>
                  </a:schemeClr>
                </a:solidFill>
              </a:rPr>
              <a:t>Damages Available </a:t>
            </a:r>
            <a:r>
              <a:rPr lang="en-US" sz="3500" i="1" dirty="0">
                <a:solidFill>
                  <a:schemeClr val="accent5">
                    <a:lumMod val="75000"/>
                  </a:schemeClr>
                </a:solidFill>
              </a:rPr>
              <a:t>under § 102 of the Civil Rights Act of </a:t>
            </a:r>
            <a:r>
              <a:rPr lang="en-US" sz="3500" i="1" dirty="0" smtClean="0">
                <a:solidFill>
                  <a:schemeClr val="accent5">
                    <a:lumMod val="75000"/>
                  </a:schemeClr>
                </a:solidFill>
              </a:rPr>
              <a:t>1991</a:t>
            </a:r>
            <a:r>
              <a:rPr lang="en-US" sz="3500" dirty="0" smtClean="0">
                <a:solidFill>
                  <a:schemeClr val="accent5">
                    <a:lumMod val="75000"/>
                  </a:schemeClr>
                </a:solidFill>
              </a:rPr>
              <a:t>. </a:t>
            </a:r>
          </a:p>
          <a:p>
            <a:pPr marL="914400" lvl="1" indent="-457200" algn="l">
              <a:buFont typeface="Arial" panose="020B0604020202020204" pitchFamily="34" charset="0"/>
              <a:buChar char="•"/>
            </a:pPr>
            <a:r>
              <a:rPr lang="en-US" sz="3000" dirty="0" smtClean="0">
                <a:solidFill>
                  <a:schemeClr val="accent5">
                    <a:lumMod val="75000"/>
                  </a:schemeClr>
                </a:solidFill>
              </a:rPr>
              <a:t>Only the information concerning compensatory damages can be applicable; punitive damages are not available against federal agencies. </a:t>
            </a:r>
          </a:p>
          <a:p>
            <a:pPr marL="914400" lvl="1" indent="-457200" algn="l">
              <a:buFont typeface="Arial" panose="020B0604020202020204" pitchFamily="34" charset="0"/>
              <a:buChar char="•"/>
            </a:pPr>
            <a:endParaRPr lang="en-US" sz="3000" dirty="0" smtClean="0">
              <a:solidFill>
                <a:srgbClr val="4BACC6">
                  <a:lumMod val="75000"/>
                </a:srgbClr>
              </a:solidFill>
            </a:endParaRPr>
          </a:p>
          <a:p>
            <a:pPr algn="l"/>
            <a:r>
              <a:rPr lang="en-US" sz="1900" dirty="0" smtClean="0">
                <a:solidFill>
                  <a:srgbClr val="4BACC6">
                    <a:lumMod val="75000"/>
                  </a:srgbClr>
                </a:solidFill>
              </a:rPr>
              <a:t>(MD-110)</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69</a:t>
            </a:fld>
            <a:endParaRPr lang="en-US" dirty="0"/>
          </a:p>
        </p:txBody>
      </p:sp>
    </p:spTree>
    <p:extLst>
      <p:ext uri="{BB962C8B-B14F-4D97-AF65-F5344CB8AC3E}">
        <p14:creationId xmlns:p14="http://schemas.microsoft.com/office/powerpoint/2010/main" val="3676384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lnSpcReduction="10000"/>
          </a:bodyPr>
          <a:lstStyle/>
          <a:p>
            <a:pPr algn="l"/>
            <a:r>
              <a:rPr lang="en-US" dirty="0">
                <a:solidFill>
                  <a:schemeClr val="accent5">
                    <a:lumMod val="75000"/>
                  </a:schemeClr>
                </a:solidFill>
              </a:rPr>
              <a:t>Intro to MD-110 </a:t>
            </a:r>
          </a:p>
          <a:p>
            <a:pPr marL="457200" indent="-457200" algn="l">
              <a:buFont typeface="Arial" panose="020B0604020202020204" pitchFamily="34" charset="0"/>
              <a:buChar char="•"/>
            </a:pPr>
            <a:r>
              <a:rPr lang="en-US" b="1" i="1" dirty="0" smtClean="0">
                <a:solidFill>
                  <a:schemeClr val="accent5">
                    <a:lumMod val="75000"/>
                  </a:schemeClr>
                </a:solidFill>
              </a:rPr>
              <a:t>Chapter 6: Development of Impartial and Appropriate Factual Records. </a:t>
            </a:r>
          </a:p>
          <a:p>
            <a:pPr marL="457200" indent="-457200" algn="l">
              <a:buFont typeface="Arial" panose="020B0604020202020204" pitchFamily="34" charset="0"/>
              <a:buChar char="•"/>
            </a:pPr>
            <a:r>
              <a:rPr lang="en-US" dirty="0" smtClean="0">
                <a:solidFill>
                  <a:schemeClr val="accent5">
                    <a:lumMod val="75000"/>
                  </a:schemeClr>
                </a:solidFill>
              </a:rPr>
              <a:t>2015 changes include:</a:t>
            </a:r>
          </a:p>
          <a:p>
            <a:pPr marL="914400" lvl="1" indent="-457200" algn="l">
              <a:buFont typeface="Arial" panose="020B0604020202020204" pitchFamily="34" charset="0"/>
              <a:buChar char="•"/>
            </a:pPr>
            <a:r>
              <a:rPr lang="en-US" dirty="0" smtClean="0">
                <a:solidFill>
                  <a:schemeClr val="accent5">
                    <a:lumMod val="75000"/>
                  </a:schemeClr>
                </a:solidFill>
              </a:rPr>
              <a:t>Three basic types of evidence: direct , circumstantial, statistical.</a:t>
            </a:r>
          </a:p>
          <a:p>
            <a:pPr marL="914400" lvl="1" indent="-457200" algn="l">
              <a:buFont typeface="Arial" panose="020B0604020202020204" pitchFamily="34" charset="0"/>
              <a:buChar char="•"/>
            </a:pPr>
            <a:r>
              <a:rPr lang="en-US" dirty="0" smtClean="0">
                <a:solidFill>
                  <a:schemeClr val="accent5">
                    <a:lumMod val="75000"/>
                  </a:schemeClr>
                </a:solidFill>
              </a:rPr>
              <a:t>Complaint file usually must be assembled as an electronic document</a:t>
            </a:r>
          </a:p>
          <a:p>
            <a:pPr marL="914400" lvl="1" indent="-457200" algn="l">
              <a:buFont typeface="Arial" panose="020B0604020202020204" pitchFamily="34" charset="0"/>
              <a:buChar char="•"/>
            </a:pPr>
            <a:r>
              <a:rPr lang="en-US" dirty="0" smtClean="0">
                <a:solidFill>
                  <a:schemeClr val="accent5">
                    <a:lumMod val="75000"/>
                  </a:schemeClr>
                </a:solidFill>
              </a:rPr>
              <a:t>Establishes digital complaint file requirements.</a:t>
            </a:r>
          </a:p>
          <a:p>
            <a:pPr marL="914400" lvl="1" indent="-457200" algn="l">
              <a:buFont typeface="Arial" panose="020B0604020202020204" pitchFamily="34" charset="0"/>
              <a:buChar char="•"/>
            </a:pPr>
            <a:r>
              <a:rPr lang="en-US" dirty="0">
                <a:solidFill>
                  <a:schemeClr val="accent5">
                    <a:lumMod val="75000"/>
                  </a:schemeClr>
                </a:solidFill>
              </a:rPr>
              <a:t>C</a:t>
            </a:r>
            <a:r>
              <a:rPr lang="en-US" dirty="0" smtClean="0">
                <a:solidFill>
                  <a:schemeClr val="accent5">
                    <a:lumMod val="75000"/>
                  </a:schemeClr>
                </a:solidFill>
              </a:rPr>
              <a:t>omplainant and representative should be given option to receive complaint file in a digital or paper medium.</a:t>
            </a:r>
          </a:p>
          <a:p>
            <a:pPr lvl="0" algn="l"/>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7</a:t>
            </a:fld>
            <a:endParaRPr lang="en-US" dirty="0"/>
          </a:p>
        </p:txBody>
      </p:sp>
    </p:spTree>
    <p:extLst>
      <p:ext uri="{BB962C8B-B14F-4D97-AF65-F5344CB8AC3E}">
        <p14:creationId xmlns:p14="http://schemas.microsoft.com/office/powerpoint/2010/main" val="157877087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lnSpcReduction="10000"/>
          </a:bodyPr>
          <a:lstStyle/>
          <a:p>
            <a:pPr algn="l"/>
            <a:r>
              <a:rPr lang="en-US" sz="3500" dirty="0">
                <a:solidFill>
                  <a:schemeClr val="accent5">
                    <a:lumMod val="75000"/>
                  </a:schemeClr>
                </a:solidFill>
              </a:rPr>
              <a:t>Disclosure of Investigative Material to </a:t>
            </a:r>
            <a:r>
              <a:rPr lang="en-US" sz="3500" dirty="0" smtClean="0">
                <a:solidFill>
                  <a:schemeClr val="accent5">
                    <a:lumMod val="75000"/>
                  </a:schemeClr>
                </a:solidFill>
              </a:rPr>
              <a:t>Witnesses</a:t>
            </a:r>
          </a:p>
          <a:p>
            <a:pPr marL="457200" indent="-457200" algn="l">
              <a:buFont typeface="Arial" panose="020B0604020202020204" pitchFamily="34" charset="0"/>
              <a:buChar char="•"/>
            </a:pPr>
            <a:r>
              <a:rPr lang="en-US" sz="3500" dirty="0">
                <a:solidFill>
                  <a:schemeClr val="accent5">
                    <a:lumMod val="75000"/>
                  </a:schemeClr>
                </a:solidFill>
              </a:rPr>
              <a:t>The complainant must receive a copy of the complaint file and a </a:t>
            </a:r>
            <a:r>
              <a:rPr lang="en-US" sz="3500" dirty="0" smtClean="0">
                <a:solidFill>
                  <a:schemeClr val="accent5">
                    <a:lumMod val="75000"/>
                  </a:schemeClr>
                </a:solidFill>
              </a:rPr>
              <a:t>transcript of </a:t>
            </a:r>
            <a:r>
              <a:rPr lang="en-US" sz="3500" dirty="0">
                <a:solidFill>
                  <a:schemeClr val="accent5">
                    <a:lumMod val="75000"/>
                  </a:schemeClr>
                </a:solidFill>
              </a:rPr>
              <a:t>the hearing, if a hearing is held. </a:t>
            </a:r>
          </a:p>
          <a:p>
            <a:pPr algn="l"/>
            <a:endParaRPr lang="en-US" sz="3000" dirty="0" smtClean="0">
              <a:solidFill>
                <a:srgbClr val="4BACC6">
                  <a:lumMod val="75000"/>
                </a:srgbClr>
              </a:solidFill>
            </a:endParaRPr>
          </a:p>
          <a:p>
            <a:pPr algn="l"/>
            <a:endParaRPr lang="en-US" sz="3000" dirty="0">
              <a:solidFill>
                <a:srgbClr val="4BACC6">
                  <a:lumMod val="75000"/>
                </a:srgbClr>
              </a:solidFill>
            </a:endParaRPr>
          </a:p>
          <a:p>
            <a:pPr algn="l"/>
            <a:endParaRPr lang="en-US" sz="3000" dirty="0" smtClean="0">
              <a:solidFill>
                <a:srgbClr val="4BACC6">
                  <a:lumMod val="75000"/>
                </a:srgbClr>
              </a:solidFill>
            </a:endParaRPr>
          </a:p>
          <a:p>
            <a:pPr algn="l"/>
            <a:endParaRPr lang="en-US" sz="3000" dirty="0">
              <a:solidFill>
                <a:srgbClr val="4BACC6">
                  <a:lumMod val="75000"/>
                </a:srgbClr>
              </a:solidFill>
            </a:endParaRPr>
          </a:p>
          <a:p>
            <a:pPr algn="l"/>
            <a:endParaRPr lang="en-US" sz="3000" dirty="0" smtClean="0">
              <a:solidFill>
                <a:srgbClr val="4BACC6">
                  <a:lumMod val="75000"/>
                </a:srgbClr>
              </a:solidFill>
            </a:endParaRPr>
          </a:p>
          <a:p>
            <a:pPr algn="l"/>
            <a:endParaRPr lang="en-US" sz="1900" dirty="0" smtClean="0">
              <a:solidFill>
                <a:srgbClr val="4BACC6">
                  <a:lumMod val="75000"/>
                </a:srgbClr>
              </a:solidFill>
            </a:endParaRPr>
          </a:p>
          <a:p>
            <a:pPr algn="l"/>
            <a:r>
              <a:rPr lang="en-US" sz="1900" dirty="0" smtClean="0">
                <a:solidFill>
                  <a:srgbClr val="4BACC6">
                    <a:lumMod val="75000"/>
                  </a:srgbClr>
                </a:solidFill>
              </a:rPr>
              <a:t>(</a:t>
            </a:r>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70</a:t>
            </a:fld>
            <a:endParaRPr lang="en-US" dirty="0"/>
          </a:p>
        </p:txBody>
      </p:sp>
    </p:spTree>
    <p:extLst>
      <p:ext uri="{BB962C8B-B14F-4D97-AF65-F5344CB8AC3E}">
        <p14:creationId xmlns:p14="http://schemas.microsoft.com/office/powerpoint/2010/main" val="119320058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sz="3500" dirty="0">
                <a:solidFill>
                  <a:schemeClr val="accent5">
                    <a:lumMod val="75000"/>
                  </a:schemeClr>
                </a:solidFill>
              </a:rPr>
              <a:t>Disclosure of Investigative Material to </a:t>
            </a:r>
            <a:r>
              <a:rPr lang="en-US" sz="3500" dirty="0" smtClean="0">
                <a:solidFill>
                  <a:schemeClr val="accent5">
                    <a:lumMod val="75000"/>
                  </a:schemeClr>
                </a:solidFill>
              </a:rPr>
              <a:t>Witnesses</a:t>
            </a:r>
          </a:p>
          <a:p>
            <a:pPr marL="457200" indent="-457200" algn="l">
              <a:buFont typeface="Arial" panose="020B0604020202020204" pitchFamily="34" charset="0"/>
              <a:buChar char="•"/>
            </a:pPr>
            <a:r>
              <a:rPr lang="en-US" sz="3000" dirty="0">
                <a:solidFill>
                  <a:schemeClr val="accent5">
                    <a:lumMod val="75000"/>
                  </a:schemeClr>
                </a:solidFill>
              </a:rPr>
              <a:t>During the investigation, the investigator may disclose information </a:t>
            </a:r>
            <a:r>
              <a:rPr lang="en-US" sz="3000" dirty="0" smtClean="0">
                <a:solidFill>
                  <a:schemeClr val="accent5">
                    <a:lumMod val="75000"/>
                  </a:schemeClr>
                </a:solidFill>
              </a:rPr>
              <a:t>and documents </a:t>
            </a:r>
            <a:r>
              <a:rPr lang="en-US" sz="3000" dirty="0">
                <a:solidFill>
                  <a:schemeClr val="accent5">
                    <a:lumMod val="75000"/>
                  </a:schemeClr>
                </a:solidFill>
              </a:rPr>
              <a:t>to a witness who is a federal employee where the </a:t>
            </a:r>
            <a:r>
              <a:rPr lang="en-US" sz="3000" dirty="0" smtClean="0">
                <a:solidFill>
                  <a:schemeClr val="accent5">
                    <a:lumMod val="75000"/>
                  </a:schemeClr>
                </a:solidFill>
              </a:rPr>
              <a:t>investigator determines </a:t>
            </a:r>
            <a:r>
              <a:rPr lang="en-US" sz="3000" dirty="0">
                <a:solidFill>
                  <a:schemeClr val="accent5">
                    <a:lumMod val="75000"/>
                  </a:schemeClr>
                </a:solidFill>
              </a:rPr>
              <a:t>that the disclosure of the information or documents </a:t>
            </a:r>
            <a:r>
              <a:rPr lang="en-US" sz="3000" dirty="0" smtClean="0">
                <a:solidFill>
                  <a:schemeClr val="accent5">
                    <a:lumMod val="75000"/>
                  </a:schemeClr>
                </a:solidFill>
              </a:rPr>
              <a:t>is necessary </a:t>
            </a:r>
            <a:r>
              <a:rPr lang="en-US" sz="3000" dirty="0">
                <a:solidFill>
                  <a:schemeClr val="accent5">
                    <a:lumMod val="75000"/>
                  </a:schemeClr>
                </a:solidFill>
              </a:rPr>
              <a:t>to obtain information from the </a:t>
            </a:r>
            <a:r>
              <a:rPr lang="en-US" sz="3000" dirty="0" smtClean="0">
                <a:solidFill>
                  <a:schemeClr val="accent5">
                    <a:lumMod val="75000"/>
                  </a:schemeClr>
                </a:solidFill>
              </a:rPr>
              <a:t>witness.</a:t>
            </a:r>
          </a:p>
          <a:p>
            <a:pPr marL="914400" lvl="1" indent="-457200" algn="l">
              <a:buFont typeface="Arial" panose="020B0604020202020204" pitchFamily="34" charset="0"/>
              <a:buChar char="•"/>
            </a:pPr>
            <a:r>
              <a:rPr lang="en-US" sz="3000" dirty="0" smtClean="0">
                <a:solidFill>
                  <a:schemeClr val="accent5">
                    <a:lumMod val="75000"/>
                  </a:schemeClr>
                </a:solidFill>
              </a:rPr>
              <a:t>Example: Disclosure to explain </a:t>
            </a:r>
            <a:r>
              <a:rPr lang="en-US" sz="3000" smtClean="0">
                <a:solidFill>
                  <a:schemeClr val="accent5">
                    <a:lumMod val="75000"/>
                  </a:schemeClr>
                </a:solidFill>
              </a:rPr>
              <a:t>a manager's </a:t>
            </a:r>
            <a:r>
              <a:rPr lang="en-US" sz="3000" dirty="0">
                <a:solidFill>
                  <a:schemeClr val="accent5">
                    <a:lumMod val="75000"/>
                  </a:schemeClr>
                </a:solidFill>
              </a:rPr>
              <a:t>articulated reason </a:t>
            </a:r>
            <a:r>
              <a:rPr lang="en-US" sz="3000" dirty="0" smtClean="0">
                <a:solidFill>
                  <a:schemeClr val="accent5">
                    <a:lumMod val="75000"/>
                  </a:schemeClr>
                </a:solidFill>
              </a:rPr>
              <a:t>for an </a:t>
            </a:r>
            <a:r>
              <a:rPr lang="en-US" sz="3000" dirty="0">
                <a:solidFill>
                  <a:schemeClr val="accent5">
                    <a:lumMod val="75000"/>
                  </a:schemeClr>
                </a:solidFill>
              </a:rPr>
              <a:t>action in order to develop evidence bearing on that </a:t>
            </a:r>
            <a:r>
              <a:rPr lang="en-US" sz="3000" dirty="0" smtClean="0">
                <a:solidFill>
                  <a:schemeClr val="accent5">
                    <a:lumMod val="75000"/>
                  </a:schemeClr>
                </a:solidFill>
              </a:rPr>
              <a:t>reason.</a:t>
            </a:r>
            <a:endParaRPr lang="en-US" sz="3000" dirty="0" smtClean="0">
              <a:solidFill>
                <a:srgbClr val="4BACC6">
                  <a:lumMod val="75000"/>
                </a:srgbClr>
              </a:solidFill>
            </a:endParaRPr>
          </a:p>
          <a:p>
            <a:pPr algn="l"/>
            <a:r>
              <a:rPr lang="en-US" sz="1900" dirty="0" smtClean="0">
                <a:solidFill>
                  <a:srgbClr val="4BACC6">
                    <a:lumMod val="75000"/>
                  </a:srgbClr>
                </a:solidFill>
              </a:rPr>
              <a:t>(</a:t>
            </a:r>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71</a:t>
            </a:fld>
            <a:endParaRPr lang="en-US" dirty="0"/>
          </a:p>
        </p:txBody>
      </p:sp>
    </p:spTree>
    <p:extLst>
      <p:ext uri="{BB962C8B-B14F-4D97-AF65-F5344CB8AC3E}">
        <p14:creationId xmlns:p14="http://schemas.microsoft.com/office/powerpoint/2010/main" val="318970536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lnSpcReduction="10000"/>
          </a:bodyPr>
          <a:lstStyle/>
          <a:p>
            <a:pPr algn="l"/>
            <a:r>
              <a:rPr lang="en-US" sz="3500" dirty="0" smtClean="0">
                <a:solidFill>
                  <a:schemeClr val="accent5">
                    <a:lumMod val="75000"/>
                  </a:schemeClr>
                </a:solidFill>
              </a:rPr>
              <a:t>Cooperation </a:t>
            </a:r>
          </a:p>
          <a:p>
            <a:pPr marL="457200" indent="-457200" algn="l">
              <a:buFont typeface="Arial" panose="020B0604020202020204" pitchFamily="34" charset="0"/>
              <a:buChar char="•"/>
            </a:pPr>
            <a:r>
              <a:rPr lang="en-US" sz="3500" dirty="0" smtClean="0">
                <a:solidFill>
                  <a:srgbClr val="4BACC6">
                    <a:lumMod val="75000"/>
                  </a:srgbClr>
                </a:solidFill>
              </a:rPr>
              <a:t>Agencies </a:t>
            </a:r>
            <a:r>
              <a:rPr lang="en-US" sz="3500" dirty="0">
                <a:solidFill>
                  <a:srgbClr val="4BACC6">
                    <a:lumMod val="75000"/>
                  </a:srgbClr>
                </a:solidFill>
              </a:rPr>
              <a:t>and complainants </a:t>
            </a:r>
            <a:r>
              <a:rPr lang="en-US" sz="3500" dirty="0" smtClean="0">
                <a:solidFill>
                  <a:srgbClr val="4BACC6">
                    <a:lumMod val="75000"/>
                  </a:srgbClr>
                </a:solidFill>
              </a:rPr>
              <a:t>have </a:t>
            </a:r>
            <a:r>
              <a:rPr lang="en-US" sz="3500" dirty="0">
                <a:solidFill>
                  <a:srgbClr val="4BACC6">
                    <a:lumMod val="75000"/>
                  </a:srgbClr>
                </a:solidFill>
              </a:rPr>
              <a:t>a duty to cooperate with the </a:t>
            </a:r>
            <a:r>
              <a:rPr lang="en-US" sz="3500" dirty="0" smtClean="0">
                <a:solidFill>
                  <a:srgbClr val="4BACC6">
                    <a:lumMod val="75000"/>
                  </a:srgbClr>
                </a:solidFill>
              </a:rPr>
              <a:t>investigator. </a:t>
            </a:r>
          </a:p>
          <a:p>
            <a:pPr algn="l"/>
            <a:endParaRPr lang="en-US" sz="3500" dirty="0">
              <a:solidFill>
                <a:srgbClr val="4BACC6">
                  <a:lumMod val="75000"/>
                </a:srgbClr>
              </a:solidFill>
            </a:endParaRPr>
          </a:p>
          <a:p>
            <a:pPr algn="l"/>
            <a:endParaRPr lang="en-US" sz="3500" dirty="0">
              <a:solidFill>
                <a:srgbClr val="4BACC6">
                  <a:lumMod val="75000"/>
                </a:srgbClr>
              </a:solidFill>
            </a:endParaRPr>
          </a:p>
          <a:p>
            <a:pPr algn="l"/>
            <a:endParaRPr lang="en-US" sz="3500" dirty="0" smtClean="0">
              <a:solidFill>
                <a:srgbClr val="4BACC6">
                  <a:lumMod val="75000"/>
                </a:srgbClr>
              </a:solidFill>
            </a:endParaRPr>
          </a:p>
          <a:p>
            <a:pPr algn="l"/>
            <a:endParaRPr lang="en-US" sz="3500" dirty="0">
              <a:solidFill>
                <a:srgbClr val="4BACC6">
                  <a:lumMod val="75000"/>
                </a:srgbClr>
              </a:solidFill>
            </a:endParaRPr>
          </a:p>
          <a:p>
            <a:pPr algn="l"/>
            <a:endParaRPr lang="en-US" sz="3500" dirty="0" smtClean="0">
              <a:solidFill>
                <a:srgbClr val="4BACC6">
                  <a:lumMod val="75000"/>
                </a:srgbClr>
              </a:solidFill>
            </a:endParaRPr>
          </a:p>
          <a:p>
            <a:pPr algn="l"/>
            <a:endParaRPr lang="en-US" sz="3500" dirty="0">
              <a:solidFill>
                <a:srgbClr val="4BACC6">
                  <a:lumMod val="75000"/>
                </a:srgbClr>
              </a:solidFill>
            </a:endParaRPr>
          </a:p>
          <a:p>
            <a:pPr algn="l"/>
            <a:endParaRPr lang="en-US" sz="1900" dirty="0" smtClean="0">
              <a:solidFill>
                <a:srgbClr val="4BACC6">
                  <a:lumMod val="75000"/>
                </a:srgbClr>
              </a:solidFill>
            </a:endParaRPr>
          </a:p>
          <a:p>
            <a:pPr algn="l"/>
            <a:r>
              <a:rPr lang="en-US" sz="1900" dirty="0" smtClean="0">
                <a:solidFill>
                  <a:srgbClr val="4BACC6">
                    <a:lumMod val="75000"/>
                  </a:srgbClr>
                </a:solidFill>
              </a:rPr>
              <a:t>(</a:t>
            </a:r>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72</a:t>
            </a:fld>
            <a:endParaRPr lang="en-US" dirty="0"/>
          </a:p>
        </p:txBody>
      </p:sp>
    </p:spTree>
    <p:extLst>
      <p:ext uri="{BB962C8B-B14F-4D97-AF65-F5344CB8AC3E}">
        <p14:creationId xmlns:p14="http://schemas.microsoft.com/office/powerpoint/2010/main" val="290190231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sz="3500" dirty="0">
                <a:solidFill>
                  <a:schemeClr val="accent5">
                    <a:lumMod val="75000"/>
                  </a:schemeClr>
                </a:solidFill>
              </a:rPr>
              <a:t>Cooperation </a:t>
            </a:r>
            <a:endParaRPr lang="en-US" sz="3500" dirty="0" smtClean="0">
              <a:solidFill>
                <a:schemeClr val="accent5">
                  <a:lumMod val="75000"/>
                </a:schemeClr>
              </a:solidFill>
            </a:endParaRPr>
          </a:p>
          <a:p>
            <a:pPr marL="342900" indent="-342900" algn="l">
              <a:buFont typeface="Arial" panose="020B0604020202020204" pitchFamily="34" charset="0"/>
              <a:buChar char="•"/>
            </a:pPr>
            <a:r>
              <a:rPr lang="en-US" sz="3500" dirty="0" smtClean="0">
                <a:solidFill>
                  <a:srgbClr val="4BACC6">
                    <a:lumMod val="75000"/>
                  </a:srgbClr>
                </a:solidFill>
              </a:rPr>
              <a:t>Agency and complainant may be subject to sanctions for failing without good cause shown to respond fully and in a timely fashion to a request of the investigator for documents, records, comparative data, statistics, affidavits, or the attendance of witnesses. </a:t>
            </a:r>
          </a:p>
          <a:p>
            <a:pPr algn="l"/>
            <a:endParaRPr lang="en-US" sz="3500" dirty="0">
              <a:solidFill>
                <a:srgbClr val="4BACC6">
                  <a:lumMod val="75000"/>
                </a:srgbClr>
              </a:solidFill>
            </a:endParaRPr>
          </a:p>
          <a:p>
            <a:pPr algn="l"/>
            <a:endParaRPr lang="en-US" sz="1900" dirty="0" smtClean="0">
              <a:solidFill>
                <a:srgbClr val="4BACC6">
                  <a:lumMod val="75000"/>
                </a:srgbClr>
              </a:solidFill>
            </a:endParaRPr>
          </a:p>
          <a:p>
            <a:pPr algn="l"/>
            <a:endParaRPr lang="en-US" sz="1800" dirty="0" smtClean="0">
              <a:solidFill>
                <a:srgbClr val="4BACC6">
                  <a:lumMod val="75000"/>
                </a:srgbClr>
              </a:solidFill>
            </a:endParaRPr>
          </a:p>
          <a:p>
            <a:pPr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73</a:t>
            </a:fld>
            <a:endParaRPr lang="en-US" dirty="0"/>
          </a:p>
        </p:txBody>
      </p:sp>
    </p:spTree>
    <p:extLst>
      <p:ext uri="{BB962C8B-B14F-4D97-AF65-F5344CB8AC3E}">
        <p14:creationId xmlns:p14="http://schemas.microsoft.com/office/powerpoint/2010/main" val="50017211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sz="3500" dirty="0" smtClean="0">
                <a:solidFill>
                  <a:schemeClr val="accent5">
                    <a:lumMod val="75000"/>
                  </a:schemeClr>
                </a:solidFill>
              </a:rPr>
              <a:t>Cooperation</a:t>
            </a:r>
            <a:endParaRPr lang="en-US" sz="3500" dirty="0">
              <a:solidFill>
                <a:schemeClr val="accent5">
                  <a:lumMod val="75000"/>
                </a:schemeClr>
              </a:solidFill>
            </a:endParaRPr>
          </a:p>
          <a:p>
            <a:pPr marL="342900" indent="-342900" algn="l">
              <a:buFont typeface="Arial" panose="020B0604020202020204" pitchFamily="34" charset="0"/>
              <a:buChar char="•"/>
            </a:pPr>
            <a:r>
              <a:rPr lang="en-US" sz="3500" dirty="0" smtClean="0">
                <a:solidFill>
                  <a:srgbClr val="4BACC6">
                    <a:lumMod val="75000"/>
                  </a:srgbClr>
                </a:solidFill>
              </a:rPr>
              <a:t>The </a:t>
            </a:r>
            <a:r>
              <a:rPr lang="en-US" sz="3500">
                <a:solidFill>
                  <a:srgbClr val="4BACC6">
                    <a:lumMod val="75000"/>
                  </a:srgbClr>
                </a:solidFill>
              </a:rPr>
              <a:t>investigator </a:t>
            </a:r>
            <a:r>
              <a:rPr lang="en-US" sz="3500" smtClean="0">
                <a:solidFill>
                  <a:srgbClr val="4BACC6">
                    <a:lumMod val="75000"/>
                  </a:srgbClr>
                </a:solidFill>
              </a:rPr>
              <a:t>"shall" </a:t>
            </a:r>
            <a:r>
              <a:rPr lang="en-US" sz="3500" dirty="0">
                <a:solidFill>
                  <a:srgbClr val="4BACC6">
                    <a:lumMod val="75000"/>
                  </a:srgbClr>
                </a:solidFill>
              </a:rPr>
              <a:t>make a note in the investigative </a:t>
            </a:r>
            <a:r>
              <a:rPr lang="en-US" sz="3500" dirty="0" smtClean="0">
                <a:solidFill>
                  <a:srgbClr val="4BACC6">
                    <a:lumMod val="75000"/>
                  </a:srgbClr>
                </a:solidFill>
              </a:rPr>
              <a:t>file concerning </a:t>
            </a:r>
            <a:r>
              <a:rPr lang="en-US" sz="3500" smtClean="0">
                <a:solidFill>
                  <a:srgbClr val="4BACC6">
                    <a:lumMod val="75000"/>
                  </a:srgbClr>
                </a:solidFill>
              </a:rPr>
              <a:t>a party's </a:t>
            </a:r>
            <a:r>
              <a:rPr lang="en-US" sz="3500" dirty="0">
                <a:solidFill>
                  <a:srgbClr val="4BACC6">
                    <a:lumMod val="75000"/>
                  </a:srgbClr>
                </a:solidFill>
              </a:rPr>
              <a:t>failure without good cause shown to comply with a request </a:t>
            </a:r>
            <a:r>
              <a:rPr lang="en-US" sz="3500" dirty="0" smtClean="0">
                <a:solidFill>
                  <a:srgbClr val="4BACC6">
                    <a:lumMod val="75000"/>
                  </a:srgbClr>
                </a:solidFill>
              </a:rPr>
              <a:t>for information </a:t>
            </a:r>
            <a:r>
              <a:rPr lang="en-US" sz="3500" dirty="0">
                <a:solidFill>
                  <a:srgbClr val="4BACC6">
                    <a:lumMod val="75000"/>
                  </a:srgbClr>
                </a:solidFill>
              </a:rPr>
              <a:t>or the attendance of </a:t>
            </a:r>
            <a:r>
              <a:rPr lang="en-US" sz="3500" dirty="0" smtClean="0">
                <a:solidFill>
                  <a:srgbClr val="4BACC6">
                    <a:lumMod val="75000"/>
                  </a:srgbClr>
                </a:solidFill>
              </a:rPr>
              <a:t>witnesses</a:t>
            </a:r>
            <a:r>
              <a:rPr lang="en-US" sz="3500" dirty="0">
                <a:solidFill>
                  <a:srgbClr val="4BACC6">
                    <a:lumMod val="75000"/>
                  </a:srgbClr>
                </a:solidFill>
              </a:rPr>
              <a:t>.</a:t>
            </a:r>
          </a:p>
          <a:p>
            <a:pPr algn="l"/>
            <a:endParaRPr lang="en-US" sz="1900" dirty="0" smtClean="0">
              <a:solidFill>
                <a:srgbClr val="4BACC6">
                  <a:lumMod val="75000"/>
                </a:srgbClr>
              </a:solidFill>
            </a:endParaRPr>
          </a:p>
          <a:p>
            <a:pPr algn="l"/>
            <a:endParaRPr lang="en-US" sz="1900" dirty="0">
              <a:solidFill>
                <a:srgbClr val="4BACC6">
                  <a:lumMod val="75000"/>
                </a:srgbClr>
              </a:solidFill>
            </a:endParaRPr>
          </a:p>
          <a:p>
            <a:pPr algn="l"/>
            <a:endParaRPr lang="en-US" sz="1900" dirty="0" smtClean="0">
              <a:solidFill>
                <a:srgbClr val="4BACC6">
                  <a:lumMod val="75000"/>
                </a:srgbClr>
              </a:solidFill>
            </a:endParaRPr>
          </a:p>
          <a:p>
            <a:pPr algn="l"/>
            <a:endParaRPr lang="en-US" sz="1900" dirty="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r>
              <a:rPr lang="en-US" sz="1900" dirty="0" smtClean="0">
                <a:solidFill>
                  <a:srgbClr val="4BACC6">
                    <a:lumMod val="75000"/>
                  </a:srgbClr>
                </a:solidFill>
              </a:rPr>
              <a:t>(</a:t>
            </a:r>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74</a:t>
            </a:fld>
            <a:endParaRPr lang="en-US" dirty="0"/>
          </a:p>
        </p:txBody>
      </p:sp>
    </p:spTree>
    <p:extLst>
      <p:ext uri="{BB962C8B-B14F-4D97-AF65-F5344CB8AC3E}">
        <p14:creationId xmlns:p14="http://schemas.microsoft.com/office/powerpoint/2010/main" val="194979220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a:solidFill>
                  <a:schemeClr val="accent5">
                    <a:lumMod val="75000"/>
                  </a:schemeClr>
                </a:solidFill>
              </a:rPr>
              <a:t>Cooperation </a:t>
            </a:r>
          </a:p>
          <a:p>
            <a:pPr marL="342900" indent="-342900" algn="l">
              <a:buFont typeface="Arial" panose="020B0604020202020204" pitchFamily="34" charset="0"/>
              <a:buChar char="•"/>
            </a:pPr>
            <a:r>
              <a:rPr lang="en-US" sz="3500" dirty="0" smtClean="0">
                <a:solidFill>
                  <a:srgbClr val="4BACC6">
                    <a:lumMod val="75000"/>
                  </a:srgbClr>
                </a:solidFill>
              </a:rPr>
              <a:t>Investigator </a:t>
            </a:r>
            <a:r>
              <a:rPr lang="en-US" sz="3500" dirty="0">
                <a:solidFill>
                  <a:srgbClr val="4BACC6">
                    <a:lumMod val="75000"/>
                  </a:srgbClr>
                </a:solidFill>
              </a:rPr>
              <a:t>should inform the party from which it seeks documents, records</a:t>
            </a:r>
            <a:r>
              <a:rPr lang="en-US" sz="3500" dirty="0" smtClean="0">
                <a:solidFill>
                  <a:srgbClr val="4BACC6">
                    <a:lumMod val="75000"/>
                  </a:srgbClr>
                </a:solidFill>
              </a:rPr>
              <a:t>, comparative </a:t>
            </a:r>
            <a:r>
              <a:rPr lang="en-US" sz="3500" dirty="0">
                <a:solidFill>
                  <a:srgbClr val="4BACC6">
                    <a:lumMod val="75000"/>
                  </a:srgbClr>
                </a:solidFill>
              </a:rPr>
              <a:t>data, statistics, affidavits, or the attendance of witnesses that failure </a:t>
            </a:r>
            <a:r>
              <a:rPr lang="en-US" sz="3500" dirty="0" smtClean="0">
                <a:solidFill>
                  <a:srgbClr val="4BACC6">
                    <a:lumMod val="75000"/>
                  </a:srgbClr>
                </a:solidFill>
              </a:rPr>
              <a:t>to  comply </a:t>
            </a:r>
            <a:r>
              <a:rPr lang="en-US" sz="3500" dirty="0">
                <a:solidFill>
                  <a:srgbClr val="4BACC6">
                    <a:lumMod val="75000"/>
                  </a:srgbClr>
                </a:solidFill>
              </a:rPr>
              <a:t>with the request may lead to the imposition of sanctions from the decision </a:t>
            </a:r>
            <a:r>
              <a:rPr lang="en-US" sz="3500" dirty="0" smtClean="0">
                <a:solidFill>
                  <a:srgbClr val="4BACC6">
                    <a:lumMod val="75000"/>
                  </a:srgbClr>
                </a:solidFill>
              </a:rPr>
              <a:t>maker or </a:t>
            </a:r>
            <a:r>
              <a:rPr lang="en-US" sz="3500" dirty="0">
                <a:solidFill>
                  <a:srgbClr val="4BACC6">
                    <a:lumMod val="75000"/>
                  </a:srgbClr>
                </a:solidFill>
              </a:rPr>
              <a:t>the Commission on appeal.</a:t>
            </a:r>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endParaRPr lang="en-US" sz="1900" dirty="0">
              <a:solidFill>
                <a:srgbClr val="4BACC6">
                  <a:lumMod val="75000"/>
                </a:srgbClr>
              </a:solidFill>
            </a:endParaRPr>
          </a:p>
          <a:p>
            <a:pPr algn="l"/>
            <a:endParaRPr lang="en-US" sz="1900" dirty="0" smtClean="0">
              <a:solidFill>
                <a:srgbClr val="4BACC6">
                  <a:lumMod val="75000"/>
                </a:srgbClr>
              </a:solidFill>
            </a:endParaRPr>
          </a:p>
          <a:p>
            <a:pPr algn="l"/>
            <a:r>
              <a:rPr lang="en-US" sz="1900" dirty="0" smtClean="0">
                <a:solidFill>
                  <a:srgbClr val="4BACC6">
                    <a:lumMod val="75000"/>
                  </a:srgbClr>
                </a:solidFill>
              </a:rPr>
              <a:t>(</a:t>
            </a:r>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75</a:t>
            </a:fld>
            <a:endParaRPr lang="en-US" dirty="0"/>
          </a:p>
        </p:txBody>
      </p:sp>
    </p:spTree>
    <p:extLst>
      <p:ext uri="{BB962C8B-B14F-4D97-AF65-F5344CB8AC3E}">
        <p14:creationId xmlns:p14="http://schemas.microsoft.com/office/powerpoint/2010/main" val="325685218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77500" lnSpcReduction="20000"/>
          </a:bodyPr>
          <a:lstStyle/>
          <a:p>
            <a:pPr algn="l"/>
            <a:r>
              <a:rPr lang="en-US" sz="3500" dirty="0" smtClean="0">
                <a:solidFill>
                  <a:schemeClr val="accent5">
                    <a:lumMod val="75000"/>
                  </a:schemeClr>
                </a:solidFill>
              </a:rPr>
              <a:t>Cooperation </a:t>
            </a:r>
          </a:p>
          <a:p>
            <a:pPr marL="342900" indent="-342900" algn="l">
              <a:buFont typeface="Arial" panose="020B0604020202020204" pitchFamily="34" charset="0"/>
              <a:buChar char="•"/>
            </a:pPr>
            <a:r>
              <a:rPr lang="en-US" dirty="0" smtClean="0">
                <a:solidFill>
                  <a:srgbClr val="4BACC6">
                    <a:lumMod val="75000"/>
                  </a:srgbClr>
                </a:solidFill>
              </a:rPr>
              <a:t>Investigator may, in an initial request for information or the attendance of witnesses, advise the party that, absent good cause shown, the party has a duty to respond fully and in a timely fashion to </a:t>
            </a:r>
            <a:r>
              <a:rPr lang="en-US" smtClean="0">
                <a:solidFill>
                  <a:srgbClr val="4BACC6">
                    <a:lumMod val="75000"/>
                  </a:srgbClr>
                </a:solidFill>
              </a:rPr>
              <a:t>the investigator's </a:t>
            </a:r>
            <a:r>
              <a:rPr lang="en-US" dirty="0" smtClean="0">
                <a:solidFill>
                  <a:srgbClr val="4BACC6">
                    <a:lumMod val="75000"/>
                  </a:srgbClr>
                </a:solidFill>
              </a:rPr>
              <a:t>request and that failure to do so may result in the imposition of the sanctions. </a:t>
            </a:r>
          </a:p>
          <a:p>
            <a:pPr marL="342900" indent="-342900" algn="l">
              <a:buFont typeface="Arial" panose="020B0604020202020204" pitchFamily="34" charset="0"/>
              <a:buChar char="•"/>
            </a:pPr>
            <a:r>
              <a:rPr lang="en-US" dirty="0" smtClean="0">
                <a:solidFill>
                  <a:srgbClr val="4BACC6">
                    <a:lumMod val="75000"/>
                  </a:srgbClr>
                </a:solidFill>
              </a:rPr>
              <a:t>Investigator may advise the party upon </a:t>
            </a:r>
            <a:r>
              <a:rPr lang="en-US" smtClean="0">
                <a:solidFill>
                  <a:srgbClr val="4BACC6">
                    <a:lumMod val="75000"/>
                  </a:srgbClr>
                </a:solidFill>
              </a:rPr>
              <a:t>the party's </a:t>
            </a:r>
            <a:r>
              <a:rPr lang="en-US" dirty="0" smtClean="0">
                <a:solidFill>
                  <a:srgbClr val="4BACC6">
                    <a:lumMod val="75000"/>
                  </a:srgbClr>
                </a:solidFill>
              </a:rPr>
              <a:t>failure to comply with the request.</a:t>
            </a:r>
          </a:p>
          <a:p>
            <a:pPr algn="l"/>
            <a:endParaRPr lang="en-US" sz="1900" dirty="0" smtClean="0">
              <a:solidFill>
                <a:srgbClr val="4BACC6">
                  <a:lumMod val="75000"/>
                </a:srgbClr>
              </a:solidFill>
            </a:endParaRPr>
          </a:p>
          <a:p>
            <a:pPr algn="l"/>
            <a:endParaRPr lang="en-US" sz="1900" dirty="0">
              <a:solidFill>
                <a:srgbClr val="4BACC6">
                  <a:lumMod val="75000"/>
                </a:srgbClr>
              </a:solidFill>
            </a:endParaRPr>
          </a:p>
          <a:p>
            <a:pPr marL="342900" indent="-342900" algn="l">
              <a:buFont typeface="Arial" panose="020B0604020202020204" pitchFamily="34" charset="0"/>
              <a:buChar char="•"/>
            </a:pPr>
            <a:endParaRPr lang="en-US" sz="3500" dirty="0" smtClean="0">
              <a:solidFill>
                <a:srgbClr val="4BACC6">
                  <a:lumMod val="75000"/>
                </a:srgbClr>
              </a:solidFill>
            </a:endParaRPr>
          </a:p>
          <a:p>
            <a:pPr marL="342900" indent="-342900" algn="l">
              <a:buFont typeface="Arial" panose="020B0604020202020204" pitchFamily="34" charset="0"/>
              <a:buChar char="•"/>
            </a:pPr>
            <a:endParaRPr lang="en-US" sz="3500" dirty="0" smtClean="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r>
              <a:rPr lang="en-US" sz="1900" dirty="0" smtClean="0">
                <a:solidFill>
                  <a:srgbClr val="4BACC6">
                    <a:lumMod val="75000"/>
                  </a:srgbClr>
                </a:solidFill>
              </a:rPr>
              <a:t>(MD-110)</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76</a:t>
            </a:fld>
            <a:endParaRPr lang="en-US" dirty="0"/>
          </a:p>
        </p:txBody>
      </p:sp>
    </p:spTree>
    <p:extLst>
      <p:ext uri="{BB962C8B-B14F-4D97-AF65-F5344CB8AC3E}">
        <p14:creationId xmlns:p14="http://schemas.microsoft.com/office/powerpoint/2010/main" val="60919519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a:solidFill>
                  <a:schemeClr val="accent5">
                    <a:lumMod val="75000"/>
                  </a:schemeClr>
                </a:solidFill>
              </a:rPr>
              <a:t>Cooperation </a:t>
            </a:r>
          </a:p>
          <a:p>
            <a:pPr marL="342900" indent="-342900" algn="l">
              <a:buFont typeface="Arial" panose="020B0604020202020204" pitchFamily="34" charset="0"/>
              <a:buChar char="•"/>
            </a:pPr>
            <a:r>
              <a:rPr lang="en-US" sz="3500" dirty="0">
                <a:solidFill>
                  <a:srgbClr val="4BACC6">
                    <a:lumMod val="75000"/>
                  </a:srgbClr>
                </a:solidFill>
              </a:rPr>
              <a:t>Where the investigator does not so inform the party upon making the</a:t>
            </a:r>
          </a:p>
          <a:p>
            <a:pPr marL="342900" indent="-342900" algn="l">
              <a:buFont typeface="Arial" panose="020B0604020202020204" pitchFamily="34" charset="0"/>
              <a:buChar char="•"/>
            </a:pPr>
            <a:r>
              <a:rPr lang="en-US" sz="3500" dirty="0">
                <a:solidFill>
                  <a:srgbClr val="4BACC6">
                    <a:lumMod val="75000"/>
                  </a:srgbClr>
                </a:solidFill>
              </a:rPr>
              <a:t>request, s/he may advise the party upon </a:t>
            </a:r>
            <a:r>
              <a:rPr lang="en-US" sz="3500">
                <a:solidFill>
                  <a:srgbClr val="4BACC6">
                    <a:lumMod val="75000"/>
                  </a:srgbClr>
                </a:solidFill>
              </a:rPr>
              <a:t>the </a:t>
            </a:r>
            <a:r>
              <a:rPr lang="en-US" sz="3500" smtClean="0">
                <a:solidFill>
                  <a:srgbClr val="4BACC6">
                    <a:lumMod val="75000"/>
                  </a:srgbClr>
                </a:solidFill>
              </a:rPr>
              <a:t>party's </a:t>
            </a:r>
            <a:r>
              <a:rPr lang="en-US" sz="3500" dirty="0">
                <a:solidFill>
                  <a:srgbClr val="4BACC6">
                    <a:lumMod val="75000"/>
                  </a:srgbClr>
                </a:solidFill>
              </a:rPr>
              <a:t>failure to comply with the request.</a:t>
            </a:r>
            <a:endParaRPr lang="en-US" sz="1900" dirty="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endParaRPr lang="en-US" sz="1900" dirty="0">
              <a:solidFill>
                <a:srgbClr val="4BACC6">
                  <a:lumMod val="75000"/>
                </a:srgbClr>
              </a:solidFill>
            </a:endParaRPr>
          </a:p>
          <a:p>
            <a:pPr algn="l"/>
            <a:endParaRPr lang="en-US" sz="1900" dirty="0" smtClean="0">
              <a:solidFill>
                <a:srgbClr val="4BACC6">
                  <a:lumMod val="75000"/>
                </a:srgbClr>
              </a:solidFill>
            </a:endParaRPr>
          </a:p>
          <a:p>
            <a:pPr algn="l"/>
            <a:endParaRPr lang="en-US" sz="1900" dirty="0">
              <a:solidFill>
                <a:srgbClr val="4BACC6">
                  <a:lumMod val="75000"/>
                </a:srgbClr>
              </a:solidFill>
            </a:endParaRPr>
          </a:p>
          <a:p>
            <a:pPr algn="l"/>
            <a:endParaRPr lang="en-US" sz="1900" dirty="0" smtClean="0">
              <a:solidFill>
                <a:srgbClr val="4BACC6">
                  <a:lumMod val="75000"/>
                </a:srgbClr>
              </a:solidFill>
            </a:endParaRPr>
          </a:p>
          <a:p>
            <a:pPr algn="l"/>
            <a:r>
              <a:rPr lang="en-US" sz="1900" dirty="0" smtClean="0">
                <a:solidFill>
                  <a:srgbClr val="4BACC6">
                    <a:lumMod val="75000"/>
                  </a:srgbClr>
                </a:solidFill>
              </a:rPr>
              <a:t>(</a:t>
            </a:r>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77</a:t>
            </a:fld>
            <a:endParaRPr lang="en-US" dirty="0"/>
          </a:p>
        </p:txBody>
      </p:sp>
    </p:spTree>
    <p:extLst>
      <p:ext uri="{BB962C8B-B14F-4D97-AF65-F5344CB8AC3E}">
        <p14:creationId xmlns:p14="http://schemas.microsoft.com/office/powerpoint/2010/main" val="353960331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sz="3500" dirty="0" smtClean="0">
                <a:solidFill>
                  <a:schemeClr val="accent5">
                    <a:lumMod val="75000"/>
                  </a:schemeClr>
                </a:solidFill>
              </a:rPr>
              <a:t>The Complaint File</a:t>
            </a:r>
          </a:p>
          <a:p>
            <a:pPr marL="457200" indent="-457200" algn="l">
              <a:buFont typeface="Arial" panose="020B0604020202020204" pitchFamily="34" charset="0"/>
              <a:buChar char="•"/>
            </a:pPr>
            <a:r>
              <a:rPr lang="en-US" sz="3500" dirty="0">
                <a:solidFill>
                  <a:schemeClr val="accent5">
                    <a:lumMod val="75000"/>
                  </a:schemeClr>
                </a:solidFill>
              </a:rPr>
              <a:t>Content and organization of Complaint File are governed by MD-110</a:t>
            </a:r>
            <a:r>
              <a:rPr lang="en-US" sz="3500" dirty="0" smtClean="0">
                <a:solidFill>
                  <a:schemeClr val="accent5">
                    <a:lumMod val="75000"/>
                  </a:schemeClr>
                </a:solidFill>
              </a:rPr>
              <a:t>.</a:t>
            </a:r>
          </a:p>
          <a:p>
            <a:pPr marL="457200" indent="-457200" algn="l">
              <a:buFont typeface="Arial" panose="020B0604020202020204" pitchFamily="34" charset="0"/>
              <a:buChar char="•"/>
            </a:pPr>
            <a:r>
              <a:rPr lang="en-US" sz="3500" dirty="0" smtClean="0">
                <a:solidFill>
                  <a:schemeClr val="accent5">
                    <a:lumMod val="75000"/>
                  </a:schemeClr>
                </a:solidFill>
              </a:rPr>
              <a:t>A sample complaint file is available at www.eeoc.gov/federal/.</a:t>
            </a:r>
            <a:endParaRPr lang="en-US" sz="3500" dirty="0" smtClean="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endParaRPr lang="en-US" sz="1900" dirty="0">
              <a:solidFill>
                <a:srgbClr val="4BACC6">
                  <a:lumMod val="75000"/>
                </a:srgbClr>
              </a:solidFill>
            </a:endParaRPr>
          </a:p>
          <a:p>
            <a:pPr algn="l"/>
            <a:endParaRPr lang="en-US" sz="1900" dirty="0" smtClean="0">
              <a:solidFill>
                <a:srgbClr val="4BACC6">
                  <a:lumMod val="75000"/>
                </a:srgbClr>
              </a:solidFill>
            </a:endParaRPr>
          </a:p>
          <a:p>
            <a:pPr algn="l"/>
            <a:endParaRPr lang="en-US" sz="1900" dirty="0">
              <a:solidFill>
                <a:srgbClr val="4BACC6">
                  <a:lumMod val="75000"/>
                </a:srgbClr>
              </a:solidFill>
            </a:endParaRPr>
          </a:p>
          <a:p>
            <a:pPr algn="l"/>
            <a:endParaRPr lang="en-US" sz="1900" dirty="0">
              <a:solidFill>
                <a:srgbClr val="4BACC6">
                  <a:lumMod val="75000"/>
                </a:srgbClr>
              </a:solidFill>
            </a:endParaRPr>
          </a:p>
          <a:p>
            <a:pPr algn="l"/>
            <a:endParaRPr lang="en-US" sz="1900" dirty="0" smtClean="0">
              <a:solidFill>
                <a:srgbClr val="4BACC6">
                  <a:lumMod val="75000"/>
                </a:srgbClr>
              </a:solidFill>
            </a:endParaRPr>
          </a:p>
          <a:p>
            <a:pPr algn="l"/>
            <a:r>
              <a:rPr lang="en-US" sz="1900" dirty="0" smtClean="0">
                <a:solidFill>
                  <a:srgbClr val="4BACC6">
                    <a:lumMod val="75000"/>
                  </a:srgbClr>
                </a:solidFill>
              </a:rPr>
              <a:t>(</a:t>
            </a:r>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78</a:t>
            </a:fld>
            <a:endParaRPr lang="en-US" dirty="0"/>
          </a:p>
        </p:txBody>
      </p:sp>
    </p:spTree>
    <p:extLst>
      <p:ext uri="{BB962C8B-B14F-4D97-AF65-F5344CB8AC3E}">
        <p14:creationId xmlns:p14="http://schemas.microsoft.com/office/powerpoint/2010/main" val="409492248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en-US" sz="3500" dirty="0" smtClean="0">
                <a:solidFill>
                  <a:schemeClr val="accent5">
                    <a:lumMod val="75000"/>
                  </a:schemeClr>
                </a:solidFill>
              </a:rPr>
              <a:t>The Complaint File</a:t>
            </a:r>
          </a:p>
          <a:p>
            <a:pPr marL="457200" indent="-457200" algn="l">
              <a:buFont typeface="Arial" panose="020B0604020202020204" pitchFamily="34" charset="0"/>
              <a:buChar char="•"/>
            </a:pPr>
            <a:r>
              <a:rPr lang="en-US" sz="3500" dirty="0" smtClean="0">
                <a:solidFill>
                  <a:schemeClr val="accent5">
                    <a:lumMod val="75000"/>
                  </a:schemeClr>
                </a:solidFill>
              </a:rPr>
              <a:t>Must </a:t>
            </a:r>
            <a:r>
              <a:rPr lang="en-US" sz="3500" dirty="0">
                <a:solidFill>
                  <a:schemeClr val="accent5">
                    <a:lumMod val="75000"/>
                  </a:schemeClr>
                </a:solidFill>
              </a:rPr>
              <a:t>include all documents and information acquired during the investigation.</a:t>
            </a:r>
          </a:p>
          <a:p>
            <a:pPr marL="457200" indent="-457200" algn="l">
              <a:buFont typeface="Arial" panose="020B0604020202020204" pitchFamily="34" charset="0"/>
              <a:buChar char="•"/>
            </a:pPr>
            <a:r>
              <a:rPr lang="en-US" sz="3500" dirty="0">
                <a:solidFill>
                  <a:schemeClr val="accent5">
                    <a:lumMod val="75000"/>
                  </a:schemeClr>
                </a:solidFill>
              </a:rPr>
              <a:t>Must contain all documents pertinent to the complaint, and be in the form and format as provided in MD-110 Appendix L </a:t>
            </a:r>
            <a:r>
              <a:rPr lang="en-US" sz="3500" dirty="0" smtClean="0">
                <a:solidFill>
                  <a:schemeClr val="accent5">
                    <a:lumMod val="75000"/>
                  </a:schemeClr>
                </a:solidFill>
              </a:rPr>
              <a:t>.</a:t>
            </a:r>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r>
              <a:rPr lang="en-US" sz="1900" dirty="0" smtClean="0">
                <a:solidFill>
                  <a:srgbClr val="4BACC6">
                    <a:lumMod val="75000"/>
                  </a:srgbClr>
                </a:solidFill>
              </a:rPr>
              <a:t>(</a:t>
            </a:r>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79</a:t>
            </a:fld>
            <a:endParaRPr lang="en-US" dirty="0"/>
          </a:p>
        </p:txBody>
      </p:sp>
    </p:spTree>
    <p:extLst>
      <p:ext uri="{BB962C8B-B14F-4D97-AF65-F5344CB8AC3E}">
        <p14:creationId xmlns:p14="http://schemas.microsoft.com/office/powerpoint/2010/main" val="1839691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lnSpcReduction="10000"/>
          </a:bodyPr>
          <a:lstStyle/>
          <a:p>
            <a:pPr algn="l"/>
            <a:r>
              <a:rPr lang="en-US" dirty="0">
                <a:solidFill>
                  <a:schemeClr val="accent5">
                    <a:lumMod val="75000"/>
                  </a:schemeClr>
                </a:solidFill>
              </a:rPr>
              <a:t>Intro to MD-110 </a:t>
            </a:r>
          </a:p>
          <a:p>
            <a:pPr marL="457200" indent="-457200" algn="l">
              <a:buFont typeface="Arial" panose="020B0604020202020204" pitchFamily="34" charset="0"/>
              <a:buChar char="•"/>
            </a:pPr>
            <a:r>
              <a:rPr lang="en-US" dirty="0" smtClean="0">
                <a:solidFill>
                  <a:schemeClr val="accent5">
                    <a:lumMod val="75000"/>
                  </a:schemeClr>
                </a:solidFill>
              </a:rPr>
              <a:t>Chapter 7: Hearings</a:t>
            </a:r>
          </a:p>
          <a:p>
            <a:pPr marL="457200" indent="-457200" algn="l">
              <a:buFont typeface="Arial" panose="020B0604020202020204" pitchFamily="34" charset="0"/>
              <a:buChar char="•"/>
            </a:pPr>
            <a:r>
              <a:rPr lang="en-US" dirty="0" smtClean="0">
                <a:solidFill>
                  <a:schemeClr val="accent5">
                    <a:lumMod val="75000"/>
                  </a:schemeClr>
                </a:solidFill>
              </a:rPr>
              <a:t>Chapter 8: Complaints of Class Discrimination</a:t>
            </a:r>
          </a:p>
          <a:p>
            <a:pPr marL="457200" indent="-457200" algn="l">
              <a:buFont typeface="Arial" panose="020B0604020202020204" pitchFamily="34" charset="0"/>
              <a:buChar char="•"/>
            </a:pPr>
            <a:r>
              <a:rPr lang="en-US" dirty="0" smtClean="0">
                <a:solidFill>
                  <a:schemeClr val="accent5">
                    <a:lumMod val="75000"/>
                  </a:schemeClr>
                </a:solidFill>
              </a:rPr>
              <a:t>Chapter 9: Appeals to the Commission</a:t>
            </a:r>
          </a:p>
          <a:p>
            <a:pPr marL="457200" indent="-457200" algn="l">
              <a:buFont typeface="Arial" panose="020B0604020202020204" pitchFamily="34" charset="0"/>
              <a:buChar char="•"/>
            </a:pPr>
            <a:r>
              <a:rPr lang="en-US" dirty="0" smtClean="0">
                <a:solidFill>
                  <a:schemeClr val="accent5">
                    <a:lumMod val="75000"/>
                  </a:schemeClr>
                </a:solidFill>
              </a:rPr>
              <a:t>Chapter 10: Administrative Appeals, Civil Actions, and Appointment of Counsel</a:t>
            </a:r>
          </a:p>
          <a:p>
            <a:pPr marL="457200" indent="-457200" algn="l">
              <a:buFont typeface="Arial" panose="020B0604020202020204" pitchFamily="34" charset="0"/>
              <a:buChar char="•"/>
            </a:pPr>
            <a:r>
              <a:rPr lang="en-US" dirty="0" smtClean="0">
                <a:solidFill>
                  <a:schemeClr val="accent5">
                    <a:lumMod val="75000"/>
                  </a:schemeClr>
                </a:solidFill>
              </a:rPr>
              <a:t>Chapter 11: Remedies</a:t>
            </a:r>
          </a:p>
          <a:p>
            <a:pPr marL="457200" indent="-457200" algn="l">
              <a:buFont typeface="Arial" panose="020B0604020202020204" pitchFamily="34" charset="0"/>
              <a:buChar char="•"/>
            </a:pPr>
            <a:r>
              <a:rPr lang="en-US" dirty="0" smtClean="0">
                <a:solidFill>
                  <a:schemeClr val="accent5">
                    <a:lumMod val="75000"/>
                  </a:schemeClr>
                </a:solidFill>
              </a:rPr>
              <a:t>Chapter 12: Settlement Authority</a:t>
            </a:r>
          </a:p>
          <a:p>
            <a:pPr marL="457200" indent="-457200" algn="l">
              <a:buFont typeface="Arial" panose="020B0604020202020204" pitchFamily="34" charset="0"/>
              <a:buChar char="•"/>
            </a:pPr>
            <a:r>
              <a:rPr lang="en-US" dirty="0" smtClean="0">
                <a:solidFill>
                  <a:schemeClr val="accent5">
                    <a:lumMod val="75000"/>
                  </a:schemeClr>
                </a:solidFill>
              </a:rPr>
              <a:t>Appendices</a:t>
            </a:r>
          </a:p>
          <a:p>
            <a:pPr algn="l"/>
            <a:endParaRPr lang="en-US" dirty="0" smtClean="0">
              <a:solidFill>
                <a:schemeClr val="accent5">
                  <a:lumMod val="75000"/>
                </a:schemeClr>
              </a:solidFill>
            </a:endParaRPr>
          </a:p>
          <a:p>
            <a:pPr lvl="0" algn="l"/>
            <a:r>
              <a:rPr lang="en-US" sz="1900" dirty="0">
                <a:solidFill>
                  <a:srgbClr val="4BACC6">
                    <a:lumMod val="75000"/>
                  </a:srgbClr>
                </a:solidFill>
              </a:rPr>
              <a:t>(</a:t>
            </a:r>
            <a:r>
              <a:rPr lang="en-US" sz="1900" dirty="0" smtClean="0">
                <a:solidFill>
                  <a:srgbClr val="4BACC6">
                    <a:lumMod val="75000"/>
                  </a:srgbClr>
                </a:solidFill>
              </a:rPr>
              <a:t>MD-110)</a:t>
            </a:r>
            <a:endParaRPr lang="en-US" sz="3000" dirty="0" smtClean="0">
              <a:solidFill>
                <a:schemeClr val="accent5">
                  <a:lumMod val="75000"/>
                </a:scheme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8</a:t>
            </a:fld>
            <a:endParaRPr lang="en-US" dirty="0"/>
          </a:p>
        </p:txBody>
      </p:sp>
    </p:spTree>
    <p:extLst>
      <p:ext uri="{BB962C8B-B14F-4D97-AF65-F5344CB8AC3E}">
        <p14:creationId xmlns:p14="http://schemas.microsoft.com/office/powerpoint/2010/main" val="244462290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lnSpcReduction="10000"/>
          </a:bodyPr>
          <a:lstStyle/>
          <a:p>
            <a:pPr algn="l"/>
            <a:r>
              <a:rPr lang="en-US" sz="3500" dirty="0" smtClean="0">
                <a:solidFill>
                  <a:schemeClr val="accent5">
                    <a:lumMod val="75000"/>
                  </a:schemeClr>
                </a:solidFill>
              </a:rPr>
              <a:t>The Complaint File</a:t>
            </a:r>
          </a:p>
          <a:p>
            <a:pPr marL="457200" indent="-457200" algn="l">
              <a:buFont typeface="Arial" panose="020B0604020202020204" pitchFamily="34" charset="0"/>
              <a:buChar char="•"/>
            </a:pPr>
            <a:r>
              <a:rPr lang="en-US" sz="3500" dirty="0" smtClean="0">
                <a:solidFill>
                  <a:schemeClr val="accent5">
                    <a:lumMod val="75000"/>
                  </a:schemeClr>
                </a:solidFill>
              </a:rPr>
              <a:t>Reactions</a:t>
            </a:r>
          </a:p>
          <a:p>
            <a:pPr marL="914400" lvl="1" indent="-457200" algn="l">
              <a:buFont typeface="Arial" panose="020B0604020202020204" pitchFamily="34" charset="0"/>
              <a:buChar char="•"/>
            </a:pPr>
            <a:r>
              <a:rPr lang="en-US" sz="2600" dirty="0" smtClean="0">
                <a:solidFill>
                  <a:schemeClr val="accent5">
                    <a:lumMod val="75000"/>
                  </a:schemeClr>
                </a:solidFill>
              </a:rPr>
              <a:t>Where names</a:t>
            </a:r>
            <a:r>
              <a:rPr lang="en-US" sz="2600" dirty="0">
                <a:solidFill>
                  <a:schemeClr val="accent5">
                    <a:lumMod val="75000"/>
                  </a:schemeClr>
                </a:solidFill>
              </a:rPr>
              <a:t>, social security numbers, home addresses, and any other </a:t>
            </a:r>
            <a:r>
              <a:rPr lang="en-US" sz="2600" dirty="0" smtClean="0">
                <a:solidFill>
                  <a:schemeClr val="accent5">
                    <a:lumMod val="75000"/>
                  </a:schemeClr>
                </a:solidFill>
              </a:rPr>
              <a:t>personal identifying </a:t>
            </a:r>
            <a:r>
              <a:rPr lang="en-US" sz="2600" dirty="0">
                <a:solidFill>
                  <a:schemeClr val="accent5">
                    <a:lumMod val="75000"/>
                  </a:schemeClr>
                </a:solidFill>
              </a:rPr>
              <a:t>information are not relevant, that information should be </a:t>
            </a:r>
            <a:r>
              <a:rPr lang="en-US" sz="2600" dirty="0" smtClean="0">
                <a:solidFill>
                  <a:schemeClr val="accent5">
                    <a:lumMod val="75000"/>
                  </a:schemeClr>
                </a:solidFill>
              </a:rPr>
              <a:t>redacted before </a:t>
            </a:r>
            <a:r>
              <a:rPr lang="en-US" sz="2600" dirty="0">
                <a:solidFill>
                  <a:schemeClr val="accent5">
                    <a:lumMod val="75000"/>
                  </a:schemeClr>
                </a:solidFill>
              </a:rPr>
              <a:t>the document containing them is included in the compliant file. </a:t>
            </a:r>
            <a:endParaRPr lang="en-US" sz="2600" dirty="0" smtClean="0">
              <a:solidFill>
                <a:schemeClr val="accent5">
                  <a:lumMod val="75000"/>
                </a:schemeClr>
              </a:solidFill>
            </a:endParaRPr>
          </a:p>
          <a:p>
            <a:pPr marL="914400" lvl="1" indent="-457200" algn="l">
              <a:buFont typeface="Arial" panose="020B0604020202020204" pitchFamily="34" charset="0"/>
              <a:buChar char="•"/>
            </a:pPr>
            <a:r>
              <a:rPr lang="en-US" sz="2600" dirty="0">
                <a:solidFill>
                  <a:schemeClr val="accent5">
                    <a:lumMod val="75000"/>
                  </a:schemeClr>
                </a:solidFill>
              </a:rPr>
              <a:t>I</a:t>
            </a:r>
            <a:r>
              <a:rPr lang="en-US" sz="2600" dirty="0" smtClean="0">
                <a:solidFill>
                  <a:schemeClr val="accent5">
                    <a:lumMod val="75000"/>
                  </a:schemeClr>
                </a:solidFill>
              </a:rPr>
              <a:t>nformation </a:t>
            </a:r>
            <a:r>
              <a:rPr lang="en-US" sz="2600" dirty="0">
                <a:solidFill>
                  <a:schemeClr val="accent5">
                    <a:lumMod val="75000"/>
                  </a:schemeClr>
                </a:solidFill>
              </a:rPr>
              <a:t>that should not be redacted includes management and/or </a:t>
            </a:r>
            <a:r>
              <a:rPr lang="en-US" sz="2600" smtClean="0">
                <a:solidFill>
                  <a:schemeClr val="accent5">
                    <a:lumMod val="75000"/>
                  </a:schemeClr>
                </a:solidFill>
              </a:rPr>
              <a:t>comparative employees' or applicants' </a:t>
            </a:r>
            <a:r>
              <a:rPr lang="en-US" sz="2600" dirty="0" smtClean="0">
                <a:solidFill>
                  <a:schemeClr val="accent5">
                    <a:lumMod val="75000"/>
                  </a:schemeClr>
                </a:solidFill>
              </a:rPr>
              <a:t>names.</a:t>
            </a:r>
            <a:endParaRPr lang="en-US" sz="2600" dirty="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r>
              <a:rPr lang="en-US" sz="1900" dirty="0" smtClean="0">
                <a:solidFill>
                  <a:srgbClr val="4BACC6">
                    <a:lumMod val="75000"/>
                  </a:srgbClr>
                </a:solidFill>
              </a:rPr>
              <a:t>(</a:t>
            </a:r>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80</a:t>
            </a:fld>
            <a:endParaRPr lang="en-US" dirty="0"/>
          </a:p>
        </p:txBody>
      </p:sp>
    </p:spTree>
    <p:extLst>
      <p:ext uri="{BB962C8B-B14F-4D97-AF65-F5344CB8AC3E}">
        <p14:creationId xmlns:p14="http://schemas.microsoft.com/office/powerpoint/2010/main" val="235603482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chemeClr val="accent5">
                    <a:lumMod val="75000"/>
                  </a:schemeClr>
                </a:solidFill>
              </a:rPr>
              <a:t>The Complaint File</a:t>
            </a:r>
          </a:p>
          <a:p>
            <a:pPr marL="457200" indent="-457200" algn="l">
              <a:buFont typeface="Arial" panose="020B0604020202020204" pitchFamily="34" charset="0"/>
              <a:buChar char="•"/>
            </a:pPr>
            <a:r>
              <a:rPr lang="en-US" sz="3500" dirty="0" smtClean="0">
                <a:solidFill>
                  <a:schemeClr val="accent5">
                    <a:lumMod val="75000"/>
                  </a:schemeClr>
                </a:solidFill>
              </a:rPr>
              <a:t>Should </a:t>
            </a:r>
            <a:r>
              <a:rPr lang="en-US" sz="3500" dirty="0">
                <a:solidFill>
                  <a:schemeClr val="accent5">
                    <a:lumMod val="75000"/>
                  </a:schemeClr>
                </a:solidFill>
              </a:rPr>
              <a:t>not include </a:t>
            </a:r>
            <a:r>
              <a:rPr lang="en-US" sz="3500" dirty="0" smtClean="0">
                <a:solidFill>
                  <a:schemeClr val="accent5">
                    <a:lumMod val="75000"/>
                  </a:schemeClr>
                </a:solidFill>
              </a:rPr>
              <a:t>confidential documentation </a:t>
            </a:r>
            <a:r>
              <a:rPr lang="en-US" sz="3500" dirty="0">
                <a:solidFill>
                  <a:schemeClr val="accent5">
                    <a:lumMod val="75000"/>
                  </a:schemeClr>
                </a:solidFill>
              </a:rPr>
              <a:t>concerning </a:t>
            </a:r>
            <a:r>
              <a:rPr lang="en-US" sz="3500" dirty="0" smtClean="0">
                <a:solidFill>
                  <a:schemeClr val="accent5">
                    <a:lumMod val="75000"/>
                  </a:schemeClr>
                </a:solidFill>
              </a:rPr>
              <a:t>the substance </a:t>
            </a:r>
            <a:r>
              <a:rPr lang="en-US" sz="3500" dirty="0">
                <a:solidFill>
                  <a:schemeClr val="accent5">
                    <a:lumMod val="75000"/>
                  </a:schemeClr>
                </a:solidFill>
              </a:rPr>
              <a:t>of attempts to resolve the complaint during informal counseling </a:t>
            </a:r>
            <a:r>
              <a:rPr lang="en-US" sz="3500" dirty="0" smtClean="0">
                <a:solidFill>
                  <a:schemeClr val="accent5">
                    <a:lumMod val="75000"/>
                  </a:schemeClr>
                </a:solidFill>
              </a:rPr>
              <a:t>or during </a:t>
            </a:r>
            <a:r>
              <a:rPr lang="en-US" sz="3500" dirty="0">
                <a:solidFill>
                  <a:schemeClr val="accent5">
                    <a:lumMod val="75000"/>
                  </a:schemeClr>
                </a:solidFill>
              </a:rPr>
              <a:t>any alternative dispute resolution procedure.</a:t>
            </a:r>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endParaRPr lang="en-US" sz="1900" dirty="0">
              <a:solidFill>
                <a:srgbClr val="4BACC6">
                  <a:lumMod val="75000"/>
                </a:srgbClr>
              </a:solidFill>
            </a:endParaRPr>
          </a:p>
          <a:p>
            <a:pPr algn="l"/>
            <a:endParaRPr lang="en-US" sz="1900" dirty="0" smtClean="0">
              <a:solidFill>
                <a:srgbClr val="4BACC6">
                  <a:lumMod val="75000"/>
                </a:srgbClr>
              </a:solidFill>
            </a:endParaRPr>
          </a:p>
          <a:p>
            <a:pPr algn="l"/>
            <a:endParaRPr lang="en-US" sz="1900" dirty="0">
              <a:solidFill>
                <a:srgbClr val="4BACC6">
                  <a:lumMod val="75000"/>
                </a:srgbClr>
              </a:solidFill>
            </a:endParaRPr>
          </a:p>
          <a:p>
            <a:pPr algn="l"/>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r>
              <a:rPr lang="en-US" sz="1900" dirty="0" smtClean="0">
                <a:solidFill>
                  <a:srgbClr val="4BACC6">
                    <a:lumMod val="75000"/>
                  </a:srgbClr>
                </a:solidFill>
              </a:rPr>
              <a:t>(</a:t>
            </a:r>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81</a:t>
            </a:fld>
            <a:endParaRPr lang="en-US" dirty="0"/>
          </a:p>
        </p:txBody>
      </p:sp>
    </p:spTree>
    <p:extLst>
      <p:ext uri="{BB962C8B-B14F-4D97-AF65-F5344CB8AC3E}">
        <p14:creationId xmlns:p14="http://schemas.microsoft.com/office/powerpoint/2010/main" val="293554249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chemeClr val="accent5">
                    <a:lumMod val="75000"/>
                  </a:schemeClr>
                </a:solidFill>
              </a:rPr>
              <a:t>The Complaint File</a:t>
            </a:r>
          </a:p>
          <a:p>
            <a:pPr marL="457200" indent="-457200" algn="l">
              <a:buFont typeface="Arial" panose="020B0604020202020204" pitchFamily="34" charset="0"/>
              <a:buChar char="•"/>
            </a:pPr>
            <a:r>
              <a:rPr lang="en-US" sz="3500" dirty="0" smtClean="0">
                <a:solidFill>
                  <a:schemeClr val="accent5">
                    <a:lumMod val="75000"/>
                  </a:schemeClr>
                </a:solidFill>
              </a:rPr>
              <a:t>Must contain investigative summary</a:t>
            </a:r>
          </a:p>
          <a:p>
            <a:pPr marL="914400" lvl="1" indent="-457200" algn="l">
              <a:buFont typeface="Arial" panose="020B0604020202020204" pitchFamily="34" charset="0"/>
              <a:buChar char="•"/>
            </a:pPr>
            <a:r>
              <a:rPr lang="en-US" sz="3100" dirty="0" smtClean="0">
                <a:solidFill>
                  <a:schemeClr val="accent5">
                    <a:lumMod val="75000"/>
                  </a:schemeClr>
                </a:solidFill>
              </a:rPr>
              <a:t>A </a:t>
            </a:r>
            <a:r>
              <a:rPr lang="en-US" sz="3100" dirty="0">
                <a:solidFill>
                  <a:schemeClr val="accent5">
                    <a:lumMod val="75000"/>
                  </a:schemeClr>
                </a:solidFill>
              </a:rPr>
              <a:t>narrative document that succinctly states the issues </a:t>
            </a:r>
            <a:r>
              <a:rPr lang="en-US" sz="3100" dirty="0" smtClean="0">
                <a:solidFill>
                  <a:schemeClr val="accent5">
                    <a:lumMod val="75000"/>
                  </a:schemeClr>
                </a:solidFill>
              </a:rPr>
              <a:t>and delineates </a:t>
            </a:r>
            <a:r>
              <a:rPr lang="en-US" sz="3100" dirty="0">
                <a:solidFill>
                  <a:schemeClr val="accent5">
                    <a:lumMod val="75000"/>
                  </a:schemeClr>
                </a:solidFill>
              </a:rPr>
              <a:t>the evidence addressing both sides of each issue in the case. </a:t>
            </a:r>
            <a:r>
              <a:rPr lang="en-US" sz="3100" dirty="0" smtClean="0">
                <a:solidFill>
                  <a:schemeClr val="accent5">
                    <a:lumMod val="75000"/>
                  </a:schemeClr>
                </a:solidFill>
              </a:rPr>
              <a:t> </a:t>
            </a:r>
          </a:p>
          <a:p>
            <a:pPr marL="914400" lvl="1" indent="-457200" algn="l">
              <a:buFont typeface="Arial" panose="020B0604020202020204" pitchFamily="34" charset="0"/>
              <a:buChar char="•"/>
            </a:pPr>
            <a:r>
              <a:rPr lang="en-US" sz="3100" dirty="0" smtClean="0">
                <a:solidFill>
                  <a:schemeClr val="accent5">
                    <a:lumMod val="75000"/>
                  </a:schemeClr>
                </a:solidFill>
              </a:rPr>
              <a:t>The summary should </a:t>
            </a:r>
            <a:r>
              <a:rPr lang="en-US" sz="3100" dirty="0">
                <a:solidFill>
                  <a:schemeClr val="accent5">
                    <a:lumMod val="75000"/>
                  </a:schemeClr>
                </a:solidFill>
              </a:rPr>
              <a:t>state facts (supported in the complaint file) sufficient to sustain a conclusion(s</a:t>
            </a:r>
            <a:r>
              <a:rPr lang="en-US" sz="3100" dirty="0" smtClean="0">
                <a:solidFill>
                  <a:schemeClr val="accent5">
                    <a:lumMod val="75000"/>
                  </a:schemeClr>
                </a:solidFill>
              </a:rPr>
              <a:t>), and should </a:t>
            </a:r>
            <a:r>
              <a:rPr lang="en-US" sz="3100" dirty="0">
                <a:solidFill>
                  <a:schemeClr val="accent5">
                    <a:lumMod val="75000"/>
                  </a:schemeClr>
                </a:solidFill>
              </a:rPr>
              <a:t>cite to evidence and the exhibits collected</a:t>
            </a:r>
            <a:r>
              <a:rPr lang="en-US" sz="3100" dirty="0" smtClean="0">
                <a:solidFill>
                  <a:schemeClr val="accent5">
                    <a:lumMod val="75000"/>
                  </a:schemeClr>
                </a:solidFill>
              </a:rPr>
              <a:t>.</a:t>
            </a:r>
            <a:endParaRPr lang="en-US" sz="1900" dirty="0" smtClean="0">
              <a:solidFill>
                <a:srgbClr val="4BACC6">
                  <a:lumMod val="75000"/>
                </a:srgbClr>
              </a:solidFill>
            </a:endParaRPr>
          </a:p>
          <a:p>
            <a:pPr algn="l"/>
            <a:endParaRPr lang="en-US" sz="1900" dirty="0" smtClean="0">
              <a:solidFill>
                <a:srgbClr val="4BACC6">
                  <a:lumMod val="75000"/>
                </a:srgbClr>
              </a:solidFill>
            </a:endParaRPr>
          </a:p>
          <a:p>
            <a:pPr algn="l"/>
            <a:r>
              <a:rPr lang="en-US" sz="1900" dirty="0" smtClean="0">
                <a:solidFill>
                  <a:srgbClr val="4BACC6">
                    <a:lumMod val="75000"/>
                  </a:srgbClr>
                </a:solidFill>
              </a:rPr>
              <a:t>(</a:t>
            </a:r>
            <a:r>
              <a:rPr lang="en-US" sz="1900" dirty="0">
                <a:solidFill>
                  <a:srgbClr val="4BACC6">
                    <a:lumMod val="75000"/>
                  </a:srgbClr>
                </a:solidFill>
              </a:rPr>
              <a:t>MD-110</a:t>
            </a:r>
            <a:r>
              <a:rPr lang="en-US" sz="1900" dirty="0" smtClean="0">
                <a:solidFill>
                  <a:srgbClr val="4BACC6">
                    <a:lumMod val="75000"/>
                  </a:srgbClr>
                </a:solidFill>
              </a:rPr>
              <a:t>)</a:t>
            </a:r>
            <a:endParaRPr lang="en-US" sz="19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82</a:t>
            </a:fld>
            <a:endParaRPr lang="en-US" dirty="0"/>
          </a:p>
        </p:txBody>
      </p:sp>
    </p:spTree>
    <p:extLst>
      <p:ext uri="{BB962C8B-B14F-4D97-AF65-F5344CB8AC3E}">
        <p14:creationId xmlns:p14="http://schemas.microsoft.com/office/powerpoint/2010/main" val="182657377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endParaRPr lang="en-US" b="1" dirty="0" smtClean="0">
              <a:solidFill>
                <a:srgbClr val="4BACC6">
                  <a:lumMod val="75000"/>
                </a:srgbClr>
              </a:solidFill>
            </a:endParaRPr>
          </a:p>
          <a:p>
            <a:endParaRPr lang="en-US" b="1" dirty="0">
              <a:solidFill>
                <a:srgbClr val="4BACC6">
                  <a:lumMod val="75000"/>
                </a:srgbClr>
              </a:solidFill>
            </a:endParaRPr>
          </a:p>
          <a:p>
            <a:endParaRPr lang="en-US" b="1" dirty="0" smtClean="0">
              <a:solidFill>
                <a:srgbClr val="4BACC6">
                  <a:lumMod val="75000"/>
                </a:srgbClr>
              </a:solidFill>
            </a:endParaRPr>
          </a:p>
          <a:p>
            <a:r>
              <a:rPr lang="en-US" b="1" dirty="0" smtClean="0">
                <a:solidFill>
                  <a:srgbClr val="4BACC6">
                    <a:lumMod val="75000"/>
                  </a:srgbClr>
                </a:solidFill>
              </a:rPr>
              <a:t>PART 2:  </a:t>
            </a:r>
          </a:p>
          <a:p>
            <a:r>
              <a:rPr lang="en-US" b="1" dirty="0" smtClean="0">
                <a:solidFill>
                  <a:srgbClr val="4BACC6">
                    <a:lumMod val="75000"/>
                  </a:srgbClr>
                </a:solidFill>
              </a:rPr>
              <a:t>TIPS FOR APPROPRIATE INVESTIGATIONS</a:t>
            </a:r>
            <a:endParaRPr lang="en-US" b="1"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83</a:t>
            </a:fld>
            <a:endParaRPr lang="en-US" dirty="0"/>
          </a:p>
        </p:txBody>
      </p:sp>
    </p:spTree>
    <p:extLst>
      <p:ext uri="{BB962C8B-B14F-4D97-AF65-F5344CB8AC3E}">
        <p14:creationId xmlns:p14="http://schemas.microsoft.com/office/powerpoint/2010/main" val="9907801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a:solidFill>
                  <a:schemeClr val="accent5">
                    <a:lumMod val="75000"/>
                  </a:schemeClr>
                </a:solidFill>
              </a:rPr>
              <a:t>Plan the investigation before beginning </a:t>
            </a:r>
            <a:r>
              <a:rPr lang="en-US" sz="3500" dirty="0" smtClean="0">
                <a:solidFill>
                  <a:schemeClr val="accent5">
                    <a:lumMod val="75000"/>
                  </a:schemeClr>
                </a:solidFill>
              </a:rPr>
              <a:t>it.</a:t>
            </a:r>
            <a:endParaRPr lang="en-US" sz="3500" dirty="0">
              <a:solidFill>
                <a:schemeClr val="accent5">
                  <a:lumMod val="75000"/>
                </a:schemeClr>
              </a:solidFill>
            </a:endParaRPr>
          </a:p>
          <a:p>
            <a:pPr marL="457200" indent="-457200" algn="l">
              <a:buFont typeface="Arial" panose="020B0604020202020204" pitchFamily="34" charset="0"/>
              <a:buChar char="•"/>
            </a:pPr>
            <a:r>
              <a:rPr lang="en-US" sz="3500" dirty="0">
                <a:solidFill>
                  <a:schemeClr val="accent5">
                    <a:lumMod val="75000"/>
                  </a:schemeClr>
                </a:solidFill>
              </a:rPr>
              <a:t>Prepare written </a:t>
            </a:r>
            <a:r>
              <a:rPr lang="en-US" sz="3500" dirty="0" smtClean="0">
                <a:solidFill>
                  <a:schemeClr val="accent5">
                    <a:lumMod val="75000"/>
                  </a:schemeClr>
                </a:solidFill>
              </a:rPr>
              <a:t>plan.</a:t>
            </a:r>
          </a:p>
          <a:p>
            <a:pPr marL="457200" indent="-457200" algn="l">
              <a:buFont typeface="Arial" panose="020B0604020202020204" pitchFamily="34" charset="0"/>
              <a:buChar char="•"/>
            </a:pPr>
            <a:r>
              <a:rPr lang="en-US" sz="3500" dirty="0" smtClean="0">
                <a:solidFill>
                  <a:schemeClr val="accent5">
                    <a:lumMod val="75000"/>
                  </a:schemeClr>
                </a:solidFill>
              </a:rPr>
              <a:t>Include summary </a:t>
            </a:r>
            <a:r>
              <a:rPr lang="en-US" sz="3500" dirty="0">
                <a:solidFill>
                  <a:schemeClr val="accent5">
                    <a:lumMod val="75000"/>
                  </a:schemeClr>
                </a:solidFill>
              </a:rPr>
              <a:t>of factual and legal issue(s) to be </a:t>
            </a:r>
            <a:r>
              <a:rPr lang="en-US" sz="3500" dirty="0" smtClean="0">
                <a:solidFill>
                  <a:schemeClr val="accent5">
                    <a:lumMod val="75000"/>
                  </a:schemeClr>
                </a:solidFill>
              </a:rPr>
              <a:t>investigated.</a:t>
            </a:r>
            <a:endParaRPr lang="en-US" sz="3500" dirty="0">
              <a:solidFill>
                <a:schemeClr val="accent5">
                  <a:lumMod val="75000"/>
                </a:schemeClr>
              </a:solidFill>
            </a:endParaRPr>
          </a:p>
          <a:p>
            <a:pPr marL="457200" indent="-457200" algn="l">
              <a:buFont typeface="Arial" panose="020B0604020202020204" pitchFamily="34" charset="0"/>
              <a:buChar char="•"/>
            </a:pPr>
            <a:r>
              <a:rPr lang="en-US" sz="3500" dirty="0">
                <a:solidFill>
                  <a:schemeClr val="accent5">
                    <a:lumMod val="75000"/>
                  </a:schemeClr>
                </a:solidFill>
              </a:rPr>
              <a:t>Update plan as investigation </a:t>
            </a:r>
            <a:r>
              <a:rPr lang="en-US" sz="3500" dirty="0" smtClean="0">
                <a:solidFill>
                  <a:schemeClr val="accent5">
                    <a:lumMod val="75000"/>
                  </a:schemeClr>
                </a:solidFill>
              </a:rPr>
              <a:t>progresses.</a:t>
            </a:r>
            <a:endParaRPr lang="en-US" sz="3500" dirty="0">
              <a:solidFill>
                <a:schemeClr val="accent5">
                  <a:lumMod val="75000"/>
                </a:schemeClr>
              </a:solidFill>
            </a:endParaRPr>
          </a:p>
          <a:p>
            <a:pPr algn="l"/>
            <a:endParaRPr lang="en-US" sz="1900" dirty="0" smtClean="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84</a:t>
            </a:fld>
            <a:endParaRPr lang="en-US" dirty="0"/>
          </a:p>
        </p:txBody>
      </p:sp>
    </p:spTree>
    <p:extLst>
      <p:ext uri="{BB962C8B-B14F-4D97-AF65-F5344CB8AC3E}">
        <p14:creationId xmlns:p14="http://schemas.microsoft.com/office/powerpoint/2010/main" val="207358629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chemeClr val="accent5">
                    <a:lumMod val="75000"/>
                  </a:schemeClr>
                </a:solidFill>
              </a:rPr>
              <a:t>Identify </a:t>
            </a:r>
            <a:r>
              <a:rPr lang="en-US" sz="3500" dirty="0">
                <a:solidFill>
                  <a:schemeClr val="accent5">
                    <a:lumMod val="75000"/>
                  </a:schemeClr>
                </a:solidFill>
              </a:rPr>
              <a:t>potential witnesses</a:t>
            </a:r>
          </a:p>
          <a:p>
            <a:pPr marL="457200" indent="-457200" algn="l">
              <a:buFont typeface="Arial" panose="020B0604020202020204" pitchFamily="34" charset="0"/>
              <a:buChar char="•"/>
            </a:pPr>
            <a:r>
              <a:rPr lang="en-US" sz="3500" dirty="0">
                <a:solidFill>
                  <a:schemeClr val="accent5">
                    <a:lumMod val="75000"/>
                  </a:schemeClr>
                </a:solidFill>
              </a:rPr>
              <a:t>Employees</a:t>
            </a:r>
          </a:p>
          <a:p>
            <a:pPr marL="457200" indent="-457200" algn="l">
              <a:buFont typeface="Arial" panose="020B0604020202020204" pitchFamily="34" charset="0"/>
              <a:buChar char="•"/>
            </a:pPr>
            <a:r>
              <a:rPr lang="en-US" sz="3500" dirty="0">
                <a:solidFill>
                  <a:schemeClr val="accent5">
                    <a:lumMod val="75000"/>
                  </a:schemeClr>
                </a:solidFill>
              </a:rPr>
              <a:t>Non-Employees</a:t>
            </a:r>
          </a:p>
          <a:p>
            <a:pPr marL="457200" indent="-457200" algn="l">
              <a:buFont typeface="Arial" panose="020B0604020202020204" pitchFamily="34" charset="0"/>
              <a:buChar char="•"/>
            </a:pPr>
            <a:r>
              <a:rPr lang="en-US" sz="3500" dirty="0" smtClean="0">
                <a:solidFill>
                  <a:schemeClr val="accent5">
                    <a:lumMod val="75000"/>
                  </a:schemeClr>
                </a:solidFill>
              </a:rPr>
              <a:t>Health </a:t>
            </a:r>
            <a:r>
              <a:rPr lang="en-US" sz="3500" dirty="0">
                <a:solidFill>
                  <a:schemeClr val="accent5">
                    <a:lumMod val="75000"/>
                  </a:schemeClr>
                </a:solidFill>
              </a:rPr>
              <a:t>Care Providers</a:t>
            </a:r>
          </a:p>
          <a:p>
            <a:pPr marL="457200" indent="-457200" algn="l">
              <a:buFont typeface="Arial" panose="020B0604020202020204" pitchFamily="34" charset="0"/>
              <a:buChar char="•"/>
            </a:pPr>
            <a:r>
              <a:rPr lang="en-US" sz="3500" dirty="0">
                <a:solidFill>
                  <a:schemeClr val="accent5">
                    <a:lumMod val="75000"/>
                  </a:schemeClr>
                </a:solidFill>
              </a:rPr>
              <a:t>Others</a:t>
            </a:r>
          </a:p>
          <a:p>
            <a:pPr algn="l"/>
            <a:endParaRPr lang="en-US" sz="1900" dirty="0" smtClean="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85</a:t>
            </a:fld>
            <a:endParaRPr lang="en-US" dirty="0"/>
          </a:p>
        </p:txBody>
      </p:sp>
    </p:spTree>
    <p:extLst>
      <p:ext uri="{BB962C8B-B14F-4D97-AF65-F5344CB8AC3E}">
        <p14:creationId xmlns:p14="http://schemas.microsoft.com/office/powerpoint/2010/main" val="361169962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a:solidFill>
                  <a:schemeClr val="accent5">
                    <a:lumMod val="75000"/>
                  </a:schemeClr>
                </a:solidFill>
              </a:rPr>
              <a:t>Identify potentially relevant documents</a:t>
            </a:r>
          </a:p>
          <a:p>
            <a:pPr marL="457200" indent="-457200" algn="l">
              <a:buFont typeface="Arial" panose="020B0604020202020204" pitchFamily="34" charset="0"/>
              <a:buChar char="•"/>
            </a:pPr>
            <a:r>
              <a:rPr lang="en-US" sz="3500" dirty="0" smtClean="0">
                <a:solidFill>
                  <a:schemeClr val="accent5">
                    <a:lumMod val="75000"/>
                  </a:schemeClr>
                </a:solidFill>
              </a:rPr>
              <a:t>Evaluations and job performance records</a:t>
            </a:r>
          </a:p>
          <a:p>
            <a:pPr marL="457200" indent="-457200" algn="l">
              <a:buFont typeface="Arial" panose="020B0604020202020204" pitchFamily="34" charset="0"/>
              <a:buChar char="•"/>
            </a:pPr>
            <a:r>
              <a:rPr lang="en-US" sz="3500" dirty="0" smtClean="0">
                <a:solidFill>
                  <a:schemeClr val="accent5">
                    <a:lumMod val="75000"/>
                  </a:schemeClr>
                </a:solidFill>
              </a:rPr>
              <a:t>Attendance and leave records</a:t>
            </a:r>
          </a:p>
          <a:p>
            <a:pPr marL="457200" indent="-457200" algn="l">
              <a:buFont typeface="Arial" panose="020B0604020202020204" pitchFamily="34" charset="0"/>
              <a:buChar char="•"/>
            </a:pPr>
            <a:r>
              <a:rPr lang="en-US" sz="3500" dirty="0" smtClean="0">
                <a:solidFill>
                  <a:schemeClr val="accent5">
                    <a:lumMod val="75000"/>
                  </a:schemeClr>
                </a:solidFill>
              </a:rPr>
              <a:t>Disciplinary records</a:t>
            </a:r>
            <a:endParaRPr lang="en-US" sz="3500" dirty="0">
              <a:solidFill>
                <a:schemeClr val="accent5">
                  <a:lumMod val="75000"/>
                </a:schemeClr>
              </a:solidFill>
            </a:endParaRPr>
          </a:p>
          <a:p>
            <a:pPr marL="457200" indent="-457200" algn="l">
              <a:buFont typeface="Arial" panose="020B0604020202020204" pitchFamily="34" charset="0"/>
              <a:buChar char="•"/>
            </a:pPr>
            <a:r>
              <a:rPr lang="en-US" sz="3500" dirty="0">
                <a:solidFill>
                  <a:schemeClr val="accent5">
                    <a:lumMod val="75000"/>
                  </a:schemeClr>
                </a:solidFill>
              </a:rPr>
              <a:t>P</a:t>
            </a:r>
            <a:r>
              <a:rPr lang="en-US" sz="3500" dirty="0" smtClean="0">
                <a:solidFill>
                  <a:schemeClr val="accent5">
                    <a:lumMod val="75000"/>
                  </a:schemeClr>
                </a:solidFill>
              </a:rPr>
              <a:t>olicies </a:t>
            </a:r>
            <a:r>
              <a:rPr lang="en-US" sz="3500" dirty="0">
                <a:solidFill>
                  <a:schemeClr val="accent5">
                    <a:lumMod val="75000"/>
                  </a:schemeClr>
                </a:solidFill>
              </a:rPr>
              <a:t>and </a:t>
            </a:r>
            <a:r>
              <a:rPr lang="en-US" sz="3500" dirty="0" smtClean="0">
                <a:solidFill>
                  <a:schemeClr val="accent5">
                    <a:lumMod val="75000"/>
                  </a:schemeClr>
                </a:solidFill>
              </a:rPr>
              <a:t>handbooks</a:t>
            </a:r>
            <a:endParaRPr lang="en-US" sz="3500" dirty="0">
              <a:solidFill>
                <a:schemeClr val="accent5">
                  <a:lumMod val="75000"/>
                </a:schemeClr>
              </a:solidFill>
            </a:endParaRPr>
          </a:p>
          <a:p>
            <a:pPr marL="457200" indent="-457200" algn="l">
              <a:buFont typeface="Arial" panose="020B0604020202020204" pitchFamily="34" charset="0"/>
              <a:buChar char="•"/>
            </a:pPr>
            <a:r>
              <a:rPr lang="en-US" sz="3500" dirty="0" smtClean="0">
                <a:solidFill>
                  <a:schemeClr val="accent5">
                    <a:lumMod val="75000"/>
                  </a:schemeClr>
                </a:solidFill>
              </a:rPr>
              <a:t>Incident </a:t>
            </a:r>
            <a:r>
              <a:rPr lang="en-US" sz="3500" dirty="0">
                <a:solidFill>
                  <a:schemeClr val="accent5">
                    <a:lumMod val="75000"/>
                  </a:schemeClr>
                </a:solidFill>
              </a:rPr>
              <a:t>reports</a:t>
            </a:r>
          </a:p>
          <a:p>
            <a:pPr marL="457200" indent="-457200" algn="l">
              <a:buFont typeface="Arial" panose="020B0604020202020204" pitchFamily="34" charset="0"/>
              <a:buChar char="•"/>
            </a:pPr>
            <a:r>
              <a:rPr lang="en-US" sz="3500" dirty="0" smtClean="0">
                <a:solidFill>
                  <a:schemeClr val="accent5">
                    <a:lumMod val="75000"/>
                  </a:schemeClr>
                </a:solidFill>
              </a:rPr>
              <a:t>Medical records</a:t>
            </a:r>
          </a:p>
          <a:p>
            <a:pPr marL="457200" indent="-457200" algn="l">
              <a:buFont typeface="Arial" panose="020B0604020202020204" pitchFamily="34" charset="0"/>
              <a:buChar char="•"/>
            </a:pPr>
            <a:r>
              <a:rPr lang="en-US" sz="3500" dirty="0" smtClean="0">
                <a:solidFill>
                  <a:schemeClr val="accent5">
                    <a:lumMod val="75000"/>
                  </a:schemeClr>
                </a:solidFill>
              </a:rPr>
              <a:t>Others</a:t>
            </a:r>
            <a:endParaRPr lang="en-US" sz="3500" dirty="0">
              <a:solidFill>
                <a:schemeClr val="accent5">
                  <a:lumMod val="75000"/>
                </a:schemeClr>
              </a:solidFill>
            </a:endParaRPr>
          </a:p>
          <a:p>
            <a:pPr algn="l"/>
            <a:endParaRPr lang="en-US" sz="1900" dirty="0" smtClean="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86</a:t>
            </a:fld>
            <a:endParaRPr lang="en-US" dirty="0"/>
          </a:p>
        </p:txBody>
      </p:sp>
    </p:spTree>
    <p:extLst>
      <p:ext uri="{BB962C8B-B14F-4D97-AF65-F5344CB8AC3E}">
        <p14:creationId xmlns:p14="http://schemas.microsoft.com/office/powerpoint/2010/main" val="257571355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chemeClr val="accent5">
                    <a:lumMod val="75000"/>
                  </a:schemeClr>
                </a:solidFill>
              </a:rPr>
              <a:t>Identify </a:t>
            </a:r>
            <a:r>
              <a:rPr lang="en-US" sz="3500" dirty="0">
                <a:solidFill>
                  <a:schemeClr val="accent5">
                    <a:lumMod val="75000"/>
                  </a:schemeClr>
                </a:solidFill>
              </a:rPr>
              <a:t>and preserve potential relevant electronically stored information</a:t>
            </a:r>
          </a:p>
          <a:p>
            <a:pPr marL="457200" indent="-457200" algn="l">
              <a:buFont typeface="Arial" panose="020B0604020202020204" pitchFamily="34" charset="0"/>
              <a:buChar char="•"/>
            </a:pPr>
            <a:r>
              <a:rPr lang="en-US" sz="3500" dirty="0">
                <a:solidFill>
                  <a:schemeClr val="accent5">
                    <a:lumMod val="75000"/>
                  </a:schemeClr>
                </a:solidFill>
              </a:rPr>
              <a:t>E-mail</a:t>
            </a:r>
          </a:p>
          <a:p>
            <a:pPr marL="457200" indent="-457200" algn="l">
              <a:buFont typeface="Arial" panose="020B0604020202020204" pitchFamily="34" charset="0"/>
              <a:buChar char="•"/>
            </a:pPr>
            <a:r>
              <a:rPr lang="en-US" sz="3500" dirty="0">
                <a:solidFill>
                  <a:schemeClr val="accent5">
                    <a:lumMod val="75000"/>
                  </a:schemeClr>
                </a:solidFill>
              </a:rPr>
              <a:t>Voice mail</a:t>
            </a:r>
          </a:p>
          <a:p>
            <a:pPr marL="457200" indent="-457200" algn="l">
              <a:buFont typeface="Arial" panose="020B0604020202020204" pitchFamily="34" charset="0"/>
              <a:buChar char="•"/>
            </a:pPr>
            <a:r>
              <a:rPr lang="en-US" sz="3500" dirty="0">
                <a:solidFill>
                  <a:schemeClr val="accent5">
                    <a:lumMod val="75000"/>
                  </a:schemeClr>
                </a:solidFill>
              </a:rPr>
              <a:t>Electronic documents</a:t>
            </a:r>
          </a:p>
          <a:p>
            <a:pPr marL="457200" indent="-457200" algn="l">
              <a:buFont typeface="Arial" panose="020B0604020202020204" pitchFamily="34" charset="0"/>
              <a:buChar char="•"/>
            </a:pPr>
            <a:r>
              <a:rPr lang="en-US" sz="3500" dirty="0">
                <a:solidFill>
                  <a:schemeClr val="accent5">
                    <a:lumMod val="75000"/>
                  </a:schemeClr>
                </a:solidFill>
              </a:rPr>
              <a:t>Data in hard drives</a:t>
            </a:r>
          </a:p>
          <a:p>
            <a:pPr marL="457200" indent="-457200" algn="l">
              <a:buFont typeface="Arial" panose="020B0604020202020204" pitchFamily="34" charset="0"/>
              <a:buChar char="•"/>
            </a:pPr>
            <a:r>
              <a:rPr lang="en-US" sz="3500" dirty="0">
                <a:solidFill>
                  <a:schemeClr val="accent5">
                    <a:lumMod val="75000"/>
                  </a:schemeClr>
                </a:solidFill>
              </a:rPr>
              <a:t>Data on network</a:t>
            </a:r>
          </a:p>
          <a:p>
            <a:pPr marL="457200" indent="-457200" algn="l">
              <a:buFont typeface="Arial" panose="020B0604020202020204" pitchFamily="34" charset="0"/>
              <a:buChar char="•"/>
            </a:pPr>
            <a:r>
              <a:rPr lang="en-US" sz="3500" dirty="0">
                <a:solidFill>
                  <a:schemeClr val="accent5">
                    <a:lumMod val="75000"/>
                  </a:schemeClr>
                </a:solidFill>
              </a:rPr>
              <a:t>Video surveillance records</a:t>
            </a:r>
          </a:p>
          <a:p>
            <a:pPr algn="l"/>
            <a:endParaRPr lang="en-US" sz="1900" dirty="0" smtClean="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87</a:t>
            </a:fld>
            <a:endParaRPr lang="en-US" dirty="0"/>
          </a:p>
        </p:txBody>
      </p:sp>
    </p:spTree>
    <p:extLst>
      <p:ext uri="{BB962C8B-B14F-4D97-AF65-F5344CB8AC3E}">
        <p14:creationId xmlns:p14="http://schemas.microsoft.com/office/powerpoint/2010/main" val="124007297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chemeClr val="accent5">
                    <a:lumMod val="75000"/>
                  </a:schemeClr>
                </a:solidFill>
              </a:rPr>
              <a:t>Garrity Rights</a:t>
            </a:r>
            <a:endParaRPr lang="en-US" sz="3500" dirty="0">
              <a:solidFill>
                <a:schemeClr val="accent5">
                  <a:lumMod val="75000"/>
                </a:schemeClr>
              </a:solidFill>
            </a:endParaRPr>
          </a:p>
          <a:p>
            <a:pPr marL="457200" indent="-457200" algn="l">
              <a:buFont typeface="Arial" panose="020B0604020202020204" pitchFamily="34" charset="0"/>
              <a:buChar char="•"/>
            </a:pPr>
            <a:r>
              <a:rPr lang="en-US" sz="3500" dirty="0">
                <a:solidFill>
                  <a:schemeClr val="accent5">
                    <a:lumMod val="75000"/>
                  </a:schemeClr>
                </a:solidFill>
              </a:rPr>
              <a:t>Public employees cannot be compelled to incriminate themselves during investigatory interviews conducted by their </a:t>
            </a:r>
            <a:r>
              <a:rPr lang="en-US" sz="3500" dirty="0" smtClean="0">
                <a:solidFill>
                  <a:schemeClr val="accent5">
                    <a:lumMod val="75000"/>
                  </a:schemeClr>
                </a:solidFill>
              </a:rPr>
              <a:t>employer.</a:t>
            </a:r>
          </a:p>
          <a:p>
            <a:pPr marL="457200" indent="-457200" algn="l">
              <a:buFont typeface="Arial" panose="020B0604020202020204" pitchFamily="34" charset="0"/>
              <a:buChar char="•"/>
            </a:pPr>
            <a:r>
              <a:rPr lang="en-US" sz="3500" dirty="0">
                <a:solidFill>
                  <a:schemeClr val="accent5">
                    <a:lumMod val="75000"/>
                  </a:schemeClr>
                </a:solidFill>
              </a:rPr>
              <a:t>Based on 5th Amendment constitutional right against </a:t>
            </a:r>
            <a:r>
              <a:rPr lang="en-US" sz="3500" dirty="0" smtClean="0">
                <a:solidFill>
                  <a:schemeClr val="accent5">
                    <a:lumMod val="75000"/>
                  </a:schemeClr>
                </a:solidFill>
              </a:rPr>
              <a:t>self-incrimination.</a:t>
            </a:r>
            <a:endParaRPr lang="en-US" sz="3500" dirty="0">
              <a:solidFill>
                <a:schemeClr val="accent5">
                  <a:lumMod val="75000"/>
                </a:schemeClr>
              </a:solidFill>
            </a:endParaRPr>
          </a:p>
          <a:p>
            <a:pPr marL="457200" indent="-457200" algn="l">
              <a:buFont typeface="Arial" panose="020B0604020202020204" pitchFamily="34" charset="0"/>
              <a:buChar char="•"/>
            </a:pPr>
            <a:r>
              <a:rPr lang="en-US" sz="3500" dirty="0">
                <a:solidFill>
                  <a:schemeClr val="accent5">
                    <a:lumMod val="75000"/>
                  </a:schemeClr>
                </a:solidFill>
              </a:rPr>
              <a:t>Established by Garrity v. New Jersey, 385 U.S. 493 (1967</a:t>
            </a:r>
            <a:r>
              <a:rPr lang="en-US" sz="3500" dirty="0" smtClean="0">
                <a:solidFill>
                  <a:schemeClr val="accent5">
                    <a:lumMod val="75000"/>
                  </a:schemeClr>
                </a:solidFill>
              </a:rPr>
              <a:t>).</a:t>
            </a:r>
            <a:endParaRPr lang="en-US" sz="3500" dirty="0">
              <a:solidFill>
                <a:schemeClr val="accent5">
                  <a:lumMod val="75000"/>
                </a:schemeClr>
              </a:solidFill>
            </a:endParaRPr>
          </a:p>
          <a:p>
            <a:pPr algn="l"/>
            <a:endParaRPr lang="en-US" sz="1900" dirty="0" smtClean="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88</a:t>
            </a:fld>
            <a:endParaRPr lang="en-US" dirty="0"/>
          </a:p>
        </p:txBody>
      </p:sp>
    </p:spTree>
    <p:extLst>
      <p:ext uri="{BB962C8B-B14F-4D97-AF65-F5344CB8AC3E}">
        <p14:creationId xmlns:p14="http://schemas.microsoft.com/office/powerpoint/2010/main" val="216255423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a:solidFill>
                  <a:schemeClr val="accent5">
                    <a:lumMod val="75000"/>
                  </a:schemeClr>
                </a:solidFill>
              </a:rPr>
              <a:t>Garrity Rights</a:t>
            </a:r>
          </a:p>
          <a:p>
            <a:pPr marL="457200" indent="-457200" algn="l">
              <a:buFont typeface="Arial" panose="020B0604020202020204" pitchFamily="34" charset="0"/>
              <a:buChar char="•"/>
            </a:pPr>
            <a:r>
              <a:rPr lang="en-US" sz="3500" dirty="0">
                <a:solidFill>
                  <a:schemeClr val="accent5">
                    <a:lumMod val="75000"/>
                  </a:schemeClr>
                </a:solidFill>
              </a:rPr>
              <a:t>Employer cannot force employee to waive Garrity rights under threat of </a:t>
            </a:r>
            <a:r>
              <a:rPr lang="en-US" sz="3500" dirty="0" smtClean="0">
                <a:solidFill>
                  <a:schemeClr val="accent5">
                    <a:lumMod val="75000"/>
                  </a:schemeClr>
                </a:solidFill>
              </a:rPr>
              <a:t>termination.</a:t>
            </a:r>
          </a:p>
          <a:p>
            <a:pPr marL="457200" indent="-457200" algn="l">
              <a:buFont typeface="Arial" panose="020B0604020202020204" pitchFamily="34" charset="0"/>
              <a:buChar char="•"/>
            </a:pPr>
            <a:r>
              <a:rPr lang="en-US" sz="3500" dirty="0" smtClean="0">
                <a:solidFill>
                  <a:schemeClr val="accent5">
                    <a:lumMod val="75000"/>
                  </a:schemeClr>
                </a:solidFill>
              </a:rPr>
              <a:t>Established </a:t>
            </a:r>
            <a:r>
              <a:rPr lang="en-US" sz="3500" dirty="0">
                <a:solidFill>
                  <a:schemeClr val="accent5">
                    <a:lumMod val="75000"/>
                  </a:schemeClr>
                </a:solidFill>
              </a:rPr>
              <a:t>by Gardner v. Broderick, 392 U.S. 273 (1968</a:t>
            </a:r>
            <a:r>
              <a:rPr lang="en-US" sz="3500" dirty="0" smtClean="0">
                <a:solidFill>
                  <a:schemeClr val="accent5">
                    <a:lumMod val="75000"/>
                  </a:schemeClr>
                </a:solidFill>
              </a:rPr>
              <a:t>).</a:t>
            </a:r>
            <a:endParaRPr lang="en-US" sz="3500" dirty="0">
              <a:solidFill>
                <a:schemeClr val="accent5">
                  <a:lumMod val="75000"/>
                </a:schemeClr>
              </a:solidFill>
            </a:endParaRPr>
          </a:p>
          <a:p>
            <a:pPr algn="l"/>
            <a:endParaRPr lang="en-US" sz="1900" dirty="0" smtClean="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89</a:t>
            </a:fld>
            <a:endParaRPr lang="en-US" dirty="0"/>
          </a:p>
        </p:txBody>
      </p:sp>
    </p:spTree>
    <p:extLst>
      <p:ext uri="{BB962C8B-B14F-4D97-AF65-F5344CB8AC3E}">
        <p14:creationId xmlns:p14="http://schemas.microsoft.com/office/powerpoint/2010/main" val="3108610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a:bodyPr>
          <a:lstStyle/>
          <a:p>
            <a:pPr algn="l"/>
            <a:r>
              <a:rPr lang="fr-FR" dirty="0">
                <a:solidFill>
                  <a:schemeClr val="accent5">
                    <a:lumMod val="75000"/>
                  </a:schemeClr>
                </a:solidFill>
              </a:rPr>
              <a:t>Intro to MD-110 </a:t>
            </a:r>
          </a:p>
          <a:p>
            <a:pPr marL="457200" indent="-457200" algn="l">
              <a:buFont typeface="Arial" panose="020B0604020202020204" pitchFamily="34" charset="0"/>
              <a:buChar char="•"/>
            </a:pPr>
            <a:r>
              <a:rPr lang="en-US" dirty="0" smtClean="0">
                <a:solidFill>
                  <a:schemeClr val="accent5">
                    <a:lumMod val="75000"/>
                  </a:schemeClr>
                </a:solidFill>
              </a:rPr>
              <a:t>MD-101 Chapter 6 establishes a mandatory minimum training requirement for all investigators</a:t>
            </a:r>
          </a:p>
          <a:p>
            <a:pPr marL="914400" lvl="1" indent="-457200" algn="l">
              <a:buFont typeface="Arial" panose="020B0604020202020204" pitchFamily="34" charset="0"/>
              <a:buChar char="•"/>
            </a:pPr>
            <a:r>
              <a:rPr lang="en-US" dirty="0" smtClean="0">
                <a:solidFill>
                  <a:schemeClr val="accent5">
                    <a:lumMod val="75000"/>
                  </a:schemeClr>
                </a:solidFill>
              </a:rPr>
              <a:t>32 </a:t>
            </a:r>
            <a:r>
              <a:rPr lang="en-US" dirty="0">
                <a:solidFill>
                  <a:schemeClr val="accent5">
                    <a:lumMod val="75000"/>
                  </a:schemeClr>
                </a:solidFill>
              </a:rPr>
              <a:t>hours of investigator training before </a:t>
            </a:r>
            <a:r>
              <a:rPr lang="en-US" dirty="0" smtClean="0">
                <a:solidFill>
                  <a:schemeClr val="accent5">
                    <a:lumMod val="75000"/>
                  </a:schemeClr>
                </a:solidFill>
              </a:rPr>
              <a:t>conducting investigations</a:t>
            </a:r>
            <a:r>
              <a:rPr lang="en-US" dirty="0">
                <a:solidFill>
                  <a:schemeClr val="accent5">
                    <a:lumMod val="75000"/>
                  </a:schemeClr>
                </a:solidFill>
              </a:rPr>
              <a:t>. </a:t>
            </a:r>
            <a:endParaRPr lang="en-US" dirty="0" smtClean="0">
              <a:solidFill>
                <a:schemeClr val="accent5">
                  <a:lumMod val="75000"/>
                </a:schemeClr>
              </a:solidFill>
            </a:endParaRPr>
          </a:p>
          <a:p>
            <a:pPr marL="914400" lvl="1" indent="-457200" algn="l">
              <a:buFont typeface="Arial" panose="020B0604020202020204" pitchFamily="34" charset="0"/>
              <a:buChar char="•"/>
            </a:pPr>
            <a:r>
              <a:rPr lang="en-US" dirty="0" smtClean="0">
                <a:solidFill>
                  <a:schemeClr val="accent5">
                    <a:lumMod val="75000"/>
                  </a:schemeClr>
                </a:solidFill>
              </a:rPr>
              <a:t>8 </a:t>
            </a:r>
            <a:r>
              <a:rPr lang="en-US" dirty="0">
                <a:solidFill>
                  <a:schemeClr val="accent5">
                    <a:lumMod val="75000"/>
                  </a:schemeClr>
                </a:solidFill>
              </a:rPr>
              <a:t>hours of continuing </a:t>
            </a:r>
            <a:r>
              <a:rPr lang="en-US" dirty="0" smtClean="0">
                <a:solidFill>
                  <a:schemeClr val="accent5">
                    <a:lumMod val="75000"/>
                  </a:schemeClr>
                </a:solidFill>
              </a:rPr>
              <a:t>investigator training </a:t>
            </a:r>
            <a:r>
              <a:rPr lang="en-US" dirty="0">
                <a:solidFill>
                  <a:schemeClr val="accent5">
                    <a:lumMod val="75000"/>
                  </a:schemeClr>
                </a:solidFill>
              </a:rPr>
              <a:t>every fiscal year. </a:t>
            </a:r>
            <a:endParaRPr lang="en-US" dirty="0" smtClean="0">
              <a:solidFill>
                <a:schemeClr val="accent5">
                  <a:lumMod val="75000"/>
                </a:schemeClr>
              </a:solidFill>
            </a:endParaRPr>
          </a:p>
          <a:p>
            <a:pPr lvl="0" algn="l"/>
            <a:endParaRPr lang="en-US" sz="2200" dirty="0" smtClean="0">
              <a:solidFill>
                <a:srgbClr val="4BACC6">
                  <a:lumMod val="75000"/>
                </a:srgbClr>
              </a:solidFill>
            </a:endParaRPr>
          </a:p>
          <a:p>
            <a:pPr lvl="0" algn="l"/>
            <a:endParaRPr lang="en-US" sz="2200" dirty="0">
              <a:solidFill>
                <a:srgbClr val="4BACC6">
                  <a:lumMod val="75000"/>
                </a:srgbClr>
              </a:solidFill>
            </a:endParaRPr>
          </a:p>
          <a:p>
            <a:pPr lvl="0" algn="l"/>
            <a:r>
              <a:rPr lang="en-US" sz="1800" dirty="0" smtClean="0">
                <a:solidFill>
                  <a:srgbClr val="4BACC6">
                    <a:lumMod val="75000"/>
                  </a:srgbClr>
                </a:solidFill>
              </a:rPr>
              <a:t>(</a:t>
            </a:r>
            <a:r>
              <a:rPr lang="en-US" sz="1800" dirty="0">
                <a:solidFill>
                  <a:srgbClr val="4BACC6">
                    <a:lumMod val="75000"/>
                  </a:srgbClr>
                </a:solidFill>
              </a:rPr>
              <a:t>MD-110</a:t>
            </a:r>
            <a:r>
              <a:rPr lang="en-US" sz="1800" dirty="0" smtClean="0">
                <a:solidFill>
                  <a:srgbClr val="4BACC6">
                    <a:lumMod val="75000"/>
                  </a:srgbClr>
                </a:solidFill>
              </a:rPr>
              <a:t>)</a:t>
            </a:r>
            <a:endParaRPr lang="en-US" sz="18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9</a:t>
            </a:fld>
            <a:endParaRPr lang="en-US" dirty="0"/>
          </a:p>
        </p:txBody>
      </p:sp>
    </p:spTree>
    <p:extLst>
      <p:ext uri="{BB962C8B-B14F-4D97-AF65-F5344CB8AC3E}">
        <p14:creationId xmlns:p14="http://schemas.microsoft.com/office/powerpoint/2010/main" val="251788423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a:solidFill>
                  <a:schemeClr val="accent5">
                    <a:lumMod val="75000"/>
                  </a:schemeClr>
                </a:solidFill>
              </a:rPr>
              <a:t>Garrity Rights</a:t>
            </a:r>
          </a:p>
          <a:p>
            <a:pPr marL="457200" indent="-457200" algn="l">
              <a:buFont typeface="Arial" panose="020B0604020202020204" pitchFamily="34" charset="0"/>
              <a:buChar char="•"/>
            </a:pPr>
            <a:r>
              <a:rPr lang="en-US" sz="3500" dirty="0">
                <a:solidFill>
                  <a:schemeClr val="accent5">
                    <a:lumMod val="75000"/>
                  </a:schemeClr>
                </a:solidFill>
              </a:rPr>
              <a:t>Employee cannot be fired for refusing to incriminate </a:t>
            </a:r>
            <a:r>
              <a:rPr lang="en-US" sz="3500" dirty="0" smtClean="0">
                <a:solidFill>
                  <a:schemeClr val="accent5">
                    <a:lumMod val="75000"/>
                  </a:schemeClr>
                </a:solidFill>
              </a:rPr>
              <a:t>himself.</a:t>
            </a:r>
            <a:endParaRPr lang="en-US" sz="3500" dirty="0">
              <a:solidFill>
                <a:schemeClr val="accent5">
                  <a:lumMod val="75000"/>
                </a:schemeClr>
              </a:solidFill>
            </a:endParaRPr>
          </a:p>
          <a:p>
            <a:pPr marL="457200" indent="-457200" algn="l">
              <a:buFont typeface="Arial" panose="020B0604020202020204" pitchFamily="34" charset="0"/>
              <a:buChar char="•"/>
            </a:pPr>
            <a:r>
              <a:rPr lang="en-US" sz="3500" dirty="0">
                <a:solidFill>
                  <a:schemeClr val="accent5">
                    <a:lumMod val="75000"/>
                  </a:schemeClr>
                </a:solidFill>
              </a:rPr>
              <a:t>Established by Uniformed Sanitation Men Association v. Commissioner of Sanitation, 392 U.S. 280 (1968</a:t>
            </a:r>
            <a:r>
              <a:rPr lang="en-US" sz="3500" dirty="0" smtClean="0">
                <a:solidFill>
                  <a:schemeClr val="accent5">
                    <a:lumMod val="75000"/>
                  </a:schemeClr>
                </a:solidFill>
              </a:rPr>
              <a:t>).</a:t>
            </a:r>
            <a:endParaRPr lang="en-US" sz="3500" dirty="0">
              <a:solidFill>
                <a:schemeClr val="accent5">
                  <a:lumMod val="75000"/>
                </a:schemeClr>
              </a:solidFill>
            </a:endParaRPr>
          </a:p>
          <a:p>
            <a:pPr algn="l"/>
            <a:endParaRPr lang="en-US" sz="1900" dirty="0" smtClean="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90</a:t>
            </a:fld>
            <a:endParaRPr lang="en-US" dirty="0"/>
          </a:p>
        </p:txBody>
      </p:sp>
    </p:spTree>
    <p:extLst>
      <p:ext uri="{BB962C8B-B14F-4D97-AF65-F5344CB8AC3E}">
        <p14:creationId xmlns:p14="http://schemas.microsoft.com/office/powerpoint/2010/main" val="27969977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a:solidFill>
                  <a:schemeClr val="accent5">
                    <a:lumMod val="75000"/>
                  </a:schemeClr>
                </a:solidFill>
              </a:rPr>
              <a:t>Garrity Rights</a:t>
            </a:r>
          </a:p>
          <a:p>
            <a:pPr marL="457200" indent="-457200" algn="l">
              <a:buFont typeface="Arial" panose="020B0604020202020204" pitchFamily="34" charset="0"/>
              <a:buChar char="•"/>
            </a:pPr>
            <a:r>
              <a:rPr lang="en-US" sz="3500" dirty="0">
                <a:solidFill>
                  <a:schemeClr val="accent5">
                    <a:lumMod val="75000"/>
                  </a:schemeClr>
                </a:solidFill>
              </a:rPr>
              <a:t>Employee can be fired for refusing to incriminate himself </a:t>
            </a:r>
            <a:r>
              <a:rPr lang="en-US" sz="3500" dirty="0" smtClean="0">
                <a:solidFill>
                  <a:schemeClr val="accent5">
                    <a:lumMod val="75000"/>
                  </a:schemeClr>
                </a:solidFill>
              </a:rPr>
              <a:t>even  if </a:t>
            </a:r>
            <a:r>
              <a:rPr lang="en-US" sz="3500" dirty="0">
                <a:solidFill>
                  <a:schemeClr val="accent5">
                    <a:lumMod val="75000"/>
                  </a:schemeClr>
                </a:solidFill>
              </a:rPr>
              <a:t>his statements are immunized from </a:t>
            </a:r>
            <a:r>
              <a:rPr lang="en-US" sz="3500" dirty="0" smtClean="0">
                <a:solidFill>
                  <a:schemeClr val="accent5">
                    <a:lumMod val="75000"/>
                  </a:schemeClr>
                </a:solidFill>
              </a:rPr>
              <a:t>prosecution.</a:t>
            </a:r>
            <a:endParaRPr lang="en-US" sz="3500" dirty="0">
              <a:solidFill>
                <a:schemeClr val="accent5">
                  <a:lumMod val="75000"/>
                </a:schemeClr>
              </a:solidFill>
            </a:endParaRPr>
          </a:p>
          <a:p>
            <a:pPr marL="457200" indent="-457200" algn="l">
              <a:buFont typeface="Arial" panose="020B0604020202020204" pitchFamily="34" charset="0"/>
              <a:buChar char="•"/>
            </a:pPr>
            <a:r>
              <a:rPr lang="en-US" sz="3500" dirty="0" smtClean="0">
                <a:solidFill>
                  <a:schemeClr val="accent5">
                    <a:lumMod val="75000"/>
                  </a:schemeClr>
                </a:solidFill>
              </a:rPr>
              <a:t>Established by </a:t>
            </a:r>
            <a:r>
              <a:rPr lang="en-US" sz="3500" dirty="0">
                <a:solidFill>
                  <a:schemeClr val="accent5">
                    <a:lumMod val="75000"/>
                  </a:schemeClr>
                </a:solidFill>
              </a:rPr>
              <a:t>Uniformed Sanitation Men Association v. Commissioner of Sanitation, 426 F.2d 619 (2d Cir. 1970</a:t>
            </a:r>
            <a:r>
              <a:rPr lang="en-US" sz="3500" dirty="0" smtClean="0">
                <a:solidFill>
                  <a:schemeClr val="accent5">
                    <a:lumMod val="75000"/>
                  </a:schemeClr>
                </a:solidFill>
              </a:rPr>
              <a:t>).</a:t>
            </a:r>
            <a:endParaRPr lang="en-US" sz="3500" dirty="0">
              <a:solidFill>
                <a:schemeClr val="accent5">
                  <a:lumMod val="75000"/>
                </a:schemeClr>
              </a:solidFill>
            </a:endParaRPr>
          </a:p>
          <a:p>
            <a:pPr algn="l"/>
            <a:endParaRPr lang="en-US" sz="1900" dirty="0" smtClean="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91</a:t>
            </a:fld>
            <a:endParaRPr lang="en-US" dirty="0"/>
          </a:p>
        </p:txBody>
      </p:sp>
    </p:spTree>
    <p:extLst>
      <p:ext uri="{BB962C8B-B14F-4D97-AF65-F5344CB8AC3E}">
        <p14:creationId xmlns:p14="http://schemas.microsoft.com/office/powerpoint/2010/main" val="27767736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a:solidFill>
                  <a:schemeClr val="accent5">
                    <a:lumMod val="75000"/>
                  </a:schemeClr>
                </a:solidFill>
              </a:rPr>
              <a:t>Garrity Rights</a:t>
            </a:r>
          </a:p>
          <a:p>
            <a:pPr marL="457200" indent="-457200" algn="l">
              <a:buFont typeface="Arial" panose="020B0604020202020204" pitchFamily="34" charset="0"/>
              <a:buChar char="•"/>
            </a:pPr>
            <a:r>
              <a:rPr lang="en-US" sz="3500" dirty="0">
                <a:solidFill>
                  <a:schemeClr val="accent5">
                    <a:lumMod val="75000"/>
                  </a:schemeClr>
                </a:solidFill>
              </a:rPr>
              <a:t>Employee can be fired for refusing to incriminate himself </a:t>
            </a:r>
            <a:r>
              <a:rPr lang="en-US" sz="3500" dirty="0" smtClean="0">
                <a:solidFill>
                  <a:schemeClr val="accent5">
                    <a:lumMod val="75000"/>
                  </a:schemeClr>
                </a:solidFill>
              </a:rPr>
              <a:t>even  if </a:t>
            </a:r>
            <a:r>
              <a:rPr lang="en-US" sz="3500" dirty="0">
                <a:solidFill>
                  <a:schemeClr val="accent5">
                    <a:lumMod val="75000"/>
                  </a:schemeClr>
                </a:solidFill>
              </a:rPr>
              <a:t>his statements are immunized from </a:t>
            </a:r>
            <a:r>
              <a:rPr lang="en-US" sz="3500" dirty="0" smtClean="0">
                <a:solidFill>
                  <a:schemeClr val="accent5">
                    <a:lumMod val="75000"/>
                  </a:schemeClr>
                </a:solidFill>
              </a:rPr>
              <a:t>prosecution.</a:t>
            </a:r>
            <a:endParaRPr lang="en-US" sz="3500" dirty="0">
              <a:solidFill>
                <a:schemeClr val="accent5">
                  <a:lumMod val="75000"/>
                </a:schemeClr>
              </a:solidFill>
            </a:endParaRPr>
          </a:p>
          <a:p>
            <a:pPr marL="457200" indent="-457200" algn="l">
              <a:buFont typeface="Arial" panose="020B0604020202020204" pitchFamily="34" charset="0"/>
              <a:buChar char="•"/>
            </a:pPr>
            <a:r>
              <a:rPr lang="en-US" sz="3500" dirty="0" smtClean="0">
                <a:solidFill>
                  <a:schemeClr val="accent5">
                    <a:lumMod val="75000"/>
                  </a:schemeClr>
                </a:solidFill>
              </a:rPr>
              <a:t>Established by </a:t>
            </a:r>
            <a:r>
              <a:rPr lang="en-US" sz="3500" dirty="0">
                <a:solidFill>
                  <a:schemeClr val="accent5">
                    <a:lumMod val="75000"/>
                  </a:schemeClr>
                </a:solidFill>
              </a:rPr>
              <a:t>Uniformed Sanitation Men Association v. Commissioner of Sanitation, 426 F.2d 619 (2d Cir. 1970</a:t>
            </a:r>
            <a:r>
              <a:rPr lang="en-US" sz="3500" dirty="0" smtClean="0">
                <a:solidFill>
                  <a:schemeClr val="accent5">
                    <a:lumMod val="75000"/>
                  </a:schemeClr>
                </a:solidFill>
              </a:rPr>
              <a:t>).</a:t>
            </a:r>
            <a:endParaRPr lang="en-US" sz="3500" dirty="0">
              <a:solidFill>
                <a:schemeClr val="accent5">
                  <a:lumMod val="75000"/>
                </a:schemeClr>
              </a:solidFill>
            </a:endParaRPr>
          </a:p>
          <a:p>
            <a:pPr algn="l"/>
            <a:endParaRPr lang="en-US" sz="1900" dirty="0" smtClean="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92</a:t>
            </a:fld>
            <a:endParaRPr lang="en-US" dirty="0"/>
          </a:p>
        </p:txBody>
      </p:sp>
    </p:spTree>
    <p:extLst>
      <p:ext uri="{BB962C8B-B14F-4D97-AF65-F5344CB8AC3E}">
        <p14:creationId xmlns:p14="http://schemas.microsoft.com/office/powerpoint/2010/main" val="428323803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a:solidFill>
                  <a:schemeClr val="accent5">
                    <a:lumMod val="75000"/>
                  </a:schemeClr>
                </a:solidFill>
              </a:rPr>
              <a:t>Garrity Rights</a:t>
            </a:r>
          </a:p>
          <a:p>
            <a:pPr marL="457200" indent="-457200" algn="l">
              <a:buFont typeface="Arial" panose="020B0604020202020204" pitchFamily="34" charset="0"/>
              <a:buChar char="•"/>
            </a:pPr>
            <a:r>
              <a:rPr lang="en-US" sz="3500" dirty="0" smtClean="0">
                <a:solidFill>
                  <a:schemeClr val="accent5">
                    <a:lumMod val="75000"/>
                  </a:schemeClr>
                </a:solidFill>
              </a:rPr>
              <a:t>To </a:t>
            </a:r>
            <a:r>
              <a:rPr lang="en-US" sz="3500" dirty="0">
                <a:solidFill>
                  <a:schemeClr val="accent5">
                    <a:lumMod val="75000"/>
                  </a:schemeClr>
                </a:solidFill>
              </a:rPr>
              <a:t>avoid Garrity problems consider </a:t>
            </a:r>
            <a:r>
              <a:rPr lang="en-US" sz="3500">
                <a:solidFill>
                  <a:schemeClr val="accent5">
                    <a:lumMod val="75000"/>
                  </a:schemeClr>
                </a:solidFill>
              </a:rPr>
              <a:t>using </a:t>
            </a:r>
            <a:r>
              <a:rPr lang="en-US" sz="3500" smtClean="0">
                <a:solidFill>
                  <a:schemeClr val="accent5">
                    <a:lumMod val="75000"/>
                  </a:schemeClr>
                </a:solidFill>
              </a:rPr>
              <a:t>"Garrity notice" </a:t>
            </a:r>
            <a:r>
              <a:rPr lang="en-US" sz="3500" dirty="0">
                <a:solidFill>
                  <a:schemeClr val="accent5">
                    <a:lumMod val="75000"/>
                  </a:schemeClr>
                </a:solidFill>
              </a:rPr>
              <a:t>that nothing said by witness during interview can be used against the witness for purposes of criminal </a:t>
            </a:r>
            <a:r>
              <a:rPr lang="en-US" sz="3500" dirty="0" smtClean="0">
                <a:solidFill>
                  <a:schemeClr val="accent5">
                    <a:lumMod val="75000"/>
                  </a:schemeClr>
                </a:solidFill>
              </a:rPr>
              <a:t>prosecution.</a:t>
            </a:r>
            <a:endParaRPr lang="en-US" sz="3500" dirty="0">
              <a:solidFill>
                <a:schemeClr val="accent5">
                  <a:lumMod val="75000"/>
                </a:schemeClr>
              </a:solidFill>
            </a:endParaRPr>
          </a:p>
          <a:p>
            <a:pPr algn="l"/>
            <a:endParaRPr lang="en-US" sz="1900" dirty="0" smtClean="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93</a:t>
            </a:fld>
            <a:endParaRPr lang="en-US" dirty="0"/>
          </a:p>
        </p:txBody>
      </p:sp>
    </p:spTree>
    <p:extLst>
      <p:ext uri="{BB962C8B-B14F-4D97-AF65-F5344CB8AC3E}">
        <p14:creationId xmlns:p14="http://schemas.microsoft.com/office/powerpoint/2010/main" val="400116259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chemeClr val="accent5">
                    <a:lumMod val="75000"/>
                  </a:schemeClr>
                </a:solidFill>
              </a:rPr>
              <a:t>Loudermill </a:t>
            </a:r>
            <a:r>
              <a:rPr lang="en-US" sz="3500" dirty="0">
                <a:solidFill>
                  <a:schemeClr val="accent5">
                    <a:lumMod val="75000"/>
                  </a:schemeClr>
                </a:solidFill>
              </a:rPr>
              <a:t>Rights</a:t>
            </a:r>
          </a:p>
          <a:p>
            <a:pPr marL="457200" indent="-457200" algn="l">
              <a:buFont typeface="Arial" panose="020B0604020202020204" pitchFamily="34" charset="0"/>
              <a:buChar char="•"/>
            </a:pPr>
            <a:r>
              <a:rPr lang="en-US" sz="3500" dirty="0">
                <a:solidFill>
                  <a:schemeClr val="accent5">
                    <a:lumMod val="75000"/>
                  </a:schemeClr>
                </a:solidFill>
              </a:rPr>
              <a:t>Due process requires that before a public employee can be dismissed from his job he must be notified of the grounds for termination and given a pre-termination meeting in which he has an opportunity to </a:t>
            </a:r>
            <a:r>
              <a:rPr lang="en-US" sz="3500" dirty="0" smtClean="0">
                <a:solidFill>
                  <a:schemeClr val="accent5">
                    <a:lumMod val="75000"/>
                  </a:schemeClr>
                </a:solidFill>
              </a:rPr>
              <a:t>respond.</a:t>
            </a:r>
            <a:endParaRPr lang="en-US" sz="3500" dirty="0">
              <a:solidFill>
                <a:schemeClr val="accent5">
                  <a:lumMod val="75000"/>
                </a:schemeClr>
              </a:solidFill>
            </a:endParaRPr>
          </a:p>
          <a:p>
            <a:pPr marL="457200" indent="-457200" algn="l">
              <a:buFont typeface="Arial" panose="020B0604020202020204" pitchFamily="34" charset="0"/>
              <a:buChar char="•"/>
            </a:pPr>
            <a:r>
              <a:rPr lang="en-US" sz="3500" dirty="0">
                <a:solidFill>
                  <a:schemeClr val="accent5">
                    <a:lumMod val="75000"/>
                  </a:schemeClr>
                </a:solidFill>
              </a:rPr>
              <a:t>Established by Cleveland Board of Education v. Loudermill, 470 U.S. 532 (1985</a:t>
            </a:r>
            <a:r>
              <a:rPr lang="en-US" sz="3500" dirty="0" smtClean="0">
                <a:solidFill>
                  <a:schemeClr val="accent5">
                    <a:lumMod val="75000"/>
                  </a:schemeClr>
                </a:solidFill>
              </a:rPr>
              <a:t>).</a:t>
            </a:r>
            <a:endParaRPr lang="en-US" sz="3500" dirty="0">
              <a:solidFill>
                <a:schemeClr val="accent5">
                  <a:lumMod val="75000"/>
                </a:schemeClr>
              </a:solidFill>
            </a:endParaRPr>
          </a:p>
          <a:p>
            <a:pPr algn="l"/>
            <a:endParaRPr lang="en-US" sz="1900" dirty="0" smtClean="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94</a:t>
            </a:fld>
            <a:endParaRPr lang="en-US" dirty="0"/>
          </a:p>
        </p:txBody>
      </p:sp>
    </p:spTree>
    <p:extLst>
      <p:ext uri="{BB962C8B-B14F-4D97-AF65-F5344CB8AC3E}">
        <p14:creationId xmlns:p14="http://schemas.microsoft.com/office/powerpoint/2010/main" val="240974052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chemeClr val="accent5">
                    <a:lumMod val="75000"/>
                  </a:schemeClr>
                </a:solidFill>
              </a:rPr>
              <a:t>Loudermill </a:t>
            </a:r>
            <a:r>
              <a:rPr lang="en-US" sz="3500" dirty="0">
                <a:solidFill>
                  <a:schemeClr val="accent5">
                    <a:lumMod val="75000"/>
                  </a:schemeClr>
                </a:solidFill>
              </a:rPr>
              <a:t>Rights</a:t>
            </a:r>
          </a:p>
          <a:p>
            <a:pPr marL="457200" indent="-457200" algn="l">
              <a:buFont typeface="Arial" panose="020B0604020202020204" pitchFamily="34" charset="0"/>
              <a:buChar char="•"/>
            </a:pPr>
            <a:r>
              <a:rPr lang="en-US" sz="3500" dirty="0" smtClean="0">
                <a:solidFill>
                  <a:schemeClr val="accent5">
                    <a:lumMod val="75000"/>
                  </a:schemeClr>
                </a:solidFill>
              </a:rPr>
              <a:t>Public </a:t>
            </a:r>
            <a:r>
              <a:rPr lang="en-US" sz="3500" dirty="0">
                <a:solidFill>
                  <a:schemeClr val="accent5">
                    <a:lumMod val="75000"/>
                  </a:schemeClr>
                </a:solidFill>
              </a:rPr>
              <a:t>employers should coordinate the Loudermill notice and meeting with the employee investigatory </a:t>
            </a:r>
            <a:r>
              <a:rPr lang="en-US" sz="3500" dirty="0" smtClean="0">
                <a:solidFill>
                  <a:schemeClr val="accent5">
                    <a:lumMod val="75000"/>
                  </a:schemeClr>
                </a:solidFill>
              </a:rPr>
              <a:t>interview.</a:t>
            </a:r>
            <a:endParaRPr lang="en-US" sz="3500" dirty="0">
              <a:solidFill>
                <a:schemeClr val="accent5">
                  <a:lumMod val="75000"/>
                </a:schemeClr>
              </a:solidFill>
            </a:endParaRPr>
          </a:p>
          <a:p>
            <a:pPr algn="l"/>
            <a:endParaRPr lang="en-US" sz="1900" dirty="0" smtClean="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95</a:t>
            </a:fld>
            <a:endParaRPr lang="en-US" dirty="0"/>
          </a:p>
        </p:txBody>
      </p:sp>
    </p:spTree>
    <p:extLst>
      <p:ext uri="{BB962C8B-B14F-4D97-AF65-F5344CB8AC3E}">
        <p14:creationId xmlns:p14="http://schemas.microsoft.com/office/powerpoint/2010/main" val="59659421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a:solidFill>
                  <a:schemeClr val="accent5">
                    <a:lumMod val="75000"/>
                  </a:schemeClr>
                </a:solidFill>
              </a:rPr>
              <a:t>Weingarten Rights</a:t>
            </a:r>
          </a:p>
          <a:p>
            <a:pPr marL="457200" indent="-457200" algn="l">
              <a:buFont typeface="Arial" panose="020B0604020202020204" pitchFamily="34" charset="0"/>
              <a:buChar char="•"/>
            </a:pPr>
            <a:r>
              <a:rPr lang="en-US" sz="3500" dirty="0">
                <a:solidFill>
                  <a:schemeClr val="accent5">
                    <a:lumMod val="75000"/>
                  </a:schemeClr>
                </a:solidFill>
              </a:rPr>
              <a:t>Employees represented by a union have a right to union representation during an investigatory </a:t>
            </a:r>
            <a:r>
              <a:rPr lang="en-US" sz="3500" dirty="0" smtClean="0">
                <a:solidFill>
                  <a:schemeClr val="accent5">
                    <a:lumMod val="75000"/>
                  </a:schemeClr>
                </a:solidFill>
              </a:rPr>
              <a:t>interview.</a:t>
            </a:r>
            <a:endParaRPr lang="en-US" sz="3500" dirty="0">
              <a:solidFill>
                <a:schemeClr val="accent5">
                  <a:lumMod val="75000"/>
                </a:schemeClr>
              </a:solidFill>
            </a:endParaRPr>
          </a:p>
          <a:p>
            <a:pPr marL="457200" indent="-457200" algn="l">
              <a:buFont typeface="Arial" panose="020B0604020202020204" pitchFamily="34" charset="0"/>
              <a:buChar char="•"/>
            </a:pPr>
            <a:r>
              <a:rPr lang="en-US" sz="3500" dirty="0">
                <a:solidFill>
                  <a:schemeClr val="accent5">
                    <a:lumMod val="75000"/>
                  </a:schemeClr>
                </a:solidFill>
              </a:rPr>
              <a:t>Established by NLRB v. J. Weingarten Inc., 420 U.S. 251 (1975</a:t>
            </a:r>
            <a:r>
              <a:rPr lang="en-US" sz="3500" dirty="0" smtClean="0">
                <a:solidFill>
                  <a:schemeClr val="accent5">
                    <a:lumMod val="75000"/>
                  </a:schemeClr>
                </a:solidFill>
              </a:rPr>
              <a:t>).</a:t>
            </a:r>
            <a:endParaRPr lang="en-US" sz="3500" dirty="0">
              <a:solidFill>
                <a:schemeClr val="accent5">
                  <a:lumMod val="75000"/>
                </a:schemeClr>
              </a:solidFill>
            </a:endParaRPr>
          </a:p>
          <a:p>
            <a:pPr algn="l"/>
            <a:endParaRPr lang="en-US" sz="1900" dirty="0" smtClean="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96</a:t>
            </a:fld>
            <a:endParaRPr lang="en-US" dirty="0"/>
          </a:p>
        </p:txBody>
      </p:sp>
    </p:spTree>
    <p:extLst>
      <p:ext uri="{BB962C8B-B14F-4D97-AF65-F5344CB8AC3E}">
        <p14:creationId xmlns:p14="http://schemas.microsoft.com/office/powerpoint/2010/main" val="51658509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rgbClr val="4BACC6">
                    <a:lumMod val="75000"/>
                  </a:srgbClr>
                </a:solidFill>
              </a:rPr>
              <a:t>Obtaining the Evidence</a:t>
            </a:r>
          </a:p>
          <a:p>
            <a:pPr marL="457200" indent="-457200" algn="l">
              <a:buFont typeface="Arial" panose="020B0604020202020204" pitchFamily="34" charset="0"/>
              <a:buChar char="•"/>
            </a:pPr>
            <a:r>
              <a:rPr lang="en-US" sz="3500" dirty="0">
                <a:solidFill>
                  <a:srgbClr val="4BACC6">
                    <a:lumMod val="75000"/>
                  </a:srgbClr>
                </a:solidFill>
              </a:rPr>
              <a:t>Interview the C</a:t>
            </a:r>
            <a:r>
              <a:rPr lang="en-US" sz="3500" dirty="0" smtClean="0">
                <a:solidFill>
                  <a:srgbClr val="4BACC6">
                    <a:lumMod val="75000"/>
                  </a:srgbClr>
                </a:solidFill>
              </a:rPr>
              <a:t>omplainant first.</a:t>
            </a:r>
          </a:p>
          <a:p>
            <a:pPr marL="914400" lvl="1" indent="-457200" algn="l">
              <a:buFont typeface="Arial" panose="020B0604020202020204" pitchFamily="34" charset="0"/>
              <a:buChar char="•"/>
            </a:pPr>
            <a:r>
              <a:rPr lang="en-US" sz="3000" dirty="0" smtClean="0">
                <a:solidFill>
                  <a:srgbClr val="4BACC6">
                    <a:lumMod val="75000"/>
                  </a:srgbClr>
                </a:solidFill>
              </a:rPr>
              <a:t>Be </a:t>
            </a:r>
            <a:r>
              <a:rPr lang="en-US" sz="3000" dirty="0">
                <a:solidFill>
                  <a:srgbClr val="4BACC6">
                    <a:lumMod val="75000"/>
                  </a:srgbClr>
                </a:solidFill>
              </a:rPr>
              <a:t>friendly, professional, </a:t>
            </a:r>
            <a:r>
              <a:rPr lang="en-US" sz="3000" dirty="0" smtClean="0">
                <a:solidFill>
                  <a:srgbClr val="4BACC6">
                    <a:lumMod val="75000"/>
                  </a:srgbClr>
                </a:solidFill>
              </a:rPr>
              <a:t>patient. </a:t>
            </a:r>
          </a:p>
          <a:p>
            <a:pPr marL="914400" lvl="1" indent="-457200" algn="l">
              <a:buFont typeface="Arial" panose="020B0604020202020204" pitchFamily="34" charset="0"/>
              <a:buChar char="•"/>
            </a:pPr>
            <a:r>
              <a:rPr lang="en-US" sz="3000" dirty="0" smtClean="0">
                <a:solidFill>
                  <a:srgbClr val="4BACC6">
                    <a:lumMod val="75000"/>
                  </a:srgbClr>
                </a:solidFill>
              </a:rPr>
              <a:t>Reassure </a:t>
            </a:r>
            <a:r>
              <a:rPr lang="en-US" sz="3000" dirty="0">
                <a:solidFill>
                  <a:srgbClr val="4BACC6">
                    <a:lumMod val="75000"/>
                  </a:srgbClr>
                </a:solidFill>
              </a:rPr>
              <a:t>the </a:t>
            </a:r>
            <a:r>
              <a:rPr lang="en-US" sz="3000" dirty="0" smtClean="0">
                <a:solidFill>
                  <a:srgbClr val="4BACC6">
                    <a:lumMod val="75000"/>
                  </a:srgbClr>
                </a:solidFill>
              </a:rPr>
              <a:t>Complainant that </a:t>
            </a:r>
            <a:r>
              <a:rPr lang="en-US" sz="3000" dirty="0">
                <a:solidFill>
                  <a:srgbClr val="4BACC6">
                    <a:lumMod val="75000"/>
                  </a:srgbClr>
                </a:solidFill>
              </a:rPr>
              <a:t>the employer takes it seriously and </a:t>
            </a:r>
            <a:r>
              <a:rPr lang="en-US" sz="3000" dirty="0" smtClean="0">
                <a:solidFill>
                  <a:srgbClr val="4BACC6">
                    <a:lumMod val="75000"/>
                  </a:srgbClr>
                </a:solidFill>
              </a:rPr>
              <a:t>is investigating. </a:t>
            </a:r>
          </a:p>
          <a:p>
            <a:pPr marL="914400" lvl="1" indent="-457200" algn="l">
              <a:buFont typeface="Arial" panose="020B0604020202020204" pitchFamily="34" charset="0"/>
              <a:buChar char="•"/>
            </a:pPr>
            <a:r>
              <a:rPr lang="en-US" sz="3000" dirty="0" smtClean="0">
                <a:solidFill>
                  <a:srgbClr val="4BACC6">
                    <a:lumMod val="75000"/>
                  </a:srgbClr>
                </a:solidFill>
              </a:rPr>
              <a:t>Do </a:t>
            </a:r>
            <a:r>
              <a:rPr lang="en-US" sz="3000" dirty="0">
                <a:solidFill>
                  <a:srgbClr val="4BACC6">
                    <a:lumMod val="75000"/>
                  </a:srgbClr>
                </a:solidFill>
              </a:rPr>
              <a:t>not over-promise </a:t>
            </a:r>
            <a:r>
              <a:rPr lang="en-US" sz="3000" dirty="0" smtClean="0">
                <a:solidFill>
                  <a:srgbClr val="4BACC6">
                    <a:lumMod val="75000"/>
                  </a:srgbClr>
                </a:solidFill>
              </a:rPr>
              <a:t>confidentiality.</a:t>
            </a:r>
          </a:p>
          <a:p>
            <a:pPr marL="914400" lvl="1" indent="-457200" algn="l">
              <a:buFont typeface="Arial" panose="020B0604020202020204" pitchFamily="34" charset="0"/>
              <a:buChar char="•"/>
            </a:pPr>
            <a:r>
              <a:rPr lang="en-US" sz="3000" dirty="0" smtClean="0">
                <a:solidFill>
                  <a:srgbClr val="4BACC6">
                    <a:lumMod val="75000"/>
                  </a:srgbClr>
                </a:solidFill>
              </a:rPr>
              <a:t>Find </a:t>
            </a:r>
            <a:r>
              <a:rPr lang="en-US" sz="3000" dirty="0">
                <a:solidFill>
                  <a:srgbClr val="4BACC6">
                    <a:lumMod val="75000"/>
                  </a:srgbClr>
                </a:solidFill>
              </a:rPr>
              <a:t>out what the employee </a:t>
            </a:r>
            <a:r>
              <a:rPr lang="en-US" sz="3000" dirty="0" smtClean="0">
                <a:solidFill>
                  <a:srgbClr val="4BACC6">
                    <a:lumMod val="75000"/>
                  </a:srgbClr>
                </a:solidFill>
              </a:rPr>
              <a:t>wants.</a:t>
            </a:r>
          </a:p>
        </p:txBody>
      </p:sp>
      <p:sp>
        <p:nvSpPr>
          <p:cNvPr id="2" name="Slide Number Placeholder 1"/>
          <p:cNvSpPr>
            <a:spLocks noGrp="1"/>
          </p:cNvSpPr>
          <p:nvPr>
            <p:ph type="sldNum" sz="quarter" idx="12"/>
          </p:nvPr>
        </p:nvSpPr>
        <p:spPr/>
        <p:txBody>
          <a:bodyPr/>
          <a:lstStyle/>
          <a:p>
            <a:fld id="{000D0B47-C578-41B2-8277-B9B418A2FBC1}" type="slidenum">
              <a:rPr lang="en-US" smtClean="0"/>
              <a:t>97</a:t>
            </a:fld>
            <a:endParaRPr lang="en-US" dirty="0"/>
          </a:p>
        </p:txBody>
      </p:sp>
    </p:spTree>
    <p:extLst>
      <p:ext uri="{BB962C8B-B14F-4D97-AF65-F5344CB8AC3E}">
        <p14:creationId xmlns:p14="http://schemas.microsoft.com/office/powerpoint/2010/main" val="276048552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rgbClr val="4BACC6">
                    <a:lumMod val="75000"/>
                  </a:srgbClr>
                </a:solidFill>
              </a:rPr>
              <a:t>Obtaining the Evidence</a:t>
            </a:r>
          </a:p>
          <a:p>
            <a:pPr marL="457200" indent="-457200" algn="l">
              <a:buFont typeface="Arial" panose="020B0604020202020204" pitchFamily="34" charset="0"/>
              <a:buChar char="•"/>
            </a:pPr>
            <a:r>
              <a:rPr lang="en-US" sz="3500" dirty="0">
                <a:solidFill>
                  <a:srgbClr val="4BACC6">
                    <a:lumMod val="75000"/>
                  </a:srgbClr>
                </a:solidFill>
              </a:rPr>
              <a:t>Interview the </a:t>
            </a:r>
            <a:r>
              <a:rPr lang="en-US" sz="3500" dirty="0" smtClean="0">
                <a:solidFill>
                  <a:srgbClr val="4BACC6">
                    <a:lumMod val="75000"/>
                  </a:srgbClr>
                </a:solidFill>
              </a:rPr>
              <a:t>accused employee(s) next.</a:t>
            </a:r>
          </a:p>
          <a:p>
            <a:pPr marL="914400" lvl="1" indent="-457200" algn="l">
              <a:buFont typeface="Arial" panose="020B0604020202020204" pitchFamily="34" charset="0"/>
              <a:buChar char="•"/>
            </a:pPr>
            <a:r>
              <a:rPr lang="en-US" sz="3000" dirty="0">
                <a:solidFill>
                  <a:srgbClr val="4BACC6">
                    <a:lumMod val="75000"/>
                  </a:srgbClr>
                </a:solidFill>
              </a:rPr>
              <a:t>Interview the accused employee(s) </a:t>
            </a:r>
            <a:r>
              <a:rPr lang="en-US" sz="3000" dirty="0" smtClean="0">
                <a:solidFill>
                  <a:srgbClr val="4BACC6">
                    <a:lumMod val="75000"/>
                  </a:srgbClr>
                </a:solidFill>
              </a:rPr>
              <a:t>next.</a:t>
            </a:r>
            <a:endParaRPr lang="en-US" sz="3000" dirty="0">
              <a:solidFill>
                <a:srgbClr val="4BACC6">
                  <a:lumMod val="75000"/>
                </a:srgbClr>
              </a:solidFill>
            </a:endParaRPr>
          </a:p>
          <a:p>
            <a:pPr marL="914400" lvl="1" indent="-457200" algn="l">
              <a:buFont typeface="Arial" panose="020B0604020202020204" pitchFamily="34" charset="0"/>
              <a:buChar char="•"/>
            </a:pPr>
            <a:r>
              <a:rPr lang="en-US" sz="3000" dirty="0">
                <a:solidFill>
                  <a:srgbClr val="4BACC6">
                    <a:lumMod val="75000"/>
                  </a:srgbClr>
                </a:solidFill>
              </a:rPr>
              <a:t>Apply the same rules as applied to the </a:t>
            </a:r>
            <a:r>
              <a:rPr lang="en-US" sz="3000" dirty="0" smtClean="0">
                <a:solidFill>
                  <a:srgbClr val="4BACC6">
                    <a:lumMod val="75000"/>
                  </a:srgbClr>
                </a:solidFill>
              </a:rPr>
              <a:t>Complainant.</a:t>
            </a:r>
            <a:endParaRPr lang="en-US" sz="3000" dirty="0">
              <a:solidFill>
                <a:srgbClr val="4BACC6">
                  <a:lumMod val="75000"/>
                </a:srgbClr>
              </a:solidFill>
            </a:endParaRPr>
          </a:p>
          <a:p>
            <a:pPr marL="914400" lvl="1" indent="-457200" algn="l">
              <a:buFont typeface="Arial" panose="020B0604020202020204" pitchFamily="34" charset="0"/>
              <a:buChar char="•"/>
            </a:pPr>
            <a:r>
              <a:rPr lang="en-US" sz="3000" dirty="0">
                <a:solidFill>
                  <a:srgbClr val="4BACC6">
                    <a:lumMod val="75000"/>
                  </a:srgbClr>
                </a:solidFill>
              </a:rPr>
              <a:t>Inform the employee in writing of the accusations and the need for </a:t>
            </a:r>
            <a:r>
              <a:rPr lang="en-US" sz="3000" dirty="0" smtClean="0">
                <a:solidFill>
                  <a:srgbClr val="4BACC6">
                    <a:lumMod val="75000"/>
                  </a:srgbClr>
                </a:solidFill>
              </a:rPr>
              <a:t>investigation.</a:t>
            </a:r>
            <a:endParaRPr lang="en-US" sz="3000" dirty="0">
              <a:solidFill>
                <a:srgbClr val="4BACC6">
                  <a:lumMod val="75000"/>
                </a:srgbClr>
              </a:solidFill>
            </a:endParaRPr>
          </a:p>
          <a:p>
            <a:pPr marL="914400" lvl="1" indent="-457200" algn="l">
              <a:buFont typeface="Arial" panose="020B0604020202020204" pitchFamily="34" charset="0"/>
              <a:buChar char="•"/>
            </a:pPr>
            <a:r>
              <a:rPr lang="en-US" sz="3000" dirty="0">
                <a:solidFill>
                  <a:srgbClr val="4BACC6">
                    <a:lumMod val="75000"/>
                  </a:srgbClr>
                </a:solidFill>
              </a:rPr>
              <a:t>Do not assume guilt or be accusatory; instead, conduct impartial </a:t>
            </a:r>
            <a:r>
              <a:rPr lang="en-US" sz="3000" dirty="0" smtClean="0">
                <a:solidFill>
                  <a:srgbClr val="4BACC6">
                    <a:lumMod val="75000"/>
                  </a:srgbClr>
                </a:solidFill>
              </a:rPr>
              <a:t>fact-finding.</a:t>
            </a:r>
          </a:p>
          <a:p>
            <a:pPr marL="914400" lvl="1" indent="-457200" algn="l">
              <a:buFont typeface="Arial" panose="020B0604020202020204" pitchFamily="34" charset="0"/>
              <a:buChar char="•"/>
            </a:pPr>
            <a:r>
              <a:rPr lang="en-US" sz="3000" dirty="0" smtClean="0">
                <a:solidFill>
                  <a:srgbClr val="4BACC6">
                    <a:lumMod val="75000"/>
                  </a:srgbClr>
                </a:solidFill>
              </a:rPr>
              <a:t>Instruct the in writing to maintain confidentiality and not to retaliate.</a:t>
            </a:r>
          </a:p>
          <a:p>
            <a:pPr marL="914400" lvl="1" indent="-457200" algn="l">
              <a:buFont typeface="Arial" panose="020B0604020202020204" pitchFamily="34" charset="0"/>
              <a:buChar char="•"/>
            </a:pPr>
            <a:endParaRPr lang="en-US" sz="30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98</a:t>
            </a:fld>
            <a:endParaRPr lang="en-US" dirty="0"/>
          </a:p>
        </p:txBody>
      </p:sp>
    </p:spTree>
    <p:extLst>
      <p:ext uri="{BB962C8B-B14F-4D97-AF65-F5344CB8AC3E}">
        <p14:creationId xmlns:p14="http://schemas.microsoft.com/office/powerpoint/2010/main" val="303817414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8077200" cy="5486400"/>
          </a:xfrm>
        </p:spPr>
        <p:txBody>
          <a:bodyPr>
            <a:normAutofit fontScale="92500"/>
          </a:bodyPr>
          <a:lstStyle/>
          <a:p>
            <a:pPr algn="l"/>
            <a:r>
              <a:rPr lang="en-US" sz="3500" dirty="0" smtClean="0">
                <a:solidFill>
                  <a:srgbClr val="4BACC6">
                    <a:lumMod val="75000"/>
                  </a:srgbClr>
                </a:solidFill>
              </a:rPr>
              <a:t>Obtaining the Evidence</a:t>
            </a:r>
          </a:p>
          <a:p>
            <a:pPr marL="457200" indent="-457200" algn="l">
              <a:buFont typeface="Arial" panose="020B0604020202020204" pitchFamily="34" charset="0"/>
              <a:buChar char="•"/>
            </a:pPr>
            <a:r>
              <a:rPr lang="en-US" sz="3500" dirty="0">
                <a:solidFill>
                  <a:srgbClr val="4BACC6">
                    <a:lumMod val="75000"/>
                  </a:srgbClr>
                </a:solidFill>
              </a:rPr>
              <a:t>Next, interview </a:t>
            </a:r>
            <a:r>
              <a:rPr lang="en-US" sz="3500" dirty="0" smtClean="0">
                <a:solidFill>
                  <a:srgbClr val="4BACC6">
                    <a:lumMod val="75000"/>
                  </a:srgbClr>
                </a:solidFill>
              </a:rPr>
              <a:t>witnesses.</a:t>
            </a:r>
            <a:endParaRPr lang="en-US" sz="3500" dirty="0">
              <a:solidFill>
                <a:srgbClr val="4BACC6">
                  <a:lumMod val="75000"/>
                </a:srgbClr>
              </a:solidFill>
            </a:endParaRPr>
          </a:p>
          <a:p>
            <a:pPr marL="914400" lvl="1" indent="-457200" algn="l">
              <a:buFont typeface="Arial" panose="020B0604020202020204" pitchFamily="34" charset="0"/>
              <a:buChar char="•"/>
            </a:pPr>
            <a:r>
              <a:rPr lang="en-US" sz="3000" dirty="0">
                <a:solidFill>
                  <a:srgbClr val="4BACC6">
                    <a:lumMod val="75000"/>
                  </a:srgbClr>
                </a:solidFill>
              </a:rPr>
              <a:t>Explain need for </a:t>
            </a:r>
            <a:r>
              <a:rPr lang="en-US" sz="3000" dirty="0" smtClean="0">
                <a:solidFill>
                  <a:srgbClr val="4BACC6">
                    <a:lumMod val="75000"/>
                  </a:srgbClr>
                </a:solidFill>
              </a:rPr>
              <a:t>investigation.</a:t>
            </a:r>
            <a:endParaRPr lang="en-US" sz="3000" dirty="0">
              <a:solidFill>
                <a:srgbClr val="4BACC6">
                  <a:lumMod val="75000"/>
                </a:srgbClr>
              </a:solidFill>
            </a:endParaRPr>
          </a:p>
          <a:p>
            <a:pPr marL="914400" lvl="1" indent="-457200" algn="l">
              <a:buFont typeface="Arial" panose="020B0604020202020204" pitchFamily="34" charset="0"/>
              <a:buChar char="•"/>
            </a:pPr>
            <a:r>
              <a:rPr lang="en-US" sz="3000" dirty="0">
                <a:solidFill>
                  <a:srgbClr val="4BACC6">
                    <a:lumMod val="75000"/>
                  </a:srgbClr>
                </a:solidFill>
              </a:rPr>
              <a:t>Explain no assumption of </a:t>
            </a:r>
            <a:r>
              <a:rPr lang="en-US" sz="3000" dirty="0" smtClean="0">
                <a:solidFill>
                  <a:srgbClr val="4BACC6">
                    <a:lumMod val="75000"/>
                  </a:srgbClr>
                </a:solidFill>
              </a:rPr>
              <a:t>wrongdoing.</a:t>
            </a:r>
            <a:endParaRPr lang="en-US" sz="3000" dirty="0">
              <a:solidFill>
                <a:srgbClr val="4BACC6">
                  <a:lumMod val="75000"/>
                </a:srgbClr>
              </a:solidFill>
            </a:endParaRPr>
          </a:p>
          <a:p>
            <a:pPr marL="914400" lvl="1" indent="-457200" algn="l">
              <a:buFont typeface="Arial" panose="020B0604020202020204" pitchFamily="34" charset="0"/>
              <a:buChar char="•"/>
            </a:pPr>
            <a:r>
              <a:rPr lang="en-US" sz="3000" dirty="0">
                <a:solidFill>
                  <a:srgbClr val="4BACC6">
                    <a:lumMod val="75000"/>
                  </a:srgbClr>
                </a:solidFill>
              </a:rPr>
              <a:t>Disclose no more information that </a:t>
            </a:r>
            <a:r>
              <a:rPr lang="en-US" sz="3000" dirty="0" smtClean="0">
                <a:solidFill>
                  <a:srgbClr val="4BACC6">
                    <a:lumMod val="75000"/>
                  </a:srgbClr>
                </a:solidFill>
              </a:rPr>
              <a:t>necessary.</a:t>
            </a:r>
            <a:endParaRPr lang="en-US" sz="3000" dirty="0">
              <a:solidFill>
                <a:srgbClr val="4BACC6">
                  <a:lumMod val="75000"/>
                </a:srgbClr>
              </a:solidFill>
            </a:endParaRPr>
          </a:p>
          <a:p>
            <a:pPr marL="914400" lvl="1" indent="-457200" algn="l">
              <a:buFont typeface="Arial" panose="020B0604020202020204" pitchFamily="34" charset="0"/>
              <a:buChar char="•"/>
            </a:pPr>
            <a:r>
              <a:rPr lang="en-US" sz="3000" dirty="0" smtClean="0">
                <a:solidFill>
                  <a:srgbClr val="4BACC6">
                    <a:lumMod val="75000"/>
                  </a:srgbClr>
                </a:solidFill>
              </a:rPr>
              <a:t>Ascertain physical </a:t>
            </a:r>
            <a:r>
              <a:rPr lang="en-US" sz="3000" dirty="0">
                <a:solidFill>
                  <a:srgbClr val="4BACC6">
                    <a:lumMod val="75000"/>
                  </a:srgbClr>
                </a:solidFill>
              </a:rPr>
              <a:t>proximity to </a:t>
            </a:r>
            <a:r>
              <a:rPr lang="en-US" sz="3000" dirty="0" smtClean="0">
                <a:solidFill>
                  <a:srgbClr val="4BACC6">
                    <a:lumMod val="75000"/>
                  </a:srgbClr>
                </a:solidFill>
              </a:rPr>
              <a:t>reported events.</a:t>
            </a:r>
            <a:endParaRPr lang="en-US" sz="3000" dirty="0">
              <a:solidFill>
                <a:srgbClr val="4BACC6">
                  <a:lumMod val="75000"/>
                </a:srgbClr>
              </a:solidFill>
            </a:endParaRPr>
          </a:p>
          <a:p>
            <a:pPr marL="914400" lvl="1" indent="-457200" algn="l">
              <a:buFont typeface="Arial" panose="020B0604020202020204" pitchFamily="34" charset="0"/>
              <a:buChar char="•"/>
            </a:pPr>
            <a:r>
              <a:rPr lang="en-US" sz="3000" dirty="0">
                <a:solidFill>
                  <a:srgbClr val="4BACC6">
                    <a:lumMod val="75000"/>
                  </a:srgbClr>
                </a:solidFill>
              </a:rPr>
              <a:t>Assess credibility and </a:t>
            </a:r>
            <a:r>
              <a:rPr lang="en-US" sz="3000" dirty="0" smtClean="0">
                <a:solidFill>
                  <a:srgbClr val="4BACC6">
                    <a:lumMod val="75000"/>
                  </a:srgbClr>
                </a:solidFill>
              </a:rPr>
              <a:t>bias. </a:t>
            </a:r>
            <a:endParaRPr lang="en-US" sz="3000" dirty="0">
              <a:solidFill>
                <a:srgbClr val="4BACC6">
                  <a:lumMod val="75000"/>
                </a:srgbClr>
              </a:solidFill>
            </a:endParaRPr>
          </a:p>
          <a:p>
            <a:pPr marL="914400" lvl="1" indent="-457200" algn="l">
              <a:buFont typeface="Arial" panose="020B0604020202020204" pitchFamily="34" charset="0"/>
              <a:buChar char="•"/>
            </a:pPr>
            <a:r>
              <a:rPr lang="en-US" sz="3000" dirty="0">
                <a:solidFill>
                  <a:srgbClr val="4BACC6">
                    <a:lumMod val="75000"/>
                  </a:srgbClr>
                </a:solidFill>
              </a:rPr>
              <a:t>Instruct the </a:t>
            </a:r>
            <a:r>
              <a:rPr lang="en-US" sz="3000" dirty="0" smtClean="0">
                <a:solidFill>
                  <a:srgbClr val="4BACC6">
                    <a:lumMod val="75000"/>
                  </a:srgbClr>
                </a:solidFill>
              </a:rPr>
              <a:t>witness in </a:t>
            </a:r>
            <a:r>
              <a:rPr lang="en-US" sz="3000" dirty="0">
                <a:solidFill>
                  <a:srgbClr val="4BACC6">
                    <a:lumMod val="75000"/>
                  </a:srgbClr>
                </a:solidFill>
              </a:rPr>
              <a:t>writing to maintain confidentiality and not to </a:t>
            </a:r>
            <a:r>
              <a:rPr lang="en-US" sz="3000" dirty="0" smtClean="0">
                <a:solidFill>
                  <a:srgbClr val="4BACC6">
                    <a:lumMod val="75000"/>
                  </a:srgbClr>
                </a:solidFill>
              </a:rPr>
              <a:t>retaliate.</a:t>
            </a:r>
            <a:endParaRPr lang="en-US" sz="3000" dirty="0">
              <a:solidFill>
                <a:srgbClr val="4BACC6">
                  <a:lumMod val="75000"/>
                </a:srgbClr>
              </a:solidFill>
            </a:endParaRPr>
          </a:p>
        </p:txBody>
      </p:sp>
      <p:sp>
        <p:nvSpPr>
          <p:cNvPr id="2" name="Slide Number Placeholder 1"/>
          <p:cNvSpPr>
            <a:spLocks noGrp="1"/>
          </p:cNvSpPr>
          <p:nvPr>
            <p:ph type="sldNum" sz="quarter" idx="12"/>
          </p:nvPr>
        </p:nvSpPr>
        <p:spPr/>
        <p:txBody>
          <a:bodyPr/>
          <a:lstStyle/>
          <a:p>
            <a:fld id="{000D0B47-C578-41B2-8277-B9B418A2FBC1}" type="slidenum">
              <a:rPr lang="en-US" smtClean="0"/>
              <a:t>99</a:t>
            </a:fld>
            <a:endParaRPr lang="en-US" dirty="0"/>
          </a:p>
        </p:txBody>
      </p:sp>
    </p:spTree>
    <p:extLst>
      <p:ext uri="{BB962C8B-B14F-4D97-AF65-F5344CB8AC3E}">
        <p14:creationId xmlns:p14="http://schemas.microsoft.com/office/powerpoint/2010/main" val="282747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775</TotalTime>
  <Words>6289</Words>
  <Application>Microsoft Office PowerPoint</Application>
  <PresentationFormat>On-screen Show (4:3)</PresentationFormat>
  <Paragraphs>1136</Paragraphs>
  <Slides>126</Slides>
  <Notes>126</Notes>
  <HiddenSlides>0</HiddenSlides>
  <MMClips>0</MMClips>
  <ScaleCrop>false</ScaleCrop>
  <HeadingPairs>
    <vt:vector size="4" baseType="variant">
      <vt:variant>
        <vt:lpstr>Theme</vt:lpstr>
      </vt:variant>
      <vt:variant>
        <vt:i4>1</vt:i4>
      </vt:variant>
      <vt:variant>
        <vt:lpstr>Slide Titles</vt:lpstr>
      </vt:variant>
      <vt:variant>
        <vt:i4>126</vt:i4>
      </vt:variant>
    </vt:vector>
  </HeadingPairs>
  <TitlesOfParts>
    <vt:vector size="127" baseType="lpstr">
      <vt:lpstr>Office Theme</vt:lpstr>
      <vt:lpstr>Federal Agency EEO Investigation: Developing the Factual Record  February 27, 2019  Raymond L. Hogge, Jr. Hogge Law 500 East Plume Street, Suite 800 Norfolk, Virginia 23510 (757) 961-5400 www.HoggeLaw.com www.VirginiaLaborLaw.com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Hogge Law</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Federal Agency EEO Investigation - Developing the Factual Record (Ray Hogge, 2-27-2019)</dc:subject>
  <dc:creator>Raymond L. Hogge, Jr.</dc:creator>
  <cp:keywords>EEO Investigation Ray Hogge</cp:keywords>
  <cp:lastModifiedBy>Raymond L. Hogge, Jr.</cp:lastModifiedBy>
  <cp:revision>210</cp:revision>
  <cp:lastPrinted>2019-02-27T22:07:42Z</cp:lastPrinted>
  <dcterms:created xsi:type="dcterms:W3CDTF">2019-02-26T20:31:19Z</dcterms:created>
  <dcterms:modified xsi:type="dcterms:W3CDTF">2019-02-27T23:08:27Z</dcterms:modified>
</cp:coreProperties>
</file>