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0" r:id="rId2"/>
    <p:sldId id="394" r:id="rId3"/>
    <p:sldId id="393" r:id="rId4"/>
    <p:sldId id="257" r:id="rId5"/>
    <p:sldId id="259" r:id="rId6"/>
    <p:sldId id="260" r:id="rId7"/>
    <p:sldId id="256" r:id="rId8"/>
    <p:sldId id="262" r:id="rId9"/>
    <p:sldId id="261" r:id="rId10"/>
    <p:sldId id="258" r:id="rId11"/>
    <p:sldId id="263" r:id="rId12"/>
    <p:sldId id="264" r:id="rId13"/>
    <p:sldId id="266" r:id="rId14"/>
    <p:sldId id="265" r:id="rId15"/>
    <p:sldId id="267" r:id="rId16"/>
    <p:sldId id="268" r:id="rId17"/>
    <p:sldId id="269" r:id="rId18"/>
    <p:sldId id="276" r:id="rId19"/>
    <p:sldId id="277" r:id="rId20"/>
    <p:sldId id="270" r:id="rId21"/>
    <p:sldId id="271" r:id="rId22"/>
    <p:sldId id="274" r:id="rId23"/>
    <p:sldId id="278" r:id="rId24"/>
    <p:sldId id="275" r:id="rId25"/>
    <p:sldId id="272" r:id="rId26"/>
    <p:sldId id="273" r:id="rId27"/>
    <p:sldId id="279" r:id="rId28"/>
    <p:sldId id="281" r:id="rId29"/>
    <p:sldId id="280" r:id="rId30"/>
    <p:sldId id="283" r:id="rId31"/>
    <p:sldId id="287" r:id="rId32"/>
    <p:sldId id="284" r:id="rId33"/>
    <p:sldId id="288" r:id="rId34"/>
    <p:sldId id="282" r:id="rId35"/>
    <p:sldId id="289" r:id="rId36"/>
    <p:sldId id="286" r:id="rId37"/>
    <p:sldId id="285" r:id="rId38"/>
    <p:sldId id="291" r:id="rId39"/>
    <p:sldId id="297" r:id="rId40"/>
    <p:sldId id="347" r:id="rId41"/>
    <p:sldId id="296" r:id="rId42"/>
    <p:sldId id="316" r:id="rId43"/>
    <p:sldId id="290" r:id="rId44"/>
    <p:sldId id="317" r:id="rId45"/>
    <p:sldId id="319" r:id="rId46"/>
    <p:sldId id="318" r:id="rId47"/>
    <p:sldId id="325" r:id="rId48"/>
    <p:sldId id="320" r:id="rId49"/>
    <p:sldId id="321" r:id="rId50"/>
    <p:sldId id="322" r:id="rId51"/>
    <p:sldId id="295" r:id="rId52"/>
    <p:sldId id="323" r:id="rId53"/>
    <p:sldId id="292" r:id="rId54"/>
    <p:sldId id="293" r:id="rId55"/>
    <p:sldId id="294" r:id="rId56"/>
    <p:sldId id="298" r:id="rId57"/>
    <p:sldId id="299" r:id="rId58"/>
    <p:sldId id="300" r:id="rId59"/>
    <p:sldId id="303" r:id="rId60"/>
    <p:sldId id="324" r:id="rId61"/>
    <p:sldId id="301" r:id="rId62"/>
    <p:sldId id="302" r:id="rId63"/>
    <p:sldId id="304" r:id="rId64"/>
    <p:sldId id="305" r:id="rId65"/>
    <p:sldId id="306" r:id="rId66"/>
    <p:sldId id="307" r:id="rId67"/>
    <p:sldId id="308" r:id="rId68"/>
    <p:sldId id="309" r:id="rId69"/>
    <p:sldId id="311" r:id="rId70"/>
    <p:sldId id="310" r:id="rId71"/>
    <p:sldId id="312" r:id="rId72"/>
    <p:sldId id="313" r:id="rId73"/>
    <p:sldId id="314" r:id="rId74"/>
    <p:sldId id="315" r:id="rId75"/>
    <p:sldId id="326" r:id="rId76"/>
    <p:sldId id="327" r:id="rId77"/>
    <p:sldId id="328" r:id="rId78"/>
    <p:sldId id="336" r:id="rId79"/>
    <p:sldId id="337" r:id="rId80"/>
    <p:sldId id="345" r:id="rId81"/>
    <p:sldId id="333" r:id="rId82"/>
    <p:sldId id="334" r:id="rId83"/>
    <p:sldId id="392" r:id="rId84"/>
    <p:sldId id="331" r:id="rId85"/>
    <p:sldId id="339" r:id="rId86"/>
    <p:sldId id="340" r:id="rId87"/>
    <p:sldId id="338" r:id="rId88"/>
    <p:sldId id="335" r:id="rId89"/>
    <p:sldId id="341" r:id="rId90"/>
    <p:sldId id="391" r:id="rId91"/>
    <p:sldId id="329" r:id="rId92"/>
    <p:sldId id="330" r:id="rId93"/>
    <p:sldId id="343" r:id="rId94"/>
    <p:sldId id="342" r:id="rId95"/>
    <p:sldId id="344" r:id="rId96"/>
    <p:sldId id="332" r:id="rId97"/>
    <p:sldId id="349" r:id="rId98"/>
    <p:sldId id="346" r:id="rId99"/>
    <p:sldId id="350" r:id="rId100"/>
    <p:sldId id="348" r:id="rId101"/>
    <p:sldId id="351" r:id="rId102"/>
    <p:sldId id="352" r:id="rId103"/>
    <p:sldId id="353" r:id="rId104"/>
    <p:sldId id="354" r:id="rId105"/>
    <p:sldId id="356" r:id="rId106"/>
    <p:sldId id="357" r:id="rId107"/>
    <p:sldId id="358" r:id="rId108"/>
    <p:sldId id="359" r:id="rId109"/>
    <p:sldId id="360" r:id="rId110"/>
    <p:sldId id="355" r:id="rId111"/>
    <p:sldId id="361" r:id="rId112"/>
    <p:sldId id="362" r:id="rId113"/>
    <p:sldId id="365" r:id="rId114"/>
    <p:sldId id="363" r:id="rId115"/>
    <p:sldId id="364" r:id="rId116"/>
    <p:sldId id="366" r:id="rId117"/>
    <p:sldId id="370" r:id="rId118"/>
    <p:sldId id="367" r:id="rId119"/>
    <p:sldId id="369" r:id="rId120"/>
    <p:sldId id="368" r:id="rId121"/>
    <p:sldId id="371" r:id="rId122"/>
    <p:sldId id="375" r:id="rId123"/>
    <p:sldId id="376" r:id="rId124"/>
    <p:sldId id="378" r:id="rId125"/>
    <p:sldId id="377" r:id="rId126"/>
    <p:sldId id="374" r:id="rId127"/>
    <p:sldId id="372" r:id="rId128"/>
    <p:sldId id="373" r:id="rId129"/>
    <p:sldId id="379" r:id="rId130"/>
    <p:sldId id="380" r:id="rId131"/>
    <p:sldId id="381" r:id="rId132"/>
    <p:sldId id="383" r:id="rId133"/>
    <p:sldId id="382" r:id="rId134"/>
    <p:sldId id="384" r:id="rId135"/>
    <p:sldId id="385" r:id="rId136"/>
    <p:sldId id="388" r:id="rId137"/>
    <p:sldId id="387" r:id="rId138"/>
    <p:sldId id="386" r:id="rId139"/>
    <p:sldId id="389" r:id="rId1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52" autoAdjust="0"/>
    <p:restoredTop sz="94660"/>
  </p:normalViewPr>
  <p:slideViewPr>
    <p:cSldViewPr>
      <p:cViewPr varScale="1">
        <p:scale>
          <a:sx n="66" d="100"/>
          <a:sy n="66" d="100"/>
        </p:scale>
        <p:origin x="-109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D73D-86CD-493A-99F8-BFA6542308C1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344A-8F24-484F-B333-D99D16EA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0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D73D-86CD-493A-99F8-BFA6542308C1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344A-8F24-484F-B333-D99D16EA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3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D73D-86CD-493A-99F8-BFA6542308C1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344A-8F24-484F-B333-D99D16EA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0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D73D-86CD-493A-99F8-BFA6542308C1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344A-8F24-484F-B333-D99D16EA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8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D73D-86CD-493A-99F8-BFA6542308C1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344A-8F24-484F-B333-D99D16EA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4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D73D-86CD-493A-99F8-BFA6542308C1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344A-8F24-484F-B333-D99D16EA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D73D-86CD-493A-99F8-BFA6542308C1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344A-8F24-484F-B333-D99D16EA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2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D73D-86CD-493A-99F8-BFA6542308C1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344A-8F24-484F-B333-D99D16EA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5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D73D-86CD-493A-99F8-BFA6542308C1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344A-8F24-484F-B333-D99D16EA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1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D73D-86CD-493A-99F8-BFA6542308C1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344A-8F24-484F-B333-D99D16EA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8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D73D-86CD-493A-99F8-BFA6542308C1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344A-8F24-484F-B333-D99D16EA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AD73D-86CD-493A-99F8-BFA6542308C1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344A-8F24-484F-B333-D99D16EA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2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3149"/>
            <a:ext cx="9144000" cy="2156749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Drafting Employee Handbooks</a:t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for Virginia Employers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2514600"/>
            <a:ext cx="7467600" cy="3733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Raymond L. Hogge, Jr.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Hogge Law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Attorneys and Counselors at Law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500 E. Plume Street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Norfolk, Virginia 23510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(757) 961-5400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www.VirginiaLaborLaw.co</a:t>
            </a:r>
            <a:r>
              <a:rPr lang="en-US" dirty="0">
                <a:solidFill>
                  <a:schemeClr val="tx2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5795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General Provisions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Company Right to Change Policies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Company has right to revise, add or rescind policies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Employees will be notified of changes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1965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Recording and Reporting Hours Worked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5875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Overtime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04423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Rest and Meal Breaks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211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Travel Time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11410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On-Call Time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9573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Training and Education Time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5160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Shift Differentials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823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Flex Time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68891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Compensatory Time (</a:t>
            </a:r>
            <a:r>
              <a:rPr lang="en-US" dirty="0">
                <a:solidFill>
                  <a:schemeClr val="tx2"/>
                </a:solidFill>
              </a:rPr>
              <a:t>P</a:t>
            </a:r>
            <a:r>
              <a:rPr lang="en-US" dirty="0" smtClean="0">
                <a:solidFill>
                  <a:schemeClr val="tx2"/>
                </a:solidFill>
              </a:rPr>
              <a:t>ublic Sector Only)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98657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Correction of Wage Payments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7781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Non-Discrimination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Race, Color, Religion, Sex, National Origin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Title VII of Civil Rights Act of 1964 (15 employees)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Virginia Human Rights Act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Most government contracts and grants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Some Virginia local governments 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1578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Correction of Deductions from Exempt Employee Salary (FLSA Safe Harbor)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7140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Payment of Wages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1505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Payroll Deductions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9243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Bonuses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3654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Wage Advances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57023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Business Expenses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0664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Leave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General Policy on Employee Leave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Types of Leave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Eligibility for Leave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Leave Year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Carry-Over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Termination of Employment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22574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Leave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Holidays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8768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Leave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Paid Time Off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8797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Leave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Vacation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5843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Non-Discrimination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</a:t>
            </a:r>
            <a:r>
              <a:rPr lang="en-US" dirty="0" smtClean="0">
                <a:solidFill>
                  <a:schemeClr val="tx2"/>
                </a:solidFill>
              </a:rPr>
              <a:t>regnancy, Childbirth or Related </a:t>
            </a:r>
            <a:r>
              <a:rPr lang="en-US" dirty="0">
                <a:solidFill>
                  <a:schemeClr val="tx2"/>
                </a:solidFill>
              </a:rPr>
              <a:t>M</a:t>
            </a:r>
            <a:r>
              <a:rPr lang="en-US" dirty="0" smtClean="0">
                <a:solidFill>
                  <a:schemeClr val="tx2"/>
                </a:solidFill>
              </a:rPr>
              <a:t>edical Conditions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Pregnancy Discrimination Act, in Title VII of Civil Rights Act of 1964 (15 employees)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Virginia Human Rights Act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Most government contracts and grants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Some Virginia local governments 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9037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Leave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Sick Leave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72719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Leave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Family and Medical Leave Act (FMLA) Leave  (50 employees)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8447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Leave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Non-FMLA Family Leave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09093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Leave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Pregnancy Leave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Not less generous that leave for short-term disability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3371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Leave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Maternity / Paternity Leave</a:t>
            </a:r>
          </a:p>
          <a:p>
            <a:pPr lvl="1" algn="l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8678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Leave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Short-Term Disability Leave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2009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Leave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Military Leave (</a:t>
            </a:r>
            <a:r>
              <a:rPr lang="en-US" dirty="0" err="1" smtClean="0">
                <a:solidFill>
                  <a:schemeClr val="tx2"/>
                </a:solidFill>
              </a:rPr>
              <a:t>USERRA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85806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Leave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Bereavement Leave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05115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Leave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Jury Duty and Appearance as Witness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6154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Benefits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General Policy on Employee Benefits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Overview of Employee Benefits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Handbook Not a Plan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Plan Controls Over Handbook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75195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Non-Discrimination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Marital Status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Virginia Human Rights Act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2133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Benefits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Group Health Insurance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72922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Benefits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Dental Insurance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4053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Benefits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Flexible Spending Accounts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152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Benefits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Workers’ Compensation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55835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Benefits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Disability Insurance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Short-Term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Long-Term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29351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Benefits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401(k) Plan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05405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Benefits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Tuition Reimbursement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9671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Benefits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COBRA Compliance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27321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Benefits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2"/>
                </a:solidFill>
              </a:rPr>
              <a:t>HIPPA</a:t>
            </a:r>
            <a:r>
              <a:rPr lang="en-US" dirty="0" smtClean="0">
                <a:solidFill>
                  <a:schemeClr val="tx2"/>
                </a:solidFill>
              </a:rPr>
              <a:t> Compliance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43410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Handbook Acknowledgment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Received, will read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Required to comply with policies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Not a contract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Employment at will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Will ask if have questions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92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Non-Discrimination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Age (40)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Age Discrimination in Employment Act (20 employees)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Virginia Human Rights Act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Most government contracts and grants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Some Virginia local governments 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059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Non-Discrimination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Disability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Americans with Disabilities Act (15 employees)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Virginia Human Rights Act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Most government contracts and grants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Some Virginia local governments 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0116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Non-Discrimination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Military / Veteran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2"/>
                </a:solidFill>
              </a:rPr>
              <a:t>USERRA</a:t>
            </a:r>
            <a:endParaRPr lang="en-US" dirty="0" smtClean="0">
              <a:solidFill>
                <a:schemeClr val="tx2"/>
              </a:solidFill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Most government contracts and grants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70573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Non-Discrimination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Sexual Orientation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Not prohibited generally by federal law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Not prohibited generally by state law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Most government contracts and grants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Some Virginia local governments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53147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Disability Accommodation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6383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Religious Accommodation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68089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3149"/>
            <a:ext cx="9144000" cy="1470025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The following is provided solely for informational purposes and is not offered as legal advice.</a:t>
            </a: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chemeClr val="tx2"/>
                </a:solidFill>
              </a:rPr>
              <a:t>This presentation may be distributed freely 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for educational purposes.</a:t>
            </a: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chemeClr val="tx2"/>
                </a:solidFill>
              </a:rPr>
              <a:t>This presentation may be downloaded at VirginiaLaborLaw.com.</a:t>
            </a:r>
          </a:p>
          <a:p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chemeClr val="tx2"/>
                </a:solidFill>
              </a:rPr>
              <a:t>For assistance in drafting employee handbooks please contact Ray Hogge at (757) 961-5400.</a:t>
            </a:r>
          </a:p>
        </p:txBody>
      </p:sp>
    </p:spTree>
    <p:extLst>
      <p:ext uri="{BB962C8B-B14F-4D97-AF65-F5344CB8AC3E}">
        <p14:creationId xmlns:p14="http://schemas.microsoft.com/office/powerpoint/2010/main" val="57686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Harassment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Sexual Harassment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Other Harassment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52870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Retaliation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5413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Reporting Discrimination, Harassment, and Retaliation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Victim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Observer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66711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Investigating Reports of Discrimination, Harassment, and Retaliation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2897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Affirmative Action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Affirmative action plan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Nor required generally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Required for some government contractors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Specific actions required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5098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Diversity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Not the same as affirmative action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5723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Equal Employment Opportunity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Consequences of Violating EEO Policies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4295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Recruiting and Hiring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General Statement of Policy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Hiring Based on Qualifications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EEO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lvl="1" algn="l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21810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Recruiting and Hiring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Job Announcements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Internal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External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73495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Recruiting and Hiring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Qualification Standards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Written Job Descriptions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1893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3149"/>
            <a:ext cx="9144000" cy="1470025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Role of the Employee Handbook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Policy Development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Policy Communication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Employment Risk Management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Recruiting and Retention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Union Deterrence</a:t>
            </a:r>
          </a:p>
        </p:txBody>
      </p:sp>
    </p:spTree>
    <p:extLst>
      <p:ext uri="{BB962C8B-B14F-4D97-AF65-F5344CB8AC3E}">
        <p14:creationId xmlns:p14="http://schemas.microsoft.com/office/powerpoint/2010/main" val="382390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Recruiting and Hiring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Hiring Process (ADA)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Employment Application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Pre-Employment Inquiries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Conditional Offer of Employment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Medical Exams and Inquiries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Active Employment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71796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Recruiting and Hiring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Employment Applications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1794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Recruiting and Hiring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Pre-Employment Drug Testing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2567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Recruiting and Hiring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Pre-Employment Medical Certifications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08214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Recruiting and Hiring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Background Checks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Criminal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Credit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0362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Recruiting and Hiring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Reference Checks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88052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Recruiting and Hiring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Immigration Law Compliance / I-9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61644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Recruiting and Hiring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Employment of Relatives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77081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General Standards of Employee Conduct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Examples of Prohibited Conduct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8526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Company Reputation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53855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3149"/>
            <a:ext cx="9144000" cy="1470025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General Provisions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Introductory Statement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Handbook is FYI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All employees must comply with policies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83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Attendance and Punctuality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4035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Personal Appearance and Dress Code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8269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Workplace Appearance and Cleanliness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3541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Workplace Violence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985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Food and Beverages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31531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Smoking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2069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Employee Break Room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7054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Employee Parking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1480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Use of Company Property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81400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Company Computers and E-Mail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5196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3149"/>
            <a:ext cx="9144000" cy="1470025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General Provisions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Company History</a:t>
            </a:r>
          </a:p>
        </p:txBody>
      </p:sp>
    </p:spTree>
    <p:extLst>
      <p:ext uri="{BB962C8B-B14F-4D97-AF65-F5344CB8AC3E}">
        <p14:creationId xmlns:p14="http://schemas.microsoft.com/office/powerpoint/2010/main" val="3820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Social Media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0669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Dating Among Employees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84563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Solicitations and Distributions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48267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Confidentiality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33491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Conflicts of Interest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95047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Standards of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Outside Employment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5783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New Employee Orientation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23529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Initial Probationary Period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6371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Performance Evaluations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1403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Performance Improvement Plans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30350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3149"/>
            <a:ext cx="9144000" cy="1470025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General Provisions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Company Mission Statement</a:t>
            </a:r>
          </a:p>
        </p:txBody>
      </p:sp>
    </p:spTree>
    <p:extLst>
      <p:ext uri="{BB962C8B-B14F-4D97-AF65-F5344CB8AC3E}">
        <p14:creationId xmlns:p14="http://schemas.microsoft.com/office/powerpoint/2010/main" val="157085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Bulletin Boards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03956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Disciplinary Actions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Progressive Discipline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2978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Termination of Employment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05853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Resignation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57494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Job Abandonment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0434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Layoff and Recall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1126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Reductions in Force (WARN Act)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63697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Employee Suggestions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9863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Employee Complaints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84432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Grievance Procedure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5833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3149"/>
            <a:ext cx="9144000" cy="1470025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General Provisions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Contract Disclaimer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Handbook is not a contract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Open Door Policy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55005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Whistleblower Protection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32096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Employee Recognition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4300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Workplace Privacy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2336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Employee Relations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Employment Records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Personnel Files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Medical Files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I-9 Files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Employee Inspection of Employment Records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8021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General Policy of Workplace Safety and Health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2228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OSHA Compliance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64417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Safety and Health Program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69370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Safety Inspections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3873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Workplace Searches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0911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General Provisions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Employee Benefit Plans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Handbook not an employee benefit plan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Written </a:t>
            </a:r>
            <a:r>
              <a:rPr lang="en-US" dirty="0">
                <a:solidFill>
                  <a:schemeClr val="tx2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mployee benefit plans control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3269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Workplace Violence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866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Drug and Alcohol Testing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80916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Substance Abuse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00459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Fire Safety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28785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Smoke-Free Workplace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03975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Motor Vehicles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99866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Bad Weather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29816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Workplace Accidents and Injuries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37209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Employee Assistance Program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90143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{INDUSTRY-SPECIFIC POLICIES}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9665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General Provisions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Employment At Will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All employment is at-will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 policy alters at-will employment 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8850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{Hazard Communication}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6949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{Bloodborne Pathogens}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0866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{Communicable Diseases}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5860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{Eye Protection}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403457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{Fall Protection}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13255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{Lock-Out / Tag-Out}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42162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Workplace Safety and Health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{Ergonomics}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211735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General Policy on Wages and Hours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Comply with Fair Labor Standards Act and all other applicable laws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806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Employee Classifications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Full Time, Part Time, Temporary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Hourly, Salaried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FLSA Exempt, FLSA Non-Exempt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10133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4267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Wages and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Work Schedules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3813"/>
            <a:ext cx="9144000" cy="147002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Drafting Employee Handbooks for Virginia Employers</a:t>
            </a:r>
          </a:p>
        </p:txBody>
      </p:sp>
    </p:spTree>
    <p:extLst>
      <p:ext uri="{BB962C8B-B14F-4D97-AF65-F5344CB8AC3E}">
        <p14:creationId xmlns:p14="http://schemas.microsoft.com/office/powerpoint/2010/main" val="35126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2068</Words>
  <Application>Microsoft Office PowerPoint</Application>
  <PresentationFormat>On-screen Show (4:3)</PresentationFormat>
  <Paragraphs>517</Paragraphs>
  <Slides>139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139</vt:i4>
      </vt:variant>
    </vt:vector>
  </HeadingPairs>
  <TitlesOfParts>
    <vt:vector size="140" baseType="lpstr">
      <vt:lpstr>Office Theme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  <vt:lpstr>Drafting Employee Handbooks for Virginia Employers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Drafting Employee Handbooks Raymond L. Hogge, Jr.</dc:title>
  <dc:creator>Raymond L. Hogge, Jr.</dc:creator>
  <cp:lastModifiedBy>Raymond L. Hogge, Jr.</cp:lastModifiedBy>
  <cp:revision>38</cp:revision>
  <dcterms:created xsi:type="dcterms:W3CDTF">2014-02-19T16:18:04Z</dcterms:created>
  <dcterms:modified xsi:type="dcterms:W3CDTF">2014-02-21T13:53:42Z</dcterms:modified>
</cp:coreProperties>
</file>